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7"/>
  </p:notesMasterIdLst>
  <p:sldIdLst>
    <p:sldId id="962" r:id="rId2"/>
    <p:sldId id="877" r:id="rId3"/>
    <p:sldId id="1050" r:id="rId4"/>
    <p:sldId id="1051" r:id="rId5"/>
    <p:sldId id="1052" r:id="rId6"/>
    <p:sldId id="1053" r:id="rId7"/>
    <p:sldId id="1054" r:id="rId8"/>
    <p:sldId id="1056" r:id="rId9"/>
    <p:sldId id="1057" r:id="rId10"/>
    <p:sldId id="1058" r:id="rId11"/>
    <p:sldId id="1059" r:id="rId12"/>
    <p:sldId id="1060" r:id="rId13"/>
    <p:sldId id="1061" r:id="rId14"/>
    <p:sldId id="1062" r:id="rId15"/>
    <p:sldId id="1063" r:id="rId16"/>
    <p:sldId id="1064" r:id="rId17"/>
    <p:sldId id="1065" r:id="rId18"/>
    <p:sldId id="1066" r:id="rId19"/>
    <p:sldId id="1067" r:id="rId20"/>
    <p:sldId id="1068" r:id="rId21"/>
    <p:sldId id="1069" r:id="rId22"/>
    <p:sldId id="1168" r:id="rId23"/>
    <p:sldId id="1073" r:id="rId24"/>
    <p:sldId id="1074" r:id="rId25"/>
    <p:sldId id="1075" r:id="rId26"/>
    <p:sldId id="1076" r:id="rId27"/>
    <p:sldId id="1077" r:id="rId28"/>
    <p:sldId id="1078" r:id="rId29"/>
    <p:sldId id="1079" r:id="rId30"/>
    <p:sldId id="1080" r:id="rId31"/>
    <p:sldId id="1081" r:id="rId32"/>
    <p:sldId id="1082" r:id="rId33"/>
    <p:sldId id="1083" r:id="rId34"/>
    <p:sldId id="1085" r:id="rId35"/>
    <p:sldId id="1084" r:id="rId36"/>
    <p:sldId id="1086" r:id="rId37"/>
    <p:sldId id="1087" r:id="rId38"/>
    <p:sldId id="1088" r:id="rId39"/>
    <p:sldId id="1089" r:id="rId40"/>
    <p:sldId id="1090" r:id="rId41"/>
    <p:sldId id="1091" r:id="rId42"/>
    <p:sldId id="1092" r:id="rId43"/>
    <p:sldId id="1093" r:id="rId44"/>
    <p:sldId id="1094" r:id="rId45"/>
    <p:sldId id="1095" r:id="rId46"/>
    <p:sldId id="1096" r:id="rId47"/>
    <p:sldId id="1097" r:id="rId48"/>
    <p:sldId id="1098" r:id="rId49"/>
    <p:sldId id="1099" r:id="rId50"/>
    <p:sldId id="1100" r:id="rId51"/>
    <p:sldId id="1101" r:id="rId52"/>
    <p:sldId id="1102" r:id="rId53"/>
    <p:sldId id="1103" r:id="rId54"/>
    <p:sldId id="1104" r:id="rId55"/>
    <p:sldId id="1105" r:id="rId56"/>
    <p:sldId id="1167" r:id="rId57"/>
    <p:sldId id="1106" r:id="rId58"/>
    <p:sldId id="1107" r:id="rId59"/>
    <p:sldId id="1108" r:id="rId60"/>
    <p:sldId id="1109" r:id="rId61"/>
    <p:sldId id="1110" r:id="rId62"/>
    <p:sldId id="1111" r:id="rId63"/>
    <p:sldId id="1112" r:id="rId64"/>
    <p:sldId id="1113" r:id="rId65"/>
    <p:sldId id="1114" r:id="rId66"/>
    <p:sldId id="1115" r:id="rId67"/>
    <p:sldId id="1116" r:id="rId68"/>
    <p:sldId id="1117" r:id="rId69"/>
    <p:sldId id="1118" r:id="rId70"/>
    <p:sldId id="1120" r:id="rId71"/>
    <p:sldId id="1121" r:id="rId72"/>
    <p:sldId id="1122" r:id="rId73"/>
    <p:sldId id="1123" r:id="rId74"/>
    <p:sldId id="1124" r:id="rId75"/>
    <p:sldId id="1125" r:id="rId76"/>
    <p:sldId id="1126" r:id="rId77"/>
    <p:sldId id="1127" r:id="rId78"/>
    <p:sldId id="1128" r:id="rId79"/>
    <p:sldId id="1129" r:id="rId80"/>
    <p:sldId id="1130" r:id="rId81"/>
    <p:sldId id="1131" r:id="rId82"/>
    <p:sldId id="1132" r:id="rId83"/>
    <p:sldId id="1133" r:id="rId84"/>
    <p:sldId id="1134" r:id="rId85"/>
    <p:sldId id="1135" r:id="rId86"/>
    <p:sldId id="1136" r:id="rId87"/>
    <p:sldId id="1137" r:id="rId88"/>
    <p:sldId id="1138" r:id="rId89"/>
    <p:sldId id="1139" r:id="rId90"/>
    <p:sldId id="1140" r:id="rId91"/>
    <p:sldId id="1141" r:id="rId92"/>
    <p:sldId id="1142" r:id="rId93"/>
    <p:sldId id="1144" r:id="rId94"/>
    <p:sldId id="1145" r:id="rId95"/>
    <p:sldId id="1146" r:id="rId96"/>
    <p:sldId id="1147" r:id="rId97"/>
    <p:sldId id="1148" r:id="rId98"/>
    <p:sldId id="1149" r:id="rId99"/>
    <p:sldId id="1150" r:id="rId100"/>
    <p:sldId id="1151" r:id="rId101"/>
    <p:sldId id="1152" r:id="rId102"/>
    <p:sldId id="1153" r:id="rId103"/>
    <p:sldId id="1154" r:id="rId104"/>
    <p:sldId id="1155" r:id="rId105"/>
    <p:sldId id="1156" r:id="rId106"/>
    <p:sldId id="1157" r:id="rId107"/>
    <p:sldId id="1169" r:id="rId108"/>
    <p:sldId id="1159" r:id="rId109"/>
    <p:sldId id="1160" r:id="rId110"/>
    <p:sldId id="1161" r:id="rId111"/>
    <p:sldId id="1162" r:id="rId112"/>
    <p:sldId id="1163" r:id="rId113"/>
    <p:sldId id="1171" r:id="rId114"/>
    <p:sldId id="1165" r:id="rId115"/>
    <p:sldId id="1170" r:id="rId116"/>
  </p:sldIdLst>
  <p:sldSz cx="2437765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249" userDrawn="1">
          <p15:clr>
            <a:srgbClr val="A4A3A4"/>
          </p15:clr>
        </p15:guide>
        <p15:guide id="2" orient="horz" pos="360" userDrawn="1">
          <p15:clr>
            <a:srgbClr val="A4A3A4"/>
          </p15:clr>
        </p15:guide>
        <p15:guide id="3" pos="7678" userDrawn="1">
          <p15:clr>
            <a:srgbClr val="A4A3A4"/>
          </p15:clr>
        </p15:guide>
        <p15:guide id="4" pos="910" userDrawn="1">
          <p15:clr>
            <a:srgbClr val="A4A3A4"/>
          </p15:clr>
        </p15:guide>
        <p15:guide id="5" pos="14446" userDrawn="1">
          <p15:clr>
            <a:srgbClr val="A4A3A4"/>
          </p15:clr>
        </p15:guide>
        <p15:guide id="6" orient="horz" pos="6928" userDrawn="1">
          <p15:clr>
            <a:srgbClr val="A4A3A4"/>
          </p15:clr>
        </p15:guide>
        <p15:guide id="7" orient="horz" pos="461" userDrawn="1">
          <p15:clr>
            <a:srgbClr val="A4A3A4"/>
          </p15:clr>
        </p15:guide>
        <p15:guide id="8" pos="962" userDrawn="1">
          <p15:clr>
            <a:srgbClr val="A4A3A4"/>
          </p15:clr>
        </p15:guide>
        <p15:guide id="9" pos="7683" userDrawn="1">
          <p15:clr>
            <a:srgbClr val="A4A3A4"/>
          </p15:clr>
        </p15:guide>
        <p15:guide id="10" pos="1439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7C360"/>
    <a:srgbClr val="0A46A4"/>
    <a:srgbClr val="3E3F41"/>
    <a:srgbClr val="404140"/>
    <a:srgbClr val="E2E3E9"/>
    <a:srgbClr val="DFDFDF"/>
    <a:srgbClr val="1A9497"/>
    <a:srgbClr val="384558"/>
    <a:srgbClr val="2C374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26" autoAdjust="0"/>
    <p:restoredTop sz="96281" autoAdjust="0"/>
  </p:normalViewPr>
  <p:slideViewPr>
    <p:cSldViewPr snapToGrid="0" snapToObjects="1">
      <p:cViewPr varScale="1">
        <p:scale>
          <a:sx n="34" d="100"/>
          <a:sy n="34" d="100"/>
        </p:scale>
        <p:origin x="132" y="3528"/>
      </p:cViewPr>
      <p:guideLst>
        <p:guide orient="horz" pos="8249"/>
        <p:guide orient="horz" pos="360"/>
        <p:guide pos="7678"/>
        <p:guide pos="910"/>
        <p:guide pos="14446"/>
        <p:guide orient="horz" pos="6928"/>
        <p:guide orient="horz" pos="461"/>
        <p:guide pos="962"/>
        <p:guide pos="7683"/>
        <p:guide pos="143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4" d="100"/>
        <a:sy n="24" d="100"/>
      </p:scale>
      <p:origin x="0" y="0"/>
    </p:cViewPr>
  </p:sorter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DE37D5-AE02-46C7-9BFC-9753E8448FB5}" type="doc">
      <dgm:prSet loTypeId="urn:microsoft.com/office/officeart/2005/8/layout/radial3" loCatId="relationship" qsTypeId="urn:microsoft.com/office/officeart/2005/8/quickstyle/3d3" qsCatId="3D" csTypeId="urn:microsoft.com/office/officeart/2005/8/colors/colorful2" csCatId="colorful" phldr="1"/>
      <dgm:spPr/>
      <dgm:t>
        <a:bodyPr/>
        <a:lstStyle/>
        <a:p>
          <a:endParaRPr lang="nl-BE"/>
        </a:p>
      </dgm:t>
    </dgm:pt>
    <dgm:pt modelId="{302E8DB1-B453-4A99-8335-B721736B8C89}">
      <dgm:prSet phldrT="[Text]">
        <dgm:style>
          <a:lnRef idx="2">
            <a:schemeClr val="dk1">
              <a:shade val="50000"/>
            </a:schemeClr>
          </a:lnRef>
          <a:fillRef idx="1">
            <a:schemeClr val="dk1"/>
          </a:fillRef>
          <a:effectRef idx="0">
            <a:schemeClr val="dk1"/>
          </a:effectRef>
          <a:fontRef idx="minor">
            <a:schemeClr val="lt1"/>
          </a:fontRef>
        </dgm:style>
      </dgm:prSet>
      <dgm:spPr>
        <a:xfrm>
          <a:off x="3351460" y="1615621"/>
          <a:ext cx="1504453" cy="1334141"/>
        </a:xfrm>
        <a:ln/>
      </dgm:spPr>
      <dgm:t>
        <a:bodyPr/>
        <a:lstStyle/>
        <a:p>
          <a:r>
            <a:rPr lang="nl-BE" dirty="0">
              <a:solidFill>
                <a:schemeClr val="bg1"/>
              </a:solidFill>
              <a:latin typeface="Calibri"/>
              <a:ea typeface="+mn-ea"/>
              <a:cs typeface="+mn-cs"/>
            </a:rPr>
            <a:t>Corruption</a:t>
          </a:r>
        </a:p>
      </dgm:t>
    </dgm:pt>
    <dgm:pt modelId="{0D3800A7-A539-4B09-B686-160E5918D4B7}" type="parTrans" cxnId="{CDE10128-FB7A-45AF-B287-37C6572C9997}">
      <dgm:prSet/>
      <dgm:spPr/>
      <dgm:t>
        <a:bodyPr/>
        <a:lstStyle/>
        <a:p>
          <a:endParaRPr lang="nl-BE"/>
        </a:p>
      </dgm:t>
    </dgm:pt>
    <dgm:pt modelId="{FAD530F7-35EC-4FA7-9FCB-2B0CCE3EB44E}" type="sibTrans" cxnId="{CDE10128-FB7A-45AF-B287-37C6572C9997}">
      <dgm:prSet/>
      <dgm:spPr/>
      <dgm:t>
        <a:bodyPr/>
        <a:lstStyle/>
        <a:p>
          <a:endParaRPr lang="nl-BE"/>
        </a:p>
      </dgm:t>
    </dgm:pt>
    <dgm:pt modelId="{37ED6EDF-C07D-4792-A620-659AA70F10F3}">
      <dgm:prSet phldrT="[Text]" custT="1">
        <dgm:style>
          <a:lnRef idx="2">
            <a:schemeClr val="accent2">
              <a:shade val="50000"/>
            </a:schemeClr>
          </a:lnRef>
          <a:fillRef idx="1">
            <a:schemeClr val="accent2"/>
          </a:fillRef>
          <a:effectRef idx="0">
            <a:schemeClr val="accent2"/>
          </a:effectRef>
          <a:fontRef idx="minor">
            <a:schemeClr val="lt1"/>
          </a:fontRef>
        </dgm:style>
      </dgm:prSet>
      <dgm:spPr>
        <a:xfrm>
          <a:off x="2574795" y="3273678"/>
          <a:ext cx="937015" cy="937015"/>
        </a:xfrm>
        <a:ln/>
      </dgm:spPr>
      <dgm:t>
        <a:bodyPr/>
        <a:lstStyle/>
        <a:p>
          <a:r>
            <a:rPr lang="nl-BE" sz="2500" dirty="0">
              <a:solidFill>
                <a:schemeClr val="bg1"/>
              </a:solidFill>
              <a:latin typeface="Calibri"/>
              <a:ea typeface="+mn-ea"/>
              <a:cs typeface="+mn-cs"/>
            </a:rPr>
            <a:t>Military</a:t>
          </a:r>
        </a:p>
      </dgm:t>
    </dgm:pt>
    <dgm:pt modelId="{6654A542-7070-4B3C-9832-97477020E96F}" type="parTrans" cxnId="{3FAC38D0-7CEB-498F-A39E-14025E8E90F5}">
      <dgm:prSet/>
      <dgm:spPr/>
      <dgm:t>
        <a:bodyPr/>
        <a:lstStyle/>
        <a:p>
          <a:endParaRPr lang="nl-BE"/>
        </a:p>
      </dgm:t>
    </dgm:pt>
    <dgm:pt modelId="{06ECE828-3667-453C-A7E2-4C981B7697A3}" type="sibTrans" cxnId="{3FAC38D0-7CEB-498F-A39E-14025E8E90F5}">
      <dgm:prSet/>
      <dgm:spPr/>
      <dgm:t>
        <a:bodyPr/>
        <a:lstStyle/>
        <a:p>
          <a:endParaRPr lang="nl-BE"/>
        </a:p>
      </dgm:t>
    </dgm:pt>
    <dgm:pt modelId="{F2E9EBC5-6C40-4393-8DBA-9DA4ED91AAED}">
      <dgm:prSet phldrT="[Text]" custT="1">
        <dgm:style>
          <a:lnRef idx="2">
            <a:schemeClr val="accent3">
              <a:shade val="50000"/>
            </a:schemeClr>
          </a:lnRef>
          <a:fillRef idx="1">
            <a:schemeClr val="accent3"/>
          </a:fillRef>
          <a:effectRef idx="0">
            <a:schemeClr val="accent3"/>
          </a:effectRef>
          <a:fontRef idx="minor">
            <a:schemeClr val="lt1"/>
          </a:fontRef>
        </dgm:style>
      </dgm:prSet>
      <dgm:spPr>
        <a:xfrm>
          <a:off x="2072841" y="2716201"/>
          <a:ext cx="937015" cy="937015"/>
        </a:xfrm>
        <a:ln/>
      </dgm:spPr>
      <dgm:t>
        <a:bodyPr/>
        <a:lstStyle/>
        <a:p>
          <a:r>
            <a:rPr lang="nl-BE" sz="2100" dirty="0">
              <a:solidFill>
                <a:schemeClr val="bg1"/>
              </a:solidFill>
              <a:latin typeface="Calibri"/>
              <a:ea typeface="+mn-ea"/>
              <a:cs typeface="+mn-cs"/>
            </a:rPr>
            <a:t>Educational</a:t>
          </a:r>
        </a:p>
      </dgm:t>
    </dgm:pt>
    <dgm:pt modelId="{FF5F60EE-0C53-42A2-9DAC-3623D0A1B7C8}" type="parTrans" cxnId="{062B20B0-0D73-4902-A93A-C3301289D66C}">
      <dgm:prSet/>
      <dgm:spPr/>
      <dgm:t>
        <a:bodyPr/>
        <a:lstStyle/>
        <a:p>
          <a:endParaRPr lang="nl-BE"/>
        </a:p>
      </dgm:t>
    </dgm:pt>
    <dgm:pt modelId="{98617453-328D-4BED-A3E9-8FE26ABF9EF9}" type="sibTrans" cxnId="{062B20B0-0D73-4902-A93A-C3301289D66C}">
      <dgm:prSet/>
      <dgm:spPr/>
      <dgm:t>
        <a:bodyPr/>
        <a:lstStyle/>
        <a:p>
          <a:endParaRPr lang="nl-BE"/>
        </a:p>
      </dgm:t>
    </dgm:pt>
    <dgm:pt modelId="{E07EDDA2-5B80-4609-8235-AE51910C1285}">
      <dgm:prSet phldrT="[Text]" custT="1">
        <dgm:style>
          <a:lnRef idx="2">
            <a:schemeClr val="accent4">
              <a:shade val="50000"/>
            </a:schemeClr>
          </a:lnRef>
          <a:fillRef idx="1">
            <a:schemeClr val="accent4"/>
          </a:fillRef>
          <a:effectRef idx="0">
            <a:schemeClr val="accent4"/>
          </a:effectRef>
          <a:fontRef idx="minor">
            <a:schemeClr val="lt1"/>
          </a:fontRef>
        </dgm:style>
      </dgm:prSet>
      <dgm:spPr>
        <a:xfrm>
          <a:off x="1841029" y="2002757"/>
          <a:ext cx="937015" cy="937015"/>
        </a:xfrm>
        <a:ln/>
      </dgm:spPr>
      <dgm:t>
        <a:bodyPr/>
        <a:lstStyle/>
        <a:p>
          <a:r>
            <a:rPr lang="nl-BE" sz="2200" dirty="0">
              <a:solidFill>
                <a:schemeClr val="bg1"/>
              </a:solidFill>
              <a:latin typeface="Calibri"/>
              <a:ea typeface="+mn-ea"/>
              <a:cs typeface="+mn-cs"/>
            </a:rPr>
            <a:t>Traditional Authorities</a:t>
          </a:r>
        </a:p>
      </dgm:t>
    </dgm:pt>
    <dgm:pt modelId="{43AA4E87-9FC7-4834-9B4B-99BE478679A5}" type="parTrans" cxnId="{1068EF3E-7BDD-476F-A701-05BF05B8AEC0}">
      <dgm:prSet/>
      <dgm:spPr/>
      <dgm:t>
        <a:bodyPr/>
        <a:lstStyle/>
        <a:p>
          <a:endParaRPr lang="nl-BE"/>
        </a:p>
      </dgm:t>
    </dgm:pt>
    <dgm:pt modelId="{DE86F451-D934-48A0-A43A-E4D1ABCA3C6C}" type="sibTrans" cxnId="{1068EF3E-7BDD-476F-A701-05BF05B8AEC0}">
      <dgm:prSet/>
      <dgm:spPr/>
      <dgm:t>
        <a:bodyPr/>
        <a:lstStyle/>
        <a:p>
          <a:endParaRPr lang="nl-BE"/>
        </a:p>
      </dgm:t>
    </dgm:pt>
    <dgm:pt modelId="{74EE667C-BEF2-4FCE-A2BE-9C200FE4E59F}">
      <dgm:prSet phldrT="[Text]" custT="1">
        <dgm:style>
          <a:lnRef idx="2">
            <a:schemeClr val="accent5">
              <a:shade val="50000"/>
            </a:schemeClr>
          </a:lnRef>
          <a:fillRef idx="1">
            <a:schemeClr val="accent5"/>
          </a:fillRef>
          <a:effectRef idx="0">
            <a:schemeClr val="accent5"/>
          </a:effectRef>
          <a:fontRef idx="minor">
            <a:schemeClr val="lt1"/>
          </a:fontRef>
        </dgm:style>
      </dgm:prSet>
      <dgm:spPr>
        <a:xfrm>
          <a:off x="1919442" y="1256708"/>
          <a:ext cx="937015" cy="937015"/>
        </a:xfrm>
        <a:ln/>
      </dgm:spPr>
      <dgm:t>
        <a:bodyPr/>
        <a:lstStyle/>
        <a:p>
          <a:r>
            <a:rPr lang="nl-BE" sz="2500" dirty="0">
              <a:solidFill>
                <a:schemeClr val="bg1"/>
              </a:solidFill>
              <a:latin typeface="Calibri"/>
              <a:ea typeface="+mn-ea"/>
              <a:cs typeface="+mn-cs"/>
            </a:rPr>
            <a:t>NGOs</a:t>
          </a:r>
        </a:p>
      </dgm:t>
    </dgm:pt>
    <dgm:pt modelId="{2B98BCDA-8712-40B3-BFD0-F0A29766A5E1}" type="parTrans" cxnId="{205076E5-F376-480F-99AB-0F1EFFF6A616}">
      <dgm:prSet/>
      <dgm:spPr/>
      <dgm:t>
        <a:bodyPr/>
        <a:lstStyle/>
        <a:p>
          <a:endParaRPr lang="nl-BE"/>
        </a:p>
      </dgm:t>
    </dgm:pt>
    <dgm:pt modelId="{B64989B5-7F23-4D0D-9D3A-53D3F6CA2702}" type="sibTrans" cxnId="{205076E5-F376-480F-99AB-0F1EFFF6A616}">
      <dgm:prSet/>
      <dgm:spPr/>
      <dgm:t>
        <a:bodyPr/>
        <a:lstStyle/>
        <a:p>
          <a:endParaRPr lang="nl-BE"/>
        </a:p>
      </dgm:t>
    </dgm:pt>
    <dgm:pt modelId="{E7D75664-D1F2-4EF5-89C6-ADBCBF184928}">
      <dgm:prSet custT="1">
        <dgm:style>
          <a:lnRef idx="2">
            <a:schemeClr val="accent1">
              <a:shade val="50000"/>
            </a:schemeClr>
          </a:lnRef>
          <a:fillRef idx="1">
            <a:schemeClr val="accent1"/>
          </a:fillRef>
          <a:effectRef idx="0">
            <a:schemeClr val="accent1"/>
          </a:effectRef>
          <a:fontRef idx="minor">
            <a:schemeClr val="lt1"/>
          </a:fontRef>
        </dgm:style>
      </dgm:prSet>
      <dgm:spPr>
        <a:xfrm>
          <a:off x="3635179" y="10151"/>
          <a:ext cx="937015" cy="937015"/>
        </a:xfrm>
        <a:ln/>
      </dgm:spPr>
      <dgm:t>
        <a:bodyPr/>
        <a:lstStyle/>
        <a:p>
          <a:r>
            <a:rPr lang="nl-BE" sz="2500" dirty="0" smtClean="0">
              <a:solidFill>
                <a:schemeClr val="bg1"/>
              </a:solidFill>
              <a:latin typeface="Calibri"/>
              <a:ea typeface="+mn-ea"/>
              <a:cs typeface="+mn-cs"/>
            </a:rPr>
            <a:t>Govern-ment</a:t>
          </a:r>
          <a:endParaRPr lang="nl-BE" sz="2500" dirty="0">
            <a:solidFill>
              <a:schemeClr val="bg1"/>
            </a:solidFill>
            <a:latin typeface="Calibri"/>
            <a:ea typeface="+mn-ea"/>
            <a:cs typeface="+mn-cs"/>
          </a:endParaRPr>
        </a:p>
      </dgm:t>
    </dgm:pt>
    <dgm:pt modelId="{210A04F9-38B5-45F9-A3FD-66B94DB698FA}" type="parTrans" cxnId="{54D5F75C-A194-4A23-A24B-EC798E5F2850}">
      <dgm:prSet/>
      <dgm:spPr/>
      <dgm:t>
        <a:bodyPr/>
        <a:lstStyle/>
        <a:p>
          <a:endParaRPr lang="nl-BE"/>
        </a:p>
      </dgm:t>
    </dgm:pt>
    <dgm:pt modelId="{823EB375-4DA0-4285-95F2-C6D23105C56A}" type="sibTrans" cxnId="{54D5F75C-A194-4A23-A24B-EC798E5F2850}">
      <dgm:prSet/>
      <dgm:spPr/>
      <dgm:t>
        <a:bodyPr/>
        <a:lstStyle/>
        <a:p>
          <a:endParaRPr lang="nl-BE"/>
        </a:p>
      </dgm:t>
    </dgm:pt>
    <dgm:pt modelId="{83FFE81E-2478-4B2F-BCDB-7F5E6538ADBB}">
      <dgm:prSet custT="1">
        <dgm:style>
          <a:lnRef idx="2">
            <a:schemeClr val="accent4">
              <a:shade val="50000"/>
            </a:schemeClr>
          </a:lnRef>
          <a:fillRef idx="1">
            <a:schemeClr val="accent4"/>
          </a:fillRef>
          <a:effectRef idx="0">
            <a:schemeClr val="accent4"/>
          </a:effectRef>
          <a:fontRef idx="minor">
            <a:schemeClr val="lt1"/>
          </a:fontRef>
        </dgm:style>
      </dgm:prSet>
      <dgm:spPr>
        <a:xfrm>
          <a:off x="4975837" y="607051"/>
          <a:ext cx="937015" cy="937015"/>
        </a:xfrm>
        <a:ln/>
      </dgm:spPr>
      <dgm:t>
        <a:bodyPr/>
        <a:lstStyle/>
        <a:p>
          <a:r>
            <a:rPr lang="nl-BE" sz="2100" dirty="0">
              <a:solidFill>
                <a:schemeClr val="bg1"/>
              </a:solidFill>
              <a:latin typeface="Calibri"/>
              <a:ea typeface="+mn-ea"/>
              <a:cs typeface="+mn-cs"/>
            </a:rPr>
            <a:t>Local Community</a:t>
          </a:r>
        </a:p>
      </dgm:t>
    </dgm:pt>
    <dgm:pt modelId="{0640C8A6-E13E-4666-85A5-4F5428BF6849}" type="parTrans" cxnId="{C12EC06E-7DC4-4FF3-A202-53FA9EC51853}">
      <dgm:prSet/>
      <dgm:spPr/>
      <dgm:t>
        <a:bodyPr/>
        <a:lstStyle/>
        <a:p>
          <a:endParaRPr lang="nl-BE"/>
        </a:p>
      </dgm:t>
    </dgm:pt>
    <dgm:pt modelId="{4AC524EC-69A9-42F0-84BB-AAD9224FCEBD}" type="sibTrans" cxnId="{C12EC06E-7DC4-4FF3-A202-53FA9EC51853}">
      <dgm:prSet/>
      <dgm:spPr/>
      <dgm:t>
        <a:bodyPr/>
        <a:lstStyle/>
        <a:p>
          <a:endParaRPr lang="nl-BE"/>
        </a:p>
      </dgm:t>
    </dgm:pt>
    <dgm:pt modelId="{A6C2AEBF-C201-4B4E-B79B-9F9684FB820E}">
      <dgm:prSet custT="1">
        <dgm:style>
          <a:lnRef idx="2">
            <a:schemeClr val="accent5">
              <a:shade val="50000"/>
            </a:schemeClr>
          </a:lnRef>
          <a:fillRef idx="1">
            <a:schemeClr val="accent5"/>
          </a:fillRef>
          <a:effectRef idx="0">
            <a:schemeClr val="accent5"/>
          </a:effectRef>
          <a:fontRef idx="minor">
            <a:schemeClr val="lt1"/>
          </a:fontRef>
        </dgm:style>
      </dgm:prSet>
      <dgm:spPr>
        <a:xfrm>
          <a:off x="5350916" y="1256708"/>
          <a:ext cx="937015" cy="937015"/>
        </a:xfrm>
        <a:ln/>
      </dgm:spPr>
      <dgm:t>
        <a:bodyPr/>
        <a:lstStyle/>
        <a:p>
          <a:r>
            <a:rPr lang="nl-BE" sz="2200" dirty="0">
              <a:solidFill>
                <a:schemeClr val="bg1"/>
              </a:solidFill>
              <a:latin typeface="Calibri"/>
              <a:ea typeface="+mn-ea"/>
              <a:cs typeface="+mn-cs"/>
            </a:rPr>
            <a:t>Legal System</a:t>
          </a:r>
        </a:p>
      </dgm:t>
    </dgm:pt>
    <dgm:pt modelId="{AAD1454A-24CC-4000-A89D-6261BD027D34}" type="parTrans" cxnId="{D7D0FE07-9B09-4156-8684-36BE76A03F48}">
      <dgm:prSet/>
      <dgm:spPr/>
      <dgm:t>
        <a:bodyPr/>
        <a:lstStyle/>
        <a:p>
          <a:endParaRPr lang="nl-BE"/>
        </a:p>
      </dgm:t>
    </dgm:pt>
    <dgm:pt modelId="{181BE8D3-D307-4B65-8645-2BD4CFB0CD93}" type="sibTrans" cxnId="{D7D0FE07-9B09-4156-8684-36BE76A03F48}">
      <dgm:prSet/>
      <dgm:spPr/>
      <dgm:t>
        <a:bodyPr/>
        <a:lstStyle/>
        <a:p>
          <a:endParaRPr lang="nl-BE"/>
        </a:p>
      </dgm:t>
    </dgm:pt>
    <dgm:pt modelId="{8A8B23E3-9871-4360-A357-B7633FC5F234}">
      <dgm:prSet custT="1">
        <dgm:style>
          <a:lnRef idx="2">
            <a:schemeClr val="accent6">
              <a:shade val="50000"/>
            </a:schemeClr>
          </a:lnRef>
          <a:fillRef idx="1">
            <a:schemeClr val="accent6"/>
          </a:fillRef>
          <a:effectRef idx="0">
            <a:schemeClr val="accent6"/>
          </a:effectRef>
          <a:fontRef idx="minor">
            <a:schemeClr val="lt1"/>
          </a:fontRef>
        </dgm:style>
      </dgm:prSet>
      <dgm:spPr>
        <a:xfrm>
          <a:off x="5429329" y="2002757"/>
          <a:ext cx="937015" cy="937015"/>
        </a:xfrm>
        <a:ln/>
      </dgm:spPr>
      <dgm:t>
        <a:bodyPr/>
        <a:lstStyle/>
        <a:p>
          <a:r>
            <a:rPr lang="nl-BE" sz="2900" dirty="0">
              <a:solidFill>
                <a:schemeClr val="bg1"/>
              </a:solidFill>
              <a:latin typeface="Calibri"/>
              <a:ea typeface="+mn-ea"/>
              <a:cs typeface="+mn-cs"/>
            </a:rPr>
            <a:t>Customs</a:t>
          </a:r>
        </a:p>
      </dgm:t>
    </dgm:pt>
    <dgm:pt modelId="{07FDE36E-F7FB-4D89-9D04-4DC3B6F47BE3}" type="parTrans" cxnId="{6BC3CC20-4EDF-4D32-9CC9-FE636911380B}">
      <dgm:prSet/>
      <dgm:spPr/>
      <dgm:t>
        <a:bodyPr/>
        <a:lstStyle/>
        <a:p>
          <a:endParaRPr lang="nl-BE"/>
        </a:p>
      </dgm:t>
    </dgm:pt>
    <dgm:pt modelId="{7054F346-F161-40CE-9CE8-931EF08AD5F6}" type="sibTrans" cxnId="{6BC3CC20-4EDF-4D32-9CC9-FE636911380B}">
      <dgm:prSet/>
      <dgm:spPr/>
      <dgm:t>
        <a:bodyPr/>
        <a:lstStyle/>
        <a:p>
          <a:endParaRPr lang="nl-BE"/>
        </a:p>
      </dgm:t>
    </dgm:pt>
    <dgm:pt modelId="{0D29B0FB-F509-426B-8583-07185D948123}">
      <dgm:prSet custT="1">
        <dgm:style>
          <a:lnRef idx="2">
            <a:schemeClr val="accent4">
              <a:shade val="50000"/>
            </a:schemeClr>
          </a:lnRef>
          <a:fillRef idx="1">
            <a:schemeClr val="accent4"/>
          </a:fillRef>
          <a:effectRef idx="0">
            <a:schemeClr val="accent4"/>
          </a:effectRef>
          <a:fontRef idx="minor">
            <a:schemeClr val="lt1"/>
          </a:fontRef>
        </dgm:style>
      </dgm:prSet>
      <dgm:spPr>
        <a:xfrm>
          <a:off x="5197517" y="2716201"/>
          <a:ext cx="937015" cy="937015"/>
        </a:xfrm>
        <a:ln/>
      </dgm:spPr>
      <dgm:t>
        <a:bodyPr/>
        <a:lstStyle/>
        <a:p>
          <a:r>
            <a:rPr lang="nl-BE" sz="2100" dirty="0" smtClean="0">
              <a:solidFill>
                <a:schemeClr val="bg1"/>
              </a:solidFill>
              <a:latin typeface="Calibri"/>
              <a:ea typeface="+mn-ea"/>
              <a:cs typeface="+mn-cs"/>
            </a:rPr>
            <a:t>Politicians</a:t>
          </a:r>
        </a:p>
        <a:p>
          <a:r>
            <a:rPr lang="nl-BE" sz="2100" dirty="0" smtClean="0">
              <a:solidFill>
                <a:schemeClr val="bg1"/>
              </a:solidFill>
              <a:latin typeface="Calibri"/>
              <a:ea typeface="+mn-ea"/>
              <a:cs typeface="+mn-cs"/>
            </a:rPr>
            <a:t>Political parties</a:t>
          </a:r>
          <a:endParaRPr lang="nl-BE" sz="2100" dirty="0">
            <a:solidFill>
              <a:schemeClr val="bg1"/>
            </a:solidFill>
            <a:latin typeface="Calibri"/>
            <a:ea typeface="+mn-ea"/>
            <a:cs typeface="+mn-cs"/>
          </a:endParaRPr>
        </a:p>
      </dgm:t>
    </dgm:pt>
    <dgm:pt modelId="{65AAB21E-EAC7-4F6C-8AA2-621E7759FFA7}" type="parTrans" cxnId="{C1BC5001-6486-4FBE-A028-71F283C214FD}">
      <dgm:prSet/>
      <dgm:spPr/>
      <dgm:t>
        <a:bodyPr/>
        <a:lstStyle/>
        <a:p>
          <a:endParaRPr lang="nl-BE"/>
        </a:p>
      </dgm:t>
    </dgm:pt>
    <dgm:pt modelId="{C28A6270-439A-4A59-953A-8DC89AA2F2E0}" type="sibTrans" cxnId="{C1BC5001-6486-4FBE-A028-71F283C214FD}">
      <dgm:prSet/>
      <dgm:spPr/>
      <dgm:t>
        <a:bodyPr/>
        <a:lstStyle/>
        <a:p>
          <a:endParaRPr lang="nl-BE"/>
        </a:p>
      </dgm:t>
    </dgm:pt>
    <dgm:pt modelId="{1C96DD82-DD58-4EF0-B711-38E56D09586A}">
      <dgm:prSet custT="1">
        <dgm:style>
          <a:lnRef idx="2">
            <a:schemeClr val="accent3">
              <a:shade val="50000"/>
            </a:schemeClr>
          </a:lnRef>
          <a:fillRef idx="1">
            <a:schemeClr val="accent3"/>
          </a:fillRef>
          <a:effectRef idx="0">
            <a:schemeClr val="accent3"/>
          </a:effectRef>
          <a:fontRef idx="minor">
            <a:schemeClr val="lt1"/>
          </a:fontRef>
        </dgm:style>
      </dgm:prSet>
      <dgm:spPr>
        <a:xfrm>
          <a:off x="4695563" y="3273678"/>
          <a:ext cx="937015" cy="937015"/>
        </a:xfrm>
        <a:ln/>
      </dgm:spPr>
      <dgm:t>
        <a:bodyPr/>
        <a:lstStyle/>
        <a:p>
          <a:r>
            <a:rPr lang="nl-BE" sz="2500" dirty="0">
              <a:solidFill>
                <a:schemeClr val="bg1"/>
              </a:solidFill>
              <a:latin typeface="Calibri"/>
              <a:ea typeface="+mn-ea"/>
              <a:cs typeface="+mn-cs"/>
            </a:rPr>
            <a:t>Press</a:t>
          </a:r>
        </a:p>
      </dgm:t>
    </dgm:pt>
    <dgm:pt modelId="{6D86B2F0-8A34-4538-BF4D-E01042604729}" type="parTrans" cxnId="{8925572F-93EC-4B40-A315-461C5BCC5EC1}">
      <dgm:prSet/>
      <dgm:spPr/>
      <dgm:t>
        <a:bodyPr/>
        <a:lstStyle/>
        <a:p>
          <a:endParaRPr lang="nl-BE"/>
        </a:p>
      </dgm:t>
    </dgm:pt>
    <dgm:pt modelId="{854747AA-8641-4571-AB8B-4BAE600500C2}" type="sibTrans" cxnId="{8925572F-93EC-4B40-A315-461C5BCC5EC1}">
      <dgm:prSet/>
      <dgm:spPr/>
      <dgm:t>
        <a:bodyPr/>
        <a:lstStyle/>
        <a:p>
          <a:endParaRPr lang="nl-BE"/>
        </a:p>
      </dgm:t>
    </dgm:pt>
    <dgm:pt modelId="{C9451F89-6CEA-41CD-947C-D76C538CBC77}">
      <dgm:prSet custT="1">
        <dgm:style>
          <a:lnRef idx="2">
            <a:schemeClr val="accent2">
              <a:shade val="50000"/>
            </a:schemeClr>
          </a:lnRef>
          <a:fillRef idx="1">
            <a:schemeClr val="accent2"/>
          </a:fillRef>
          <a:effectRef idx="0">
            <a:schemeClr val="accent2"/>
          </a:effectRef>
          <a:fontRef idx="minor">
            <a:schemeClr val="lt1"/>
          </a:fontRef>
        </dgm:style>
      </dgm:prSet>
      <dgm:spPr>
        <a:xfrm>
          <a:off x="4010259" y="3578795"/>
          <a:ext cx="937015" cy="937015"/>
        </a:xfrm>
        <a:ln/>
      </dgm:spPr>
      <dgm:t>
        <a:bodyPr/>
        <a:lstStyle/>
        <a:p>
          <a:r>
            <a:rPr lang="nl-BE" sz="2200" dirty="0">
              <a:solidFill>
                <a:schemeClr val="bg1"/>
              </a:solidFill>
              <a:latin typeface="Calibri"/>
              <a:ea typeface="+mn-ea"/>
              <a:cs typeface="+mn-cs"/>
            </a:rPr>
            <a:t>Business </a:t>
          </a:r>
          <a:r>
            <a:rPr lang="nl-BE" sz="2000" dirty="0">
              <a:solidFill>
                <a:schemeClr val="bg1"/>
              </a:solidFill>
              <a:latin typeface="Calibri"/>
              <a:ea typeface="+mn-ea"/>
              <a:cs typeface="+mn-cs"/>
            </a:rPr>
            <a:t>community</a:t>
          </a:r>
        </a:p>
      </dgm:t>
    </dgm:pt>
    <dgm:pt modelId="{B13A1011-8F2B-4F36-BA9E-B9061A580AD6}" type="parTrans" cxnId="{72E3BC7A-C5D5-4774-8571-F11BEF588CB1}">
      <dgm:prSet/>
      <dgm:spPr/>
      <dgm:t>
        <a:bodyPr/>
        <a:lstStyle/>
        <a:p>
          <a:endParaRPr lang="nl-BE"/>
        </a:p>
      </dgm:t>
    </dgm:pt>
    <dgm:pt modelId="{8754BC42-75A8-41BF-8436-305117CAA511}" type="sibTrans" cxnId="{72E3BC7A-C5D5-4774-8571-F11BEF588CB1}">
      <dgm:prSet/>
      <dgm:spPr/>
      <dgm:t>
        <a:bodyPr/>
        <a:lstStyle/>
        <a:p>
          <a:endParaRPr lang="nl-BE"/>
        </a:p>
      </dgm:t>
    </dgm:pt>
    <dgm:pt modelId="{C8C2B3D2-2CB8-4780-B7C6-9B7FD1928AE1}">
      <dgm:prSet custT="1">
        <dgm:style>
          <a:lnRef idx="2">
            <a:schemeClr val="accent1">
              <a:shade val="50000"/>
            </a:schemeClr>
          </a:lnRef>
          <a:fillRef idx="1">
            <a:schemeClr val="accent1"/>
          </a:fillRef>
          <a:effectRef idx="0">
            <a:schemeClr val="accent1"/>
          </a:effectRef>
          <a:fontRef idx="minor">
            <a:schemeClr val="lt1"/>
          </a:fontRef>
        </dgm:style>
      </dgm:prSet>
      <dgm:spPr>
        <a:xfrm>
          <a:off x="3260100" y="3578795"/>
          <a:ext cx="937015" cy="937015"/>
        </a:xfrm>
        <a:ln/>
      </dgm:spPr>
      <dgm:t>
        <a:bodyPr/>
        <a:lstStyle/>
        <a:p>
          <a:r>
            <a:rPr lang="nl-BE" sz="2100" dirty="0">
              <a:solidFill>
                <a:schemeClr val="bg1"/>
              </a:solidFill>
              <a:latin typeface="Calibri"/>
              <a:ea typeface="+mn-ea"/>
              <a:cs typeface="+mn-cs"/>
            </a:rPr>
            <a:t>Consultants</a:t>
          </a:r>
        </a:p>
      </dgm:t>
    </dgm:pt>
    <dgm:pt modelId="{52DEFD0B-C88A-4A17-9ACA-30B90E05A68E}" type="parTrans" cxnId="{EF8D49D0-FF73-42D9-AF59-53DB10E28E47}">
      <dgm:prSet/>
      <dgm:spPr/>
      <dgm:t>
        <a:bodyPr/>
        <a:lstStyle/>
        <a:p>
          <a:endParaRPr lang="nl-BE"/>
        </a:p>
      </dgm:t>
    </dgm:pt>
    <dgm:pt modelId="{B489F671-27D7-4233-BC24-FFDA4FD7CD7B}" type="sibTrans" cxnId="{EF8D49D0-FF73-42D9-AF59-53DB10E28E47}">
      <dgm:prSet/>
      <dgm:spPr/>
      <dgm:t>
        <a:bodyPr/>
        <a:lstStyle/>
        <a:p>
          <a:endParaRPr lang="nl-BE"/>
        </a:p>
      </dgm:t>
    </dgm:pt>
    <dgm:pt modelId="{11EEDFBA-CA4A-4DB8-AB24-E698E234115C}">
      <dgm:prSet custT="1">
        <dgm:style>
          <a:lnRef idx="2">
            <a:schemeClr val="accent3">
              <a:shade val="50000"/>
            </a:schemeClr>
          </a:lnRef>
          <a:fillRef idx="1">
            <a:schemeClr val="accent3"/>
          </a:fillRef>
          <a:effectRef idx="0">
            <a:schemeClr val="accent3"/>
          </a:effectRef>
          <a:fontRef idx="minor">
            <a:schemeClr val="lt1"/>
          </a:fontRef>
        </dgm:style>
      </dgm:prSet>
      <dgm:spPr>
        <a:xfrm>
          <a:off x="4368945" y="166118"/>
          <a:ext cx="937015" cy="937015"/>
        </a:xfrm>
        <a:ln/>
      </dgm:spPr>
      <dgm:t>
        <a:bodyPr/>
        <a:lstStyle/>
        <a:p>
          <a:r>
            <a:rPr lang="nl-BE" sz="2500" dirty="0">
              <a:solidFill>
                <a:schemeClr val="bg1"/>
              </a:solidFill>
              <a:latin typeface="Calibri"/>
              <a:ea typeface="+mn-ea"/>
              <a:cs typeface="+mn-cs"/>
            </a:rPr>
            <a:t>Police</a:t>
          </a:r>
        </a:p>
      </dgm:t>
    </dgm:pt>
    <dgm:pt modelId="{E2A42DB8-90F6-4441-BA11-FFEC4C4BA6AB}" type="parTrans" cxnId="{7E85AE5B-5BC6-4393-A61C-A80321D31987}">
      <dgm:prSet/>
      <dgm:spPr/>
      <dgm:t>
        <a:bodyPr/>
        <a:lstStyle/>
        <a:p>
          <a:endParaRPr lang="nl-BE"/>
        </a:p>
      </dgm:t>
    </dgm:pt>
    <dgm:pt modelId="{0157B899-C52F-4A95-A145-E2574E9BC514}" type="sibTrans" cxnId="{7E85AE5B-5BC6-4393-A61C-A80321D31987}">
      <dgm:prSet/>
      <dgm:spPr/>
      <dgm:t>
        <a:bodyPr/>
        <a:lstStyle/>
        <a:p>
          <a:endParaRPr lang="nl-BE"/>
        </a:p>
      </dgm:t>
    </dgm:pt>
    <dgm:pt modelId="{BBBA4E40-F10B-41EB-A0E8-651F7336727E}">
      <dgm:prSet phldrT="[Text]" custT="1">
        <dgm:style>
          <a:lnRef idx="2">
            <a:schemeClr val="accent4">
              <a:shade val="50000"/>
            </a:schemeClr>
          </a:lnRef>
          <a:fillRef idx="1">
            <a:schemeClr val="accent4"/>
          </a:fillRef>
          <a:effectRef idx="0">
            <a:schemeClr val="accent4"/>
          </a:effectRef>
          <a:fontRef idx="minor">
            <a:schemeClr val="lt1"/>
          </a:fontRef>
        </dgm:style>
      </dgm:prSet>
      <dgm:spPr>
        <a:xfrm>
          <a:off x="2294521" y="607051"/>
          <a:ext cx="937015" cy="937015"/>
        </a:xfrm>
        <a:ln/>
      </dgm:spPr>
      <dgm:t>
        <a:bodyPr/>
        <a:lstStyle/>
        <a:p>
          <a:r>
            <a:rPr lang="nl-BE" sz="2500" dirty="0" smtClean="0">
              <a:solidFill>
                <a:schemeClr val="bg1"/>
              </a:solidFill>
              <a:latin typeface="Calibri"/>
              <a:ea typeface="+mn-ea"/>
              <a:cs typeface="+mn-cs"/>
            </a:rPr>
            <a:t>Religious</a:t>
          </a:r>
          <a:r>
            <a:rPr lang="nl-BE" sz="2000" dirty="0" smtClean="0">
              <a:solidFill>
                <a:schemeClr val="bg1"/>
              </a:solidFill>
              <a:latin typeface="Calibri"/>
              <a:ea typeface="+mn-ea"/>
              <a:cs typeface="+mn-cs"/>
            </a:rPr>
            <a:t> </a:t>
          </a:r>
          <a:r>
            <a:rPr lang="nl-BE" sz="1900" dirty="0" smtClean="0">
              <a:solidFill>
                <a:schemeClr val="bg1"/>
              </a:solidFill>
              <a:latin typeface="Calibri"/>
              <a:ea typeface="+mn-ea"/>
              <a:cs typeface="+mn-cs"/>
            </a:rPr>
            <a:t>organisations</a:t>
          </a:r>
          <a:endParaRPr lang="nl-BE" sz="1900" dirty="0">
            <a:solidFill>
              <a:schemeClr val="bg1"/>
            </a:solidFill>
            <a:latin typeface="Calibri"/>
            <a:ea typeface="+mn-ea"/>
            <a:cs typeface="+mn-cs"/>
          </a:endParaRPr>
        </a:p>
      </dgm:t>
    </dgm:pt>
    <dgm:pt modelId="{1F9EEC7F-E33F-4FC9-A292-F5995D00BFCB}" type="parTrans" cxnId="{CB0B8FED-0A52-4567-B1E6-2841FE19B2D4}">
      <dgm:prSet/>
      <dgm:spPr/>
      <dgm:t>
        <a:bodyPr/>
        <a:lstStyle/>
        <a:p>
          <a:endParaRPr lang="en-US"/>
        </a:p>
      </dgm:t>
    </dgm:pt>
    <dgm:pt modelId="{AFF4B92A-A855-4D28-81BE-4811043958F0}" type="sibTrans" cxnId="{CB0B8FED-0A52-4567-B1E6-2841FE19B2D4}">
      <dgm:prSet/>
      <dgm:spPr/>
      <dgm:t>
        <a:bodyPr/>
        <a:lstStyle/>
        <a:p>
          <a:endParaRPr lang="en-US"/>
        </a:p>
      </dgm:t>
    </dgm:pt>
    <dgm:pt modelId="{2175E7B8-5096-45A8-9733-408CA3A3590F}">
      <dgm:prSet phldrT="[Text]" custT="1">
        <dgm:style>
          <a:lnRef idx="2">
            <a:schemeClr val="accent2">
              <a:shade val="50000"/>
            </a:schemeClr>
          </a:lnRef>
          <a:fillRef idx="1">
            <a:schemeClr val="accent2"/>
          </a:fillRef>
          <a:effectRef idx="0">
            <a:schemeClr val="accent2"/>
          </a:effectRef>
          <a:fontRef idx="minor">
            <a:schemeClr val="lt1"/>
          </a:fontRef>
        </dgm:style>
      </dgm:prSet>
      <dgm:spPr>
        <a:xfrm>
          <a:off x="2901413" y="166118"/>
          <a:ext cx="937015" cy="937015"/>
        </a:xfrm>
        <a:ln/>
      </dgm:spPr>
      <dgm:t>
        <a:bodyPr/>
        <a:lstStyle/>
        <a:p>
          <a:r>
            <a:rPr lang="nl-BE" sz="2500" dirty="0">
              <a:solidFill>
                <a:schemeClr val="bg1"/>
              </a:solidFill>
              <a:latin typeface="Calibri"/>
              <a:ea typeface="+mn-ea"/>
              <a:cs typeface="+mn-cs"/>
            </a:rPr>
            <a:t>Health Services</a:t>
          </a:r>
        </a:p>
      </dgm:t>
    </dgm:pt>
    <dgm:pt modelId="{D77DBA77-4AB8-4DF5-90FE-2EDB1C48D10E}" type="parTrans" cxnId="{38B5F483-5EB9-4E87-87DC-CC23944CB28D}">
      <dgm:prSet/>
      <dgm:spPr/>
      <dgm:t>
        <a:bodyPr/>
        <a:lstStyle/>
        <a:p>
          <a:endParaRPr lang="en-US"/>
        </a:p>
      </dgm:t>
    </dgm:pt>
    <dgm:pt modelId="{B7F4DE4A-B3F5-438A-AAE9-7115B33BE4AA}" type="sibTrans" cxnId="{38B5F483-5EB9-4E87-87DC-CC23944CB28D}">
      <dgm:prSet/>
      <dgm:spPr/>
      <dgm:t>
        <a:bodyPr/>
        <a:lstStyle/>
        <a:p>
          <a:endParaRPr lang="en-US"/>
        </a:p>
      </dgm:t>
    </dgm:pt>
    <dgm:pt modelId="{2685E836-8139-4D01-84E3-7C8B0FA457DA}">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500" dirty="0" smtClean="0"/>
            <a:t>Civil servants</a:t>
          </a:r>
          <a:endParaRPr lang="en-GB" sz="2500" dirty="0" smtClean="0"/>
        </a:p>
      </dgm:t>
    </dgm:pt>
    <dgm:pt modelId="{AAF11C4F-3F75-47C9-A721-7D02AD73DA78}" type="parTrans" cxnId="{EC6F2D5C-8202-4682-AAF8-8B1D14D00D2F}">
      <dgm:prSet/>
      <dgm:spPr/>
      <dgm:t>
        <a:bodyPr/>
        <a:lstStyle/>
        <a:p>
          <a:endParaRPr lang="en-GB"/>
        </a:p>
      </dgm:t>
    </dgm:pt>
    <dgm:pt modelId="{E5B7BB23-6C72-4458-A658-419D91951987}" type="sibTrans" cxnId="{EC6F2D5C-8202-4682-AAF8-8B1D14D00D2F}">
      <dgm:prSet/>
      <dgm:spPr/>
      <dgm:t>
        <a:bodyPr/>
        <a:lstStyle/>
        <a:p>
          <a:endParaRPr lang="en-GB"/>
        </a:p>
      </dgm:t>
    </dgm:pt>
    <dgm:pt modelId="{F4D61D37-53FC-8C49-B078-715D2A10D799}">
      <dgm:prSet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nb-NO" sz="2400" dirty="0" err="1" smtClean="0"/>
            <a:t>Individuals</a:t>
          </a:r>
          <a:endParaRPr lang="nb-NO" sz="2400" dirty="0"/>
        </a:p>
      </dgm:t>
    </dgm:pt>
    <dgm:pt modelId="{F06B0B24-800D-9542-9F67-4B19EF605475}" type="parTrans" cxnId="{F192EB34-DE44-8949-94BB-6078033BEB7F}">
      <dgm:prSet/>
      <dgm:spPr/>
      <dgm:t>
        <a:bodyPr/>
        <a:lstStyle/>
        <a:p>
          <a:endParaRPr lang="nb-NO"/>
        </a:p>
      </dgm:t>
    </dgm:pt>
    <dgm:pt modelId="{72F927EB-D656-2A4C-9675-2052D657CF3B}" type="sibTrans" cxnId="{F192EB34-DE44-8949-94BB-6078033BEB7F}">
      <dgm:prSet/>
      <dgm:spPr/>
      <dgm:t>
        <a:bodyPr/>
        <a:lstStyle/>
        <a:p>
          <a:endParaRPr lang="nb-NO"/>
        </a:p>
      </dgm:t>
    </dgm:pt>
    <dgm:pt modelId="{246F3AF4-8770-4D30-8195-A592727E3537}" type="pres">
      <dgm:prSet presAssocID="{B4DE37D5-AE02-46C7-9BFC-9753E8448FB5}" presName="composite" presStyleCnt="0">
        <dgm:presLayoutVars>
          <dgm:chMax val="1"/>
          <dgm:dir/>
          <dgm:resizeHandles val="exact"/>
        </dgm:presLayoutVars>
      </dgm:prSet>
      <dgm:spPr/>
      <dgm:t>
        <a:bodyPr/>
        <a:lstStyle/>
        <a:p>
          <a:endParaRPr lang="nl-BE"/>
        </a:p>
      </dgm:t>
    </dgm:pt>
    <dgm:pt modelId="{B0733C86-8214-403F-BCFC-042230604DE2}" type="pres">
      <dgm:prSet presAssocID="{B4DE37D5-AE02-46C7-9BFC-9753E8448FB5}" presName="radial" presStyleCnt="0">
        <dgm:presLayoutVars>
          <dgm:animLvl val="ctr"/>
        </dgm:presLayoutVars>
      </dgm:prSet>
      <dgm:spPr/>
    </dgm:pt>
    <dgm:pt modelId="{D5697086-1EC2-497F-880D-23EA27B9C150}" type="pres">
      <dgm:prSet presAssocID="{302E8DB1-B453-4A99-8335-B721736B8C89}" presName="centerShape" presStyleLbl="vennNode1" presStyleIdx="0" presStyleCnt="18" custScaleX="80279" custScaleY="85751"/>
      <dgm:spPr>
        <a:prstGeom prst="ellipse">
          <a:avLst/>
        </a:prstGeom>
      </dgm:spPr>
      <dgm:t>
        <a:bodyPr/>
        <a:lstStyle/>
        <a:p>
          <a:endParaRPr lang="nl-BE"/>
        </a:p>
      </dgm:t>
    </dgm:pt>
    <dgm:pt modelId="{8264E151-C496-4006-8DC2-5CF1FB6E102D}" type="pres">
      <dgm:prSet presAssocID="{E7D75664-D1F2-4EF5-89C6-ADBCBF184928}" presName="node" presStyleLbl="vennNode1" presStyleIdx="1" presStyleCnt="18">
        <dgm:presLayoutVars>
          <dgm:bulletEnabled val="1"/>
        </dgm:presLayoutVars>
      </dgm:prSet>
      <dgm:spPr>
        <a:prstGeom prst="ellipse">
          <a:avLst/>
        </a:prstGeom>
      </dgm:spPr>
      <dgm:t>
        <a:bodyPr/>
        <a:lstStyle/>
        <a:p>
          <a:endParaRPr lang="nl-BE"/>
        </a:p>
      </dgm:t>
    </dgm:pt>
    <dgm:pt modelId="{894639AA-9D0E-416B-8268-37B95987A0E2}" type="pres">
      <dgm:prSet presAssocID="{2685E836-8139-4D01-84E3-7C8B0FA457DA}" presName="node" presStyleLbl="vennNode1" presStyleIdx="2" presStyleCnt="18" custRadScaleRad="102704" custRadScaleInc="2390">
        <dgm:presLayoutVars>
          <dgm:bulletEnabled val="1"/>
        </dgm:presLayoutVars>
      </dgm:prSet>
      <dgm:spPr/>
      <dgm:t>
        <a:bodyPr/>
        <a:lstStyle/>
        <a:p>
          <a:endParaRPr lang="en-GB"/>
        </a:p>
      </dgm:t>
    </dgm:pt>
    <dgm:pt modelId="{A5A80C73-6219-479A-995F-2EAEB9930457}" type="pres">
      <dgm:prSet presAssocID="{11EEDFBA-CA4A-4DB8-AB24-E698E234115C}" presName="node" presStyleLbl="vennNode1" presStyleIdx="3" presStyleCnt="18">
        <dgm:presLayoutVars>
          <dgm:bulletEnabled val="1"/>
        </dgm:presLayoutVars>
      </dgm:prSet>
      <dgm:spPr>
        <a:prstGeom prst="ellipse">
          <a:avLst/>
        </a:prstGeom>
      </dgm:spPr>
      <dgm:t>
        <a:bodyPr/>
        <a:lstStyle/>
        <a:p>
          <a:endParaRPr lang="nl-BE"/>
        </a:p>
      </dgm:t>
    </dgm:pt>
    <dgm:pt modelId="{E6F3723D-2246-45FF-940C-47E65F87C3AD}" type="pres">
      <dgm:prSet presAssocID="{83FFE81E-2478-4B2F-BCDB-7F5E6538ADBB}" presName="node" presStyleLbl="vennNode1" presStyleIdx="4" presStyleCnt="18">
        <dgm:presLayoutVars>
          <dgm:bulletEnabled val="1"/>
        </dgm:presLayoutVars>
      </dgm:prSet>
      <dgm:spPr>
        <a:prstGeom prst="ellipse">
          <a:avLst/>
        </a:prstGeom>
      </dgm:spPr>
      <dgm:t>
        <a:bodyPr/>
        <a:lstStyle/>
        <a:p>
          <a:endParaRPr lang="nl-BE"/>
        </a:p>
      </dgm:t>
    </dgm:pt>
    <dgm:pt modelId="{4B9D80BA-9370-4D3D-A115-56326D82FCE3}" type="pres">
      <dgm:prSet presAssocID="{A6C2AEBF-C201-4B4E-B79B-9F9684FB820E}" presName="node" presStyleLbl="vennNode1" presStyleIdx="5" presStyleCnt="18">
        <dgm:presLayoutVars>
          <dgm:bulletEnabled val="1"/>
        </dgm:presLayoutVars>
      </dgm:prSet>
      <dgm:spPr>
        <a:prstGeom prst="ellipse">
          <a:avLst/>
        </a:prstGeom>
      </dgm:spPr>
      <dgm:t>
        <a:bodyPr/>
        <a:lstStyle/>
        <a:p>
          <a:endParaRPr lang="nl-BE"/>
        </a:p>
      </dgm:t>
    </dgm:pt>
    <dgm:pt modelId="{E250CB54-DC2B-4EC7-BCF8-5CAFD15EC9D2}" type="pres">
      <dgm:prSet presAssocID="{8A8B23E3-9871-4360-A357-B7633FC5F234}" presName="node" presStyleLbl="vennNode1" presStyleIdx="6" presStyleCnt="18">
        <dgm:presLayoutVars>
          <dgm:bulletEnabled val="1"/>
        </dgm:presLayoutVars>
      </dgm:prSet>
      <dgm:spPr>
        <a:prstGeom prst="ellipse">
          <a:avLst/>
        </a:prstGeom>
      </dgm:spPr>
      <dgm:t>
        <a:bodyPr/>
        <a:lstStyle/>
        <a:p>
          <a:endParaRPr lang="nl-BE"/>
        </a:p>
      </dgm:t>
    </dgm:pt>
    <dgm:pt modelId="{7F46EDC9-2241-4E87-BD69-5ADDF4FD9D46}" type="pres">
      <dgm:prSet presAssocID="{0D29B0FB-F509-426B-8583-07185D948123}" presName="node" presStyleLbl="vennNode1" presStyleIdx="7" presStyleCnt="18">
        <dgm:presLayoutVars>
          <dgm:bulletEnabled val="1"/>
        </dgm:presLayoutVars>
      </dgm:prSet>
      <dgm:spPr>
        <a:prstGeom prst="ellipse">
          <a:avLst/>
        </a:prstGeom>
      </dgm:spPr>
      <dgm:t>
        <a:bodyPr/>
        <a:lstStyle/>
        <a:p>
          <a:endParaRPr lang="nl-BE"/>
        </a:p>
      </dgm:t>
    </dgm:pt>
    <dgm:pt modelId="{932AEE5C-4616-4D6C-B098-AC7B8DA9AA39}" type="pres">
      <dgm:prSet presAssocID="{1C96DD82-DD58-4EF0-B711-38E56D09586A}" presName="node" presStyleLbl="vennNode1" presStyleIdx="8" presStyleCnt="18">
        <dgm:presLayoutVars>
          <dgm:bulletEnabled val="1"/>
        </dgm:presLayoutVars>
      </dgm:prSet>
      <dgm:spPr>
        <a:prstGeom prst="ellipse">
          <a:avLst/>
        </a:prstGeom>
      </dgm:spPr>
      <dgm:t>
        <a:bodyPr/>
        <a:lstStyle/>
        <a:p>
          <a:endParaRPr lang="nl-BE"/>
        </a:p>
      </dgm:t>
    </dgm:pt>
    <dgm:pt modelId="{8A9A2F88-6909-421E-80F6-4F2CCFE122F1}" type="pres">
      <dgm:prSet presAssocID="{C9451F89-6CEA-41CD-947C-D76C538CBC77}" presName="node" presStyleLbl="vennNode1" presStyleIdx="9" presStyleCnt="18">
        <dgm:presLayoutVars>
          <dgm:bulletEnabled val="1"/>
        </dgm:presLayoutVars>
      </dgm:prSet>
      <dgm:spPr>
        <a:prstGeom prst="ellipse">
          <a:avLst/>
        </a:prstGeom>
      </dgm:spPr>
      <dgm:t>
        <a:bodyPr/>
        <a:lstStyle/>
        <a:p>
          <a:endParaRPr lang="nl-BE"/>
        </a:p>
      </dgm:t>
    </dgm:pt>
    <dgm:pt modelId="{62FCC25C-24CA-4BF7-B1C2-BBFDE1B0C9C7}" type="pres">
      <dgm:prSet presAssocID="{C8C2B3D2-2CB8-4780-B7C6-9B7FD1928AE1}" presName="node" presStyleLbl="vennNode1" presStyleIdx="10" presStyleCnt="18" custRadScaleRad="100000" custRadScaleInc="0">
        <dgm:presLayoutVars>
          <dgm:bulletEnabled val="1"/>
        </dgm:presLayoutVars>
      </dgm:prSet>
      <dgm:spPr>
        <a:prstGeom prst="ellipse">
          <a:avLst/>
        </a:prstGeom>
      </dgm:spPr>
      <dgm:t>
        <a:bodyPr/>
        <a:lstStyle/>
        <a:p>
          <a:endParaRPr lang="nl-BE"/>
        </a:p>
      </dgm:t>
    </dgm:pt>
    <dgm:pt modelId="{090F5205-6F0C-474E-B22D-6A6E7837C39E}" type="pres">
      <dgm:prSet presAssocID="{37ED6EDF-C07D-4792-A620-659AA70F10F3}" presName="node" presStyleLbl="vennNode1" presStyleIdx="11" presStyleCnt="18">
        <dgm:presLayoutVars>
          <dgm:bulletEnabled val="1"/>
        </dgm:presLayoutVars>
      </dgm:prSet>
      <dgm:spPr>
        <a:prstGeom prst="ellipse">
          <a:avLst/>
        </a:prstGeom>
      </dgm:spPr>
      <dgm:t>
        <a:bodyPr/>
        <a:lstStyle/>
        <a:p>
          <a:endParaRPr lang="nl-BE"/>
        </a:p>
      </dgm:t>
    </dgm:pt>
    <dgm:pt modelId="{D15FC4AF-9ACE-4AA3-B704-B4AF7E1A66BA}" type="pres">
      <dgm:prSet presAssocID="{F2E9EBC5-6C40-4393-8DBA-9DA4ED91AAED}" presName="node" presStyleLbl="vennNode1" presStyleIdx="12" presStyleCnt="18">
        <dgm:presLayoutVars>
          <dgm:bulletEnabled val="1"/>
        </dgm:presLayoutVars>
      </dgm:prSet>
      <dgm:spPr>
        <a:prstGeom prst="ellipse">
          <a:avLst/>
        </a:prstGeom>
      </dgm:spPr>
      <dgm:t>
        <a:bodyPr/>
        <a:lstStyle/>
        <a:p>
          <a:endParaRPr lang="nl-BE"/>
        </a:p>
      </dgm:t>
    </dgm:pt>
    <dgm:pt modelId="{C3358FB2-5CE7-4802-8F3B-53017EB2F748}" type="pres">
      <dgm:prSet presAssocID="{E07EDDA2-5B80-4609-8235-AE51910C1285}" presName="node" presStyleLbl="vennNode1" presStyleIdx="13" presStyleCnt="18">
        <dgm:presLayoutVars>
          <dgm:bulletEnabled val="1"/>
        </dgm:presLayoutVars>
      </dgm:prSet>
      <dgm:spPr>
        <a:prstGeom prst="ellipse">
          <a:avLst/>
        </a:prstGeom>
      </dgm:spPr>
      <dgm:t>
        <a:bodyPr/>
        <a:lstStyle/>
        <a:p>
          <a:endParaRPr lang="nl-BE"/>
        </a:p>
      </dgm:t>
    </dgm:pt>
    <dgm:pt modelId="{C3269E3E-70B4-4121-A25C-D3DD8F0A8D80}" type="pres">
      <dgm:prSet presAssocID="{74EE667C-BEF2-4FCE-A2BE-9C200FE4E59F}" presName="node" presStyleLbl="vennNode1" presStyleIdx="14" presStyleCnt="18">
        <dgm:presLayoutVars>
          <dgm:bulletEnabled val="1"/>
        </dgm:presLayoutVars>
      </dgm:prSet>
      <dgm:spPr>
        <a:prstGeom prst="ellipse">
          <a:avLst/>
        </a:prstGeom>
      </dgm:spPr>
      <dgm:t>
        <a:bodyPr/>
        <a:lstStyle/>
        <a:p>
          <a:endParaRPr lang="nl-BE"/>
        </a:p>
      </dgm:t>
    </dgm:pt>
    <dgm:pt modelId="{F4AD7898-63E4-4293-9338-4F36311E5484}" type="pres">
      <dgm:prSet presAssocID="{BBBA4E40-F10B-41EB-A0E8-651F7336727E}" presName="node" presStyleLbl="vennNode1" presStyleIdx="15" presStyleCnt="18">
        <dgm:presLayoutVars>
          <dgm:bulletEnabled val="1"/>
        </dgm:presLayoutVars>
      </dgm:prSet>
      <dgm:spPr>
        <a:prstGeom prst="ellipse">
          <a:avLst/>
        </a:prstGeom>
      </dgm:spPr>
      <dgm:t>
        <a:bodyPr/>
        <a:lstStyle/>
        <a:p>
          <a:endParaRPr lang="en-US"/>
        </a:p>
      </dgm:t>
    </dgm:pt>
    <dgm:pt modelId="{E9912A04-528B-5240-995E-C6DB5EA6A379}" type="pres">
      <dgm:prSet presAssocID="{F4D61D37-53FC-8C49-B078-715D2A10D799}" presName="node" presStyleLbl="vennNode1" presStyleIdx="16" presStyleCnt="18">
        <dgm:presLayoutVars>
          <dgm:bulletEnabled val="1"/>
        </dgm:presLayoutVars>
      </dgm:prSet>
      <dgm:spPr/>
      <dgm:t>
        <a:bodyPr/>
        <a:lstStyle/>
        <a:p>
          <a:endParaRPr lang="nb-NO"/>
        </a:p>
      </dgm:t>
    </dgm:pt>
    <dgm:pt modelId="{3440A535-1D22-4144-A674-C86F3E0DEA1C}" type="pres">
      <dgm:prSet presAssocID="{2175E7B8-5096-45A8-9733-408CA3A3590F}" presName="node" presStyleLbl="vennNode1" presStyleIdx="17" presStyleCnt="18">
        <dgm:presLayoutVars>
          <dgm:bulletEnabled val="1"/>
        </dgm:presLayoutVars>
      </dgm:prSet>
      <dgm:spPr>
        <a:prstGeom prst="ellipse">
          <a:avLst/>
        </a:prstGeom>
      </dgm:spPr>
      <dgm:t>
        <a:bodyPr/>
        <a:lstStyle/>
        <a:p>
          <a:endParaRPr lang="en-US"/>
        </a:p>
      </dgm:t>
    </dgm:pt>
  </dgm:ptLst>
  <dgm:cxnLst>
    <dgm:cxn modelId="{DB101E59-B927-4781-9620-5F4BE2C07DDE}" type="presOf" srcId="{8A8B23E3-9871-4360-A357-B7633FC5F234}" destId="{E250CB54-DC2B-4EC7-BCF8-5CAFD15EC9D2}" srcOrd="0" destOrd="0" presId="urn:microsoft.com/office/officeart/2005/8/layout/radial3"/>
    <dgm:cxn modelId="{38B5F483-5EB9-4E87-87DC-CC23944CB28D}" srcId="{302E8DB1-B453-4A99-8335-B721736B8C89}" destId="{2175E7B8-5096-45A8-9733-408CA3A3590F}" srcOrd="16" destOrd="0" parTransId="{D77DBA77-4AB8-4DF5-90FE-2EDB1C48D10E}" sibTransId="{B7F4DE4A-B3F5-438A-AAE9-7115B33BE4AA}"/>
    <dgm:cxn modelId="{6691B8DF-ACFE-41AB-B263-0255F10DC323}" type="presOf" srcId="{302E8DB1-B453-4A99-8335-B721736B8C89}" destId="{D5697086-1EC2-497F-880D-23EA27B9C150}" srcOrd="0" destOrd="0" presId="urn:microsoft.com/office/officeart/2005/8/layout/radial3"/>
    <dgm:cxn modelId="{EC6F2D5C-8202-4682-AAF8-8B1D14D00D2F}" srcId="{302E8DB1-B453-4A99-8335-B721736B8C89}" destId="{2685E836-8139-4D01-84E3-7C8B0FA457DA}" srcOrd="1" destOrd="0" parTransId="{AAF11C4F-3F75-47C9-A721-7D02AD73DA78}" sibTransId="{E5B7BB23-6C72-4458-A658-419D91951987}"/>
    <dgm:cxn modelId="{61E62269-B850-40F1-ADC7-4AE97C708BE3}" type="presOf" srcId="{74EE667C-BEF2-4FCE-A2BE-9C200FE4E59F}" destId="{C3269E3E-70B4-4121-A25C-D3DD8F0A8D80}" srcOrd="0" destOrd="0" presId="urn:microsoft.com/office/officeart/2005/8/layout/radial3"/>
    <dgm:cxn modelId="{C1BC5001-6486-4FBE-A028-71F283C214FD}" srcId="{302E8DB1-B453-4A99-8335-B721736B8C89}" destId="{0D29B0FB-F509-426B-8583-07185D948123}" srcOrd="6" destOrd="0" parTransId="{65AAB21E-EAC7-4F6C-8AA2-621E7759FFA7}" sibTransId="{C28A6270-439A-4A59-953A-8DC89AA2F2E0}"/>
    <dgm:cxn modelId="{1068EF3E-7BDD-476F-A701-05BF05B8AEC0}" srcId="{302E8DB1-B453-4A99-8335-B721736B8C89}" destId="{E07EDDA2-5B80-4609-8235-AE51910C1285}" srcOrd="12" destOrd="0" parTransId="{43AA4E87-9FC7-4834-9B4B-99BE478679A5}" sibTransId="{DE86F451-D934-48A0-A43A-E4D1ABCA3C6C}"/>
    <dgm:cxn modelId="{F192EB34-DE44-8949-94BB-6078033BEB7F}" srcId="{302E8DB1-B453-4A99-8335-B721736B8C89}" destId="{F4D61D37-53FC-8C49-B078-715D2A10D799}" srcOrd="15" destOrd="0" parTransId="{F06B0B24-800D-9542-9F67-4B19EF605475}" sibTransId="{72F927EB-D656-2A4C-9675-2052D657CF3B}"/>
    <dgm:cxn modelId="{CDE10128-FB7A-45AF-B287-37C6572C9997}" srcId="{B4DE37D5-AE02-46C7-9BFC-9753E8448FB5}" destId="{302E8DB1-B453-4A99-8335-B721736B8C89}" srcOrd="0" destOrd="0" parTransId="{0D3800A7-A539-4B09-B686-160E5918D4B7}" sibTransId="{FAD530F7-35EC-4FA7-9FCB-2B0CCE3EB44E}"/>
    <dgm:cxn modelId="{23F45CFA-AB8F-4A66-893B-6A8B3FE6740B}" type="presOf" srcId="{C9451F89-6CEA-41CD-947C-D76C538CBC77}" destId="{8A9A2F88-6909-421E-80F6-4F2CCFE122F1}" srcOrd="0" destOrd="0" presId="urn:microsoft.com/office/officeart/2005/8/layout/radial3"/>
    <dgm:cxn modelId="{9AF2A31D-3BD4-4CD6-AE9D-EB9DA4B2413A}" type="presOf" srcId="{F2E9EBC5-6C40-4393-8DBA-9DA4ED91AAED}" destId="{D15FC4AF-9ACE-4AA3-B704-B4AF7E1A66BA}" srcOrd="0" destOrd="0" presId="urn:microsoft.com/office/officeart/2005/8/layout/radial3"/>
    <dgm:cxn modelId="{2C0D1162-7D6D-49BB-B61C-70FA12C12AF0}" type="presOf" srcId="{C8C2B3D2-2CB8-4780-B7C6-9B7FD1928AE1}" destId="{62FCC25C-24CA-4BF7-B1C2-BBFDE1B0C9C7}" srcOrd="0" destOrd="0" presId="urn:microsoft.com/office/officeart/2005/8/layout/radial3"/>
    <dgm:cxn modelId="{7F43F81D-B759-4215-83C5-F850E29EC9AE}" type="presOf" srcId="{BBBA4E40-F10B-41EB-A0E8-651F7336727E}" destId="{F4AD7898-63E4-4293-9338-4F36311E5484}" srcOrd="0" destOrd="0" presId="urn:microsoft.com/office/officeart/2005/8/layout/radial3"/>
    <dgm:cxn modelId="{B3BF5872-336D-45CD-94B2-56443855D33D}" type="presOf" srcId="{2685E836-8139-4D01-84E3-7C8B0FA457DA}" destId="{894639AA-9D0E-416B-8268-37B95987A0E2}" srcOrd="0" destOrd="0" presId="urn:microsoft.com/office/officeart/2005/8/layout/radial3"/>
    <dgm:cxn modelId="{205076E5-F376-480F-99AB-0F1EFFF6A616}" srcId="{302E8DB1-B453-4A99-8335-B721736B8C89}" destId="{74EE667C-BEF2-4FCE-A2BE-9C200FE4E59F}" srcOrd="13" destOrd="0" parTransId="{2B98BCDA-8712-40B3-BFD0-F0A29766A5E1}" sibTransId="{B64989B5-7F23-4D0D-9D3A-53D3F6CA2702}"/>
    <dgm:cxn modelId="{7E85AE5B-5BC6-4393-A61C-A80321D31987}" srcId="{302E8DB1-B453-4A99-8335-B721736B8C89}" destId="{11EEDFBA-CA4A-4DB8-AB24-E698E234115C}" srcOrd="2" destOrd="0" parTransId="{E2A42DB8-90F6-4441-BA11-FFEC4C4BA6AB}" sibTransId="{0157B899-C52F-4A95-A145-E2574E9BC514}"/>
    <dgm:cxn modelId="{CB0B8FED-0A52-4567-B1E6-2841FE19B2D4}" srcId="{302E8DB1-B453-4A99-8335-B721736B8C89}" destId="{BBBA4E40-F10B-41EB-A0E8-651F7336727E}" srcOrd="14" destOrd="0" parTransId="{1F9EEC7F-E33F-4FC9-A292-F5995D00BFCB}" sibTransId="{AFF4B92A-A855-4D28-81BE-4811043958F0}"/>
    <dgm:cxn modelId="{33BFB588-0B5D-450A-ADCC-65FD6BF40A99}" type="presOf" srcId="{11EEDFBA-CA4A-4DB8-AB24-E698E234115C}" destId="{A5A80C73-6219-479A-995F-2EAEB9930457}" srcOrd="0" destOrd="0" presId="urn:microsoft.com/office/officeart/2005/8/layout/radial3"/>
    <dgm:cxn modelId="{72E3BC7A-C5D5-4774-8571-F11BEF588CB1}" srcId="{302E8DB1-B453-4A99-8335-B721736B8C89}" destId="{C9451F89-6CEA-41CD-947C-D76C538CBC77}" srcOrd="8" destOrd="0" parTransId="{B13A1011-8F2B-4F36-BA9E-B9061A580AD6}" sibTransId="{8754BC42-75A8-41BF-8436-305117CAA511}"/>
    <dgm:cxn modelId="{E666D4C2-013F-4D4D-B7F5-4A0CED90118A}" type="presOf" srcId="{B4DE37D5-AE02-46C7-9BFC-9753E8448FB5}" destId="{246F3AF4-8770-4D30-8195-A592727E3537}" srcOrd="0" destOrd="0" presId="urn:microsoft.com/office/officeart/2005/8/layout/radial3"/>
    <dgm:cxn modelId="{EF8D49D0-FF73-42D9-AF59-53DB10E28E47}" srcId="{302E8DB1-B453-4A99-8335-B721736B8C89}" destId="{C8C2B3D2-2CB8-4780-B7C6-9B7FD1928AE1}" srcOrd="9" destOrd="0" parTransId="{52DEFD0B-C88A-4A17-9ACA-30B90E05A68E}" sibTransId="{B489F671-27D7-4233-BC24-FFDA4FD7CD7B}"/>
    <dgm:cxn modelId="{D7D0FE07-9B09-4156-8684-36BE76A03F48}" srcId="{302E8DB1-B453-4A99-8335-B721736B8C89}" destId="{A6C2AEBF-C201-4B4E-B79B-9F9684FB820E}" srcOrd="4" destOrd="0" parTransId="{AAD1454A-24CC-4000-A89D-6261BD027D34}" sibTransId="{181BE8D3-D307-4B65-8645-2BD4CFB0CD93}"/>
    <dgm:cxn modelId="{FF3E9205-7A89-44B5-8685-003DA8846EE4}" type="presOf" srcId="{E7D75664-D1F2-4EF5-89C6-ADBCBF184928}" destId="{8264E151-C496-4006-8DC2-5CF1FB6E102D}" srcOrd="0" destOrd="0" presId="urn:microsoft.com/office/officeart/2005/8/layout/radial3"/>
    <dgm:cxn modelId="{C12EC06E-7DC4-4FF3-A202-53FA9EC51853}" srcId="{302E8DB1-B453-4A99-8335-B721736B8C89}" destId="{83FFE81E-2478-4B2F-BCDB-7F5E6538ADBB}" srcOrd="3" destOrd="0" parTransId="{0640C8A6-E13E-4666-85A5-4F5428BF6849}" sibTransId="{4AC524EC-69A9-42F0-84BB-AAD9224FCEBD}"/>
    <dgm:cxn modelId="{2C73B73C-995D-41B4-9762-B80266BFE2DA}" type="presOf" srcId="{F4D61D37-53FC-8C49-B078-715D2A10D799}" destId="{E9912A04-528B-5240-995E-C6DB5EA6A379}" srcOrd="0" destOrd="0" presId="urn:microsoft.com/office/officeart/2005/8/layout/radial3"/>
    <dgm:cxn modelId="{85E1C04B-2B52-4730-B9AB-3567F782E73A}" type="presOf" srcId="{37ED6EDF-C07D-4792-A620-659AA70F10F3}" destId="{090F5205-6F0C-474E-B22D-6A6E7837C39E}" srcOrd="0" destOrd="0" presId="urn:microsoft.com/office/officeart/2005/8/layout/radial3"/>
    <dgm:cxn modelId="{54D5F75C-A194-4A23-A24B-EC798E5F2850}" srcId="{302E8DB1-B453-4A99-8335-B721736B8C89}" destId="{E7D75664-D1F2-4EF5-89C6-ADBCBF184928}" srcOrd="0" destOrd="0" parTransId="{210A04F9-38B5-45F9-A3FD-66B94DB698FA}" sibTransId="{823EB375-4DA0-4285-95F2-C6D23105C56A}"/>
    <dgm:cxn modelId="{9FE9D156-818F-4560-B103-002B7EC98C88}" type="presOf" srcId="{A6C2AEBF-C201-4B4E-B79B-9F9684FB820E}" destId="{4B9D80BA-9370-4D3D-A115-56326D82FCE3}" srcOrd="0" destOrd="0" presId="urn:microsoft.com/office/officeart/2005/8/layout/radial3"/>
    <dgm:cxn modelId="{F4D304CE-DFF2-4C38-AF4E-7CDE49250203}" type="presOf" srcId="{83FFE81E-2478-4B2F-BCDB-7F5E6538ADBB}" destId="{E6F3723D-2246-45FF-940C-47E65F87C3AD}" srcOrd="0" destOrd="0" presId="urn:microsoft.com/office/officeart/2005/8/layout/radial3"/>
    <dgm:cxn modelId="{062B20B0-0D73-4902-A93A-C3301289D66C}" srcId="{302E8DB1-B453-4A99-8335-B721736B8C89}" destId="{F2E9EBC5-6C40-4393-8DBA-9DA4ED91AAED}" srcOrd="11" destOrd="0" parTransId="{FF5F60EE-0C53-42A2-9DAC-3623D0A1B7C8}" sibTransId="{98617453-328D-4BED-A3E9-8FE26ABF9EF9}"/>
    <dgm:cxn modelId="{3FAC38D0-7CEB-498F-A39E-14025E8E90F5}" srcId="{302E8DB1-B453-4A99-8335-B721736B8C89}" destId="{37ED6EDF-C07D-4792-A620-659AA70F10F3}" srcOrd="10" destOrd="0" parTransId="{6654A542-7070-4B3C-9832-97477020E96F}" sibTransId="{06ECE828-3667-453C-A7E2-4C981B7697A3}"/>
    <dgm:cxn modelId="{085579E3-F9B4-4360-A5EE-3E5B12CA0AB0}" type="presOf" srcId="{1C96DD82-DD58-4EF0-B711-38E56D09586A}" destId="{932AEE5C-4616-4D6C-B098-AC7B8DA9AA39}" srcOrd="0" destOrd="0" presId="urn:microsoft.com/office/officeart/2005/8/layout/radial3"/>
    <dgm:cxn modelId="{6BC3CC20-4EDF-4D32-9CC9-FE636911380B}" srcId="{302E8DB1-B453-4A99-8335-B721736B8C89}" destId="{8A8B23E3-9871-4360-A357-B7633FC5F234}" srcOrd="5" destOrd="0" parTransId="{07FDE36E-F7FB-4D89-9D04-4DC3B6F47BE3}" sibTransId="{7054F346-F161-40CE-9CE8-931EF08AD5F6}"/>
    <dgm:cxn modelId="{2A903131-8C24-4CF7-BC61-ED4054F0CFD3}" type="presOf" srcId="{2175E7B8-5096-45A8-9733-408CA3A3590F}" destId="{3440A535-1D22-4144-A674-C86F3E0DEA1C}" srcOrd="0" destOrd="0" presId="urn:microsoft.com/office/officeart/2005/8/layout/radial3"/>
    <dgm:cxn modelId="{8925572F-93EC-4B40-A315-461C5BCC5EC1}" srcId="{302E8DB1-B453-4A99-8335-B721736B8C89}" destId="{1C96DD82-DD58-4EF0-B711-38E56D09586A}" srcOrd="7" destOrd="0" parTransId="{6D86B2F0-8A34-4538-BF4D-E01042604729}" sibTransId="{854747AA-8641-4571-AB8B-4BAE600500C2}"/>
    <dgm:cxn modelId="{7D6A51ED-9248-404A-BB9D-8BEB6A4B7E38}" type="presOf" srcId="{E07EDDA2-5B80-4609-8235-AE51910C1285}" destId="{C3358FB2-5CE7-4802-8F3B-53017EB2F748}" srcOrd="0" destOrd="0" presId="urn:microsoft.com/office/officeart/2005/8/layout/radial3"/>
    <dgm:cxn modelId="{BD56A311-6E06-4A69-AEBD-C2DE6CE8D25D}" type="presOf" srcId="{0D29B0FB-F509-426B-8583-07185D948123}" destId="{7F46EDC9-2241-4E87-BD69-5ADDF4FD9D46}" srcOrd="0" destOrd="0" presId="urn:microsoft.com/office/officeart/2005/8/layout/radial3"/>
    <dgm:cxn modelId="{8B26E370-4CE0-43C7-8970-465444A861ED}" type="presParOf" srcId="{246F3AF4-8770-4D30-8195-A592727E3537}" destId="{B0733C86-8214-403F-BCFC-042230604DE2}" srcOrd="0" destOrd="0" presId="urn:microsoft.com/office/officeart/2005/8/layout/radial3"/>
    <dgm:cxn modelId="{C143D6E2-8C70-4E48-9D31-F66E5C340DA4}" type="presParOf" srcId="{B0733C86-8214-403F-BCFC-042230604DE2}" destId="{D5697086-1EC2-497F-880D-23EA27B9C150}" srcOrd="0" destOrd="0" presId="urn:microsoft.com/office/officeart/2005/8/layout/radial3"/>
    <dgm:cxn modelId="{E5D85F84-BDAB-44E0-A6E4-1D1A60A227C3}" type="presParOf" srcId="{B0733C86-8214-403F-BCFC-042230604DE2}" destId="{8264E151-C496-4006-8DC2-5CF1FB6E102D}" srcOrd="1" destOrd="0" presId="urn:microsoft.com/office/officeart/2005/8/layout/radial3"/>
    <dgm:cxn modelId="{85E2A001-E787-4DA5-AD73-E5C8BD190966}" type="presParOf" srcId="{B0733C86-8214-403F-BCFC-042230604DE2}" destId="{894639AA-9D0E-416B-8268-37B95987A0E2}" srcOrd="2" destOrd="0" presId="urn:microsoft.com/office/officeart/2005/8/layout/radial3"/>
    <dgm:cxn modelId="{5236F2B4-C682-44BD-B180-4D42B1CC4F98}" type="presParOf" srcId="{B0733C86-8214-403F-BCFC-042230604DE2}" destId="{A5A80C73-6219-479A-995F-2EAEB9930457}" srcOrd="3" destOrd="0" presId="urn:microsoft.com/office/officeart/2005/8/layout/radial3"/>
    <dgm:cxn modelId="{807E8181-8F4B-405A-AB4B-4E372641634D}" type="presParOf" srcId="{B0733C86-8214-403F-BCFC-042230604DE2}" destId="{E6F3723D-2246-45FF-940C-47E65F87C3AD}" srcOrd="4" destOrd="0" presId="urn:microsoft.com/office/officeart/2005/8/layout/radial3"/>
    <dgm:cxn modelId="{C9702C69-73E3-489D-9BE8-974183677FA2}" type="presParOf" srcId="{B0733C86-8214-403F-BCFC-042230604DE2}" destId="{4B9D80BA-9370-4D3D-A115-56326D82FCE3}" srcOrd="5" destOrd="0" presId="urn:microsoft.com/office/officeart/2005/8/layout/radial3"/>
    <dgm:cxn modelId="{4BA9BCF9-5041-4ADF-A160-B0A124788002}" type="presParOf" srcId="{B0733C86-8214-403F-BCFC-042230604DE2}" destId="{E250CB54-DC2B-4EC7-BCF8-5CAFD15EC9D2}" srcOrd="6" destOrd="0" presId="urn:microsoft.com/office/officeart/2005/8/layout/radial3"/>
    <dgm:cxn modelId="{EC62CC13-CE5F-4E36-8CE3-6ABDFBB52E29}" type="presParOf" srcId="{B0733C86-8214-403F-BCFC-042230604DE2}" destId="{7F46EDC9-2241-4E87-BD69-5ADDF4FD9D46}" srcOrd="7" destOrd="0" presId="urn:microsoft.com/office/officeart/2005/8/layout/radial3"/>
    <dgm:cxn modelId="{1D567657-7E30-48B7-87A0-E1D77CB99C4D}" type="presParOf" srcId="{B0733C86-8214-403F-BCFC-042230604DE2}" destId="{932AEE5C-4616-4D6C-B098-AC7B8DA9AA39}" srcOrd="8" destOrd="0" presId="urn:microsoft.com/office/officeart/2005/8/layout/radial3"/>
    <dgm:cxn modelId="{2E17650E-6CC5-4247-8318-EF10EE9E6085}" type="presParOf" srcId="{B0733C86-8214-403F-BCFC-042230604DE2}" destId="{8A9A2F88-6909-421E-80F6-4F2CCFE122F1}" srcOrd="9" destOrd="0" presId="urn:microsoft.com/office/officeart/2005/8/layout/radial3"/>
    <dgm:cxn modelId="{310A566A-4DAA-455A-816E-7EF09E42F756}" type="presParOf" srcId="{B0733C86-8214-403F-BCFC-042230604DE2}" destId="{62FCC25C-24CA-4BF7-B1C2-BBFDE1B0C9C7}" srcOrd="10" destOrd="0" presId="urn:microsoft.com/office/officeart/2005/8/layout/radial3"/>
    <dgm:cxn modelId="{C583B995-850C-4892-B79F-6813BB4E4AE0}" type="presParOf" srcId="{B0733C86-8214-403F-BCFC-042230604DE2}" destId="{090F5205-6F0C-474E-B22D-6A6E7837C39E}" srcOrd="11" destOrd="0" presId="urn:microsoft.com/office/officeart/2005/8/layout/radial3"/>
    <dgm:cxn modelId="{5FCE31B4-563C-4227-B147-24830074555B}" type="presParOf" srcId="{B0733C86-8214-403F-BCFC-042230604DE2}" destId="{D15FC4AF-9ACE-4AA3-B704-B4AF7E1A66BA}" srcOrd="12" destOrd="0" presId="urn:microsoft.com/office/officeart/2005/8/layout/radial3"/>
    <dgm:cxn modelId="{52ABD71F-6B0C-4F4E-A902-C2EDE0D588A6}" type="presParOf" srcId="{B0733C86-8214-403F-BCFC-042230604DE2}" destId="{C3358FB2-5CE7-4802-8F3B-53017EB2F748}" srcOrd="13" destOrd="0" presId="urn:microsoft.com/office/officeart/2005/8/layout/radial3"/>
    <dgm:cxn modelId="{3EC40280-E244-4E47-9F25-BA69235586C1}" type="presParOf" srcId="{B0733C86-8214-403F-BCFC-042230604DE2}" destId="{C3269E3E-70B4-4121-A25C-D3DD8F0A8D80}" srcOrd="14" destOrd="0" presId="urn:microsoft.com/office/officeart/2005/8/layout/radial3"/>
    <dgm:cxn modelId="{CE0453EF-1FF9-4610-BF93-748BB8FE8F59}" type="presParOf" srcId="{B0733C86-8214-403F-BCFC-042230604DE2}" destId="{F4AD7898-63E4-4293-9338-4F36311E5484}" srcOrd="15" destOrd="0" presId="urn:microsoft.com/office/officeart/2005/8/layout/radial3"/>
    <dgm:cxn modelId="{64298114-4062-4883-B39C-FE25D1714EF5}" type="presParOf" srcId="{B0733C86-8214-403F-BCFC-042230604DE2}" destId="{E9912A04-528B-5240-995E-C6DB5EA6A379}" srcOrd="16" destOrd="0" presId="urn:microsoft.com/office/officeart/2005/8/layout/radial3"/>
    <dgm:cxn modelId="{26C6AEE6-822F-4173-8CB3-F8E8FFB70DA7}" type="presParOf" srcId="{B0733C86-8214-403F-BCFC-042230604DE2}" destId="{3440A535-1D22-4144-A674-C86F3E0DEA1C}" srcOrd="17"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EDA43960-87DE-4CEE-A0F1-4AE52BF3011E}" type="doc">
      <dgm:prSet loTypeId="urn:microsoft.com/office/officeart/2005/8/layout/venn2" loCatId="relationship" qsTypeId="urn:microsoft.com/office/officeart/2005/8/quickstyle/simple5" qsCatId="simple" csTypeId="urn:microsoft.com/office/officeart/2005/8/colors/colorful5" csCatId="colorful" phldr="1"/>
      <dgm:spPr/>
      <dgm:t>
        <a:bodyPr/>
        <a:lstStyle/>
        <a:p>
          <a:endParaRPr lang="nl-BE"/>
        </a:p>
      </dgm:t>
    </dgm:pt>
    <dgm:pt modelId="{EDF9310B-BA2D-4B29-A1D4-47DF7BA7A5AA}">
      <dgm:prSet phldrT="[Text]" custT="1">
        <dgm:style>
          <a:lnRef idx="2">
            <a:schemeClr val="accent4">
              <a:shade val="50000"/>
            </a:schemeClr>
          </a:lnRef>
          <a:fillRef idx="1">
            <a:schemeClr val="accent4"/>
          </a:fillRef>
          <a:effectRef idx="0">
            <a:schemeClr val="accent4"/>
          </a:effectRef>
          <a:fontRef idx="minor">
            <a:schemeClr val="lt1"/>
          </a:fontRef>
        </dgm:style>
      </dgm:prSet>
      <dgm:spPr>
        <a:ln>
          <a:noFill/>
        </a:ln>
      </dgm:spPr>
      <dgm:t>
        <a:bodyPr/>
        <a:lstStyle/>
        <a:p>
          <a:endParaRPr lang="nl-BE" sz="6000" dirty="0">
            <a:solidFill>
              <a:schemeClr val="bg1"/>
            </a:solidFill>
          </a:endParaRPr>
        </a:p>
      </dgm:t>
    </dgm:pt>
    <dgm:pt modelId="{81C06283-086C-437B-AEFD-21CFB06BE237}" type="parTrans" cxnId="{2076F39F-9E85-4241-9EF5-CB83AA72A341}">
      <dgm:prSet/>
      <dgm:spPr/>
      <dgm:t>
        <a:bodyPr/>
        <a:lstStyle/>
        <a:p>
          <a:endParaRPr lang="nl-BE"/>
        </a:p>
      </dgm:t>
    </dgm:pt>
    <dgm:pt modelId="{766F7815-E6C5-43DC-811C-3275B99ED6E6}" type="sibTrans" cxnId="{2076F39F-9E85-4241-9EF5-CB83AA72A341}">
      <dgm:prSet/>
      <dgm:spPr/>
      <dgm:t>
        <a:bodyPr/>
        <a:lstStyle/>
        <a:p>
          <a:endParaRPr lang="nl-BE"/>
        </a:p>
      </dgm:t>
    </dgm:pt>
    <dgm:pt modelId="{7836EB62-35EF-4FF1-BDEF-57DCC70DCF16}">
      <dgm:prSet phldrT="[Text]" custT="1">
        <dgm:style>
          <a:lnRef idx="2">
            <a:schemeClr val="accent1">
              <a:shade val="50000"/>
            </a:schemeClr>
          </a:lnRef>
          <a:fillRef idx="1">
            <a:schemeClr val="accent1"/>
          </a:fillRef>
          <a:effectRef idx="0">
            <a:schemeClr val="accent1"/>
          </a:effectRef>
          <a:fontRef idx="minor">
            <a:schemeClr val="lt1"/>
          </a:fontRef>
        </dgm:style>
      </dgm:prSet>
      <dgm:spPr>
        <a:ln>
          <a:noFill/>
        </a:ln>
      </dgm:spPr>
      <dgm:t>
        <a:bodyPr/>
        <a:lstStyle/>
        <a:p>
          <a:r>
            <a:rPr lang="nl-BE" sz="5000" b="1" dirty="0" smtClean="0"/>
            <a:t>YOU</a:t>
          </a:r>
          <a:endParaRPr lang="nl-BE" sz="5000" b="1" dirty="0"/>
        </a:p>
      </dgm:t>
    </dgm:pt>
    <dgm:pt modelId="{6D49F597-1297-4416-A6AA-55BB7E9ED67B}" type="parTrans" cxnId="{A44F056E-50CA-4425-8B6A-CB44C40FF3E4}">
      <dgm:prSet/>
      <dgm:spPr/>
      <dgm:t>
        <a:bodyPr/>
        <a:lstStyle/>
        <a:p>
          <a:endParaRPr lang="nl-BE"/>
        </a:p>
      </dgm:t>
    </dgm:pt>
    <dgm:pt modelId="{F190269F-67DA-469D-BDB8-C0D29C365859}" type="sibTrans" cxnId="{A44F056E-50CA-4425-8B6A-CB44C40FF3E4}">
      <dgm:prSet/>
      <dgm:spPr/>
      <dgm:t>
        <a:bodyPr/>
        <a:lstStyle/>
        <a:p>
          <a:endParaRPr lang="nl-BE"/>
        </a:p>
      </dgm:t>
    </dgm:pt>
    <dgm:pt modelId="{3C697ADC-26B8-407D-83C7-61994B697071}">
      <dgm:prSet phldrT="[Text]">
        <dgm:style>
          <a:lnRef idx="2">
            <a:schemeClr val="accent3">
              <a:shade val="50000"/>
            </a:schemeClr>
          </a:lnRef>
          <a:fillRef idx="1">
            <a:schemeClr val="accent3"/>
          </a:fillRef>
          <a:effectRef idx="0">
            <a:schemeClr val="accent3"/>
          </a:effectRef>
          <a:fontRef idx="minor">
            <a:schemeClr val="lt1"/>
          </a:fontRef>
        </dgm:style>
      </dgm:prSet>
      <dgm:spPr>
        <a:ln>
          <a:noFill/>
        </a:ln>
      </dgm:spPr>
      <dgm:t>
        <a:bodyPr/>
        <a:lstStyle/>
        <a:p>
          <a:r>
            <a:rPr lang="nl-BE" b="1" dirty="0" smtClean="0">
              <a:solidFill>
                <a:schemeClr val="bg1"/>
              </a:solidFill>
            </a:rPr>
            <a:t> </a:t>
          </a:r>
          <a:endParaRPr lang="nl-BE" b="1" dirty="0">
            <a:solidFill>
              <a:schemeClr val="bg1"/>
            </a:solidFill>
          </a:endParaRPr>
        </a:p>
      </dgm:t>
    </dgm:pt>
    <dgm:pt modelId="{68672466-49EB-4778-96DE-C63BD71B97CF}" type="sibTrans" cxnId="{03F5FC2A-9D9D-468A-9EE6-8A33651589B2}">
      <dgm:prSet/>
      <dgm:spPr/>
      <dgm:t>
        <a:bodyPr/>
        <a:lstStyle/>
        <a:p>
          <a:endParaRPr lang="nl-BE"/>
        </a:p>
      </dgm:t>
    </dgm:pt>
    <dgm:pt modelId="{B2748F80-2CAF-4CBA-836B-9F5DD0611610}" type="parTrans" cxnId="{03F5FC2A-9D9D-468A-9EE6-8A33651589B2}">
      <dgm:prSet/>
      <dgm:spPr/>
      <dgm:t>
        <a:bodyPr/>
        <a:lstStyle/>
        <a:p>
          <a:endParaRPr lang="nl-BE"/>
        </a:p>
      </dgm:t>
    </dgm:pt>
    <dgm:pt modelId="{0897C952-6673-44E4-8444-05C95F4D3151}">
      <dgm:prSet phldrT="[Text]" custT="1">
        <dgm:style>
          <a:lnRef idx="2">
            <a:schemeClr val="accent2">
              <a:shade val="50000"/>
            </a:schemeClr>
          </a:lnRef>
          <a:fillRef idx="1">
            <a:schemeClr val="accent2"/>
          </a:fillRef>
          <a:effectRef idx="0">
            <a:schemeClr val="accent2"/>
          </a:effectRef>
          <a:fontRef idx="minor">
            <a:schemeClr val="lt1"/>
          </a:fontRef>
        </dgm:style>
      </dgm:prSet>
      <dgm:spPr>
        <a:ln>
          <a:noFill/>
        </a:ln>
      </dgm:spPr>
      <dgm:t>
        <a:bodyPr/>
        <a:lstStyle/>
        <a:p>
          <a:r>
            <a:rPr lang="nl-BE" sz="5000" b="1" dirty="0" smtClean="0">
              <a:solidFill>
                <a:schemeClr val="bg1"/>
              </a:solidFill>
            </a:rPr>
            <a:t> </a:t>
          </a:r>
          <a:endParaRPr lang="nl-BE" sz="5000" b="1" dirty="0">
            <a:solidFill>
              <a:schemeClr val="bg1"/>
            </a:solidFill>
          </a:endParaRPr>
        </a:p>
      </dgm:t>
    </dgm:pt>
    <dgm:pt modelId="{F15ACE78-E5AF-4233-A143-6DEFB4792FED}" type="sibTrans" cxnId="{A1DB09EF-7962-4CB4-93F3-4E97D82A1821}">
      <dgm:prSet/>
      <dgm:spPr/>
      <dgm:t>
        <a:bodyPr/>
        <a:lstStyle/>
        <a:p>
          <a:endParaRPr lang="nl-BE"/>
        </a:p>
      </dgm:t>
    </dgm:pt>
    <dgm:pt modelId="{DB68BC97-9668-4ABA-8560-C9DACC3D5CBA}" type="parTrans" cxnId="{A1DB09EF-7962-4CB4-93F3-4E97D82A1821}">
      <dgm:prSet/>
      <dgm:spPr/>
      <dgm:t>
        <a:bodyPr/>
        <a:lstStyle/>
        <a:p>
          <a:endParaRPr lang="nl-BE"/>
        </a:p>
      </dgm:t>
    </dgm:pt>
    <dgm:pt modelId="{C22958E9-8325-4585-B9DD-DD95BC897DA0}" type="pres">
      <dgm:prSet presAssocID="{EDA43960-87DE-4CEE-A0F1-4AE52BF3011E}" presName="Name0" presStyleCnt="0">
        <dgm:presLayoutVars>
          <dgm:chMax val="7"/>
          <dgm:resizeHandles val="exact"/>
        </dgm:presLayoutVars>
      </dgm:prSet>
      <dgm:spPr/>
      <dgm:t>
        <a:bodyPr/>
        <a:lstStyle/>
        <a:p>
          <a:endParaRPr lang="nl-BE"/>
        </a:p>
      </dgm:t>
    </dgm:pt>
    <dgm:pt modelId="{41868027-2B49-4958-9303-2CC9AD1DFF91}" type="pres">
      <dgm:prSet presAssocID="{EDA43960-87DE-4CEE-A0F1-4AE52BF3011E}" presName="comp1" presStyleCnt="0"/>
      <dgm:spPr/>
    </dgm:pt>
    <dgm:pt modelId="{DF38075E-AC7D-46CB-A39E-080B840E4416}" type="pres">
      <dgm:prSet presAssocID="{EDA43960-87DE-4CEE-A0F1-4AE52BF3011E}" presName="circle1" presStyleLbl="node1" presStyleIdx="0" presStyleCnt="4" custScaleX="108957" custLinFactNeighborX="314" custLinFactNeighborY="563"/>
      <dgm:spPr/>
      <dgm:t>
        <a:bodyPr/>
        <a:lstStyle/>
        <a:p>
          <a:endParaRPr lang="nl-BE"/>
        </a:p>
      </dgm:t>
    </dgm:pt>
    <dgm:pt modelId="{DCFF9B6E-B692-4E1E-BEF3-D069337578FC}" type="pres">
      <dgm:prSet presAssocID="{EDA43960-87DE-4CEE-A0F1-4AE52BF3011E}" presName="c1text" presStyleLbl="node1" presStyleIdx="0" presStyleCnt="4">
        <dgm:presLayoutVars>
          <dgm:bulletEnabled val="1"/>
        </dgm:presLayoutVars>
      </dgm:prSet>
      <dgm:spPr/>
      <dgm:t>
        <a:bodyPr/>
        <a:lstStyle/>
        <a:p>
          <a:endParaRPr lang="nl-BE"/>
        </a:p>
      </dgm:t>
    </dgm:pt>
    <dgm:pt modelId="{CC78017E-D2D1-4192-9BCD-33F9A1ABC204}" type="pres">
      <dgm:prSet presAssocID="{EDA43960-87DE-4CEE-A0F1-4AE52BF3011E}" presName="comp2" presStyleCnt="0"/>
      <dgm:spPr/>
    </dgm:pt>
    <dgm:pt modelId="{A926EC75-4D06-4FE1-B354-841D73541E63}" type="pres">
      <dgm:prSet presAssocID="{EDA43960-87DE-4CEE-A0F1-4AE52BF3011E}" presName="circle2" presStyleLbl="node1" presStyleIdx="1" presStyleCnt="4" custScaleX="104094" custScaleY="104094" custLinFactNeighborY="0"/>
      <dgm:spPr/>
      <dgm:t>
        <a:bodyPr/>
        <a:lstStyle/>
        <a:p>
          <a:endParaRPr lang="nl-BE"/>
        </a:p>
      </dgm:t>
    </dgm:pt>
    <dgm:pt modelId="{21AFF618-9B83-4BA6-A689-02186BA6C237}" type="pres">
      <dgm:prSet presAssocID="{EDA43960-87DE-4CEE-A0F1-4AE52BF3011E}" presName="c2text" presStyleLbl="node1" presStyleIdx="1" presStyleCnt="4">
        <dgm:presLayoutVars>
          <dgm:bulletEnabled val="1"/>
        </dgm:presLayoutVars>
      </dgm:prSet>
      <dgm:spPr/>
      <dgm:t>
        <a:bodyPr/>
        <a:lstStyle/>
        <a:p>
          <a:endParaRPr lang="nl-BE"/>
        </a:p>
      </dgm:t>
    </dgm:pt>
    <dgm:pt modelId="{7DB49092-10A9-4757-AA1B-309D61B3DA7D}" type="pres">
      <dgm:prSet presAssocID="{EDA43960-87DE-4CEE-A0F1-4AE52BF3011E}" presName="comp3" presStyleCnt="0"/>
      <dgm:spPr/>
    </dgm:pt>
    <dgm:pt modelId="{48930EAD-0E3D-4072-92DA-C4787D13DA2C}" type="pres">
      <dgm:prSet presAssocID="{EDA43960-87DE-4CEE-A0F1-4AE52BF3011E}" presName="circle3" presStyleLbl="node1" presStyleIdx="2" presStyleCnt="4"/>
      <dgm:spPr/>
      <dgm:t>
        <a:bodyPr/>
        <a:lstStyle/>
        <a:p>
          <a:endParaRPr lang="nl-BE"/>
        </a:p>
      </dgm:t>
    </dgm:pt>
    <dgm:pt modelId="{03532D19-9C54-4C21-B0FA-E2FEC9181F52}" type="pres">
      <dgm:prSet presAssocID="{EDA43960-87DE-4CEE-A0F1-4AE52BF3011E}" presName="c3text" presStyleLbl="node1" presStyleIdx="2" presStyleCnt="4">
        <dgm:presLayoutVars>
          <dgm:bulletEnabled val="1"/>
        </dgm:presLayoutVars>
      </dgm:prSet>
      <dgm:spPr/>
      <dgm:t>
        <a:bodyPr/>
        <a:lstStyle/>
        <a:p>
          <a:endParaRPr lang="nl-BE"/>
        </a:p>
      </dgm:t>
    </dgm:pt>
    <dgm:pt modelId="{7942F516-228B-4664-A316-6C4BB465F9BE}" type="pres">
      <dgm:prSet presAssocID="{EDA43960-87DE-4CEE-A0F1-4AE52BF3011E}" presName="comp4" presStyleCnt="0"/>
      <dgm:spPr/>
    </dgm:pt>
    <dgm:pt modelId="{CF6D80F3-4124-4FDF-8814-6072ACAEA281}" type="pres">
      <dgm:prSet presAssocID="{EDA43960-87DE-4CEE-A0F1-4AE52BF3011E}" presName="circle4" presStyleLbl="node1" presStyleIdx="3" presStyleCnt="4" custLinFactNeighborX="-182" custLinFactNeighborY="607"/>
      <dgm:spPr/>
      <dgm:t>
        <a:bodyPr/>
        <a:lstStyle/>
        <a:p>
          <a:endParaRPr lang="nl-BE"/>
        </a:p>
      </dgm:t>
    </dgm:pt>
    <dgm:pt modelId="{D9613AEC-89DD-45CE-B321-35858062C850}" type="pres">
      <dgm:prSet presAssocID="{EDA43960-87DE-4CEE-A0F1-4AE52BF3011E}" presName="c4text" presStyleLbl="node1" presStyleIdx="3" presStyleCnt="4">
        <dgm:presLayoutVars>
          <dgm:bulletEnabled val="1"/>
        </dgm:presLayoutVars>
      </dgm:prSet>
      <dgm:spPr/>
      <dgm:t>
        <a:bodyPr/>
        <a:lstStyle/>
        <a:p>
          <a:endParaRPr lang="nl-BE"/>
        </a:p>
      </dgm:t>
    </dgm:pt>
  </dgm:ptLst>
  <dgm:cxnLst>
    <dgm:cxn modelId="{01545CC8-3600-4D71-9066-A1EDB8A8C757}" type="presOf" srcId="{EDA43960-87DE-4CEE-A0F1-4AE52BF3011E}" destId="{C22958E9-8325-4585-B9DD-DD95BC897DA0}" srcOrd="0" destOrd="0" presId="urn:microsoft.com/office/officeart/2005/8/layout/venn2"/>
    <dgm:cxn modelId="{1B1AB557-2155-444A-AC6C-D3CA69EFE333}" type="presOf" srcId="{0897C952-6673-44E4-8444-05C95F4D3151}" destId="{03532D19-9C54-4C21-B0FA-E2FEC9181F52}" srcOrd="1" destOrd="0" presId="urn:microsoft.com/office/officeart/2005/8/layout/venn2"/>
    <dgm:cxn modelId="{A44F056E-50CA-4425-8B6A-CB44C40FF3E4}" srcId="{EDA43960-87DE-4CEE-A0F1-4AE52BF3011E}" destId="{7836EB62-35EF-4FF1-BDEF-57DCC70DCF16}" srcOrd="3" destOrd="0" parTransId="{6D49F597-1297-4416-A6AA-55BB7E9ED67B}" sibTransId="{F190269F-67DA-469D-BDB8-C0D29C365859}"/>
    <dgm:cxn modelId="{11980365-1808-469B-8FE7-03E644F5C995}" type="presOf" srcId="{0897C952-6673-44E4-8444-05C95F4D3151}" destId="{48930EAD-0E3D-4072-92DA-C4787D13DA2C}" srcOrd="0" destOrd="0" presId="urn:microsoft.com/office/officeart/2005/8/layout/venn2"/>
    <dgm:cxn modelId="{7C433877-FC93-4420-B4C5-D225C7C200BA}" type="presOf" srcId="{EDF9310B-BA2D-4B29-A1D4-47DF7BA7A5AA}" destId="{DCFF9B6E-B692-4E1E-BEF3-D069337578FC}" srcOrd="1" destOrd="0" presId="urn:microsoft.com/office/officeart/2005/8/layout/venn2"/>
    <dgm:cxn modelId="{727E9523-1703-4021-8304-3F4C29A9E8FE}" type="presOf" srcId="{3C697ADC-26B8-407D-83C7-61994B697071}" destId="{A926EC75-4D06-4FE1-B354-841D73541E63}" srcOrd="0" destOrd="0" presId="urn:microsoft.com/office/officeart/2005/8/layout/venn2"/>
    <dgm:cxn modelId="{2076F39F-9E85-4241-9EF5-CB83AA72A341}" srcId="{EDA43960-87DE-4CEE-A0F1-4AE52BF3011E}" destId="{EDF9310B-BA2D-4B29-A1D4-47DF7BA7A5AA}" srcOrd="0" destOrd="0" parTransId="{81C06283-086C-437B-AEFD-21CFB06BE237}" sibTransId="{766F7815-E6C5-43DC-811C-3275B99ED6E6}"/>
    <dgm:cxn modelId="{03F5FC2A-9D9D-468A-9EE6-8A33651589B2}" srcId="{EDA43960-87DE-4CEE-A0F1-4AE52BF3011E}" destId="{3C697ADC-26B8-407D-83C7-61994B697071}" srcOrd="1" destOrd="0" parTransId="{B2748F80-2CAF-4CBA-836B-9F5DD0611610}" sibTransId="{68672466-49EB-4778-96DE-C63BD71B97CF}"/>
    <dgm:cxn modelId="{BB7463B0-1F75-4F6B-9446-CD7960FCD92D}" type="presOf" srcId="{EDF9310B-BA2D-4B29-A1D4-47DF7BA7A5AA}" destId="{DF38075E-AC7D-46CB-A39E-080B840E4416}" srcOrd="0" destOrd="0" presId="urn:microsoft.com/office/officeart/2005/8/layout/venn2"/>
    <dgm:cxn modelId="{67C65765-D6E2-46D0-85B2-9A0744F91DB4}" type="presOf" srcId="{3C697ADC-26B8-407D-83C7-61994B697071}" destId="{21AFF618-9B83-4BA6-A689-02186BA6C237}" srcOrd="1" destOrd="0" presId="urn:microsoft.com/office/officeart/2005/8/layout/venn2"/>
    <dgm:cxn modelId="{A1DB09EF-7962-4CB4-93F3-4E97D82A1821}" srcId="{EDA43960-87DE-4CEE-A0F1-4AE52BF3011E}" destId="{0897C952-6673-44E4-8444-05C95F4D3151}" srcOrd="2" destOrd="0" parTransId="{DB68BC97-9668-4ABA-8560-C9DACC3D5CBA}" sibTransId="{F15ACE78-E5AF-4233-A143-6DEFB4792FED}"/>
    <dgm:cxn modelId="{D5B0C864-CC6A-4E4D-BF8B-086F32D529CE}" type="presOf" srcId="{7836EB62-35EF-4FF1-BDEF-57DCC70DCF16}" destId="{CF6D80F3-4124-4FDF-8814-6072ACAEA281}" srcOrd="0" destOrd="0" presId="urn:microsoft.com/office/officeart/2005/8/layout/venn2"/>
    <dgm:cxn modelId="{378410C2-BF33-426E-873D-D52B850F442F}" type="presOf" srcId="{7836EB62-35EF-4FF1-BDEF-57DCC70DCF16}" destId="{D9613AEC-89DD-45CE-B321-35858062C850}" srcOrd="1" destOrd="0" presId="urn:microsoft.com/office/officeart/2005/8/layout/venn2"/>
    <dgm:cxn modelId="{7F0209CB-5C2C-43C6-B530-DCA833D0EAB1}" type="presParOf" srcId="{C22958E9-8325-4585-B9DD-DD95BC897DA0}" destId="{41868027-2B49-4958-9303-2CC9AD1DFF91}" srcOrd="0" destOrd="0" presId="urn:microsoft.com/office/officeart/2005/8/layout/venn2"/>
    <dgm:cxn modelId="{F828BE08-10E7-4E62-A382-4A436534289B}" type="presParOf" srcId="{41868027-2B49-4958-9303-2CC9AD1DFF91}" destId="{DF38075E-AC7D-46CB-A39E-080B840E4416}" srcOrd="0" destOrd="0" presId="urn:microsoft.com/office/officeart/2005/8/layout/venn2"/>
    <dgm:cxn modelId="{07B1E440-864A-4193-A7CB-ABC365CD7CAB}" type="presParOf" srcId="{41868027-2B49-4958-9303-2CC9AD1DFF91}" destId="{DCFF9B6E-B692-4E1E-BEF3-D069337578FC}" srcOrd="1" destOrd="0" presId="urn:microsoft.com/office/officeart/2005/8/layout/venn2"/>
    <dgm:cxn modelId="{A3F3D214-C96A-43FA-BBEB-B527CFE6A31E}" type="presParOf" srcId="{C22958E9-8325-4585-B9DD-DD95BC897DA0}" destId="{CC78017E-D2D1-4192-9BCD-33F9A1ABC204}" srcOrd="1" destOrd="0" presId="urn:microsoft.com/office/officeart/2005/8/layout/venn2"/>
    <dgm:cxn modelId="{3AD918CF-641F-46AD-A1C2-2EF1FC4B0AA3}" type="presParOf" srcId="{CC78017E-D2D1-4192-9BCD-33F9A1ABC204}" destId="{A926EC75-4D06-4FE1-B354-841D73541E63}" srcOrd="0" destOrd="0" presId="urn:microsoft.com/office/officeart/2005/8/layout/venn2"/>
    <dgm:cxn modelId="{1C3907BA-30BA-46A3-B4CB-46A8E42D4AFD}" type="presParOf" srcId="{CC78017E-D2D1-4192-9BCD-33F9A1ABC204}" destId="{21AFF618-9B83-4BA6-A689-02186BA6C237}" srcOrd="1" destOrd="0" presId="urn:microsoft.com/office/officeart/2005/8/layout/venn2"/>
    <dgm:cxn modelId="{9B53FA44-8798-4641-B8FB-C179C4DEC0EB}" type="presParOf" srcId="{C22958E9-8325-4585-B9DD-DD95BC897DA0}" destId="{7DB49092-10A9-4757-AA1B-309D61B3DA7D}" srcOrd="2" destOrd="0" presId="urn:microsoft.com/office/officeart/2005/8/layout/venn2"/>
    <dgm:cxn modelId="{ACE346E1-D55C-446E-A048-483F51F96374}" type="presParOf" srcId="{7DB49092-10A9-4757-AA1B-309D61B3DA7D}" destId="{48930EAD-0E3D-4072-92DA-C4787D13DA2C}" srcOrd="0" destOrd="0" presId="urn:microsoft.com/office/officeart/2005/8/layout/venn2"/>
    <dgm:cxn modelId="{23208FF1-0C15-4DAC-9850-731E18E36BAF}" type="presParOf" srcId="{7DB49092-10A9-4757-AA1B-309D61B3DA7D}" destId="{03532D19-9C54-4C21-B0FA-E2FEC9181F52}" srcOrd="1" destOrd="0" presId="urn:microsoft.com/office/officeart/2005/8/layout/venn2"/>
    <dgm:cxn modelId="{66E0CA3C-6263-4103-93CC-0C2AC8312804}" type="presParOf" srcId="{C22958E9-8325-4585-B9DD-DD95BC897DA0}" destId="{7942F516-228B-4664-A316-6C4BB465F9BE}" srcOrd="3" destOrd="0" presId="urn:microsoft.com/office/officeart/2005/8/layout/venn2"/>
    <dgm:cxn modelId="{4305DA9D-AD76-42D7-84BD-26E861538555}" type="presParOf" srcId="{7942F516-228B-4664-A316-6C4BB465F9BE}" destId="{CF6D80F3-4124-4FDF-8814-6072ACAEA281}" srcOrd="0" destOrd="0" presId="urn:microsoft.com/office/officeart/2005/8/layout/venn2"/>
    <dgm:cxn modelId="{E2917D08-4537-4AEB-BA1A-62DAF5E5CA46}" type="presParOf" srcId="{7942F516-228B-4664-A316-6C4BB465F9BE}" destId="{D9613AEC-89DD-45CE-B321-35858062C850}"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C63713-0FA4-46E1-BC64-15B56C512D1B}" type="doc">
      <dgm:prSet loTypeId="urn:microsoft.com/office/officeart/2005/8/layout/arrow3" loCatId="relationship" qsTypeId="urn:microsoft.com/office/officeart/2005/8/quickstyle/3d4" qsCatId="3D" csTypeId="urn:microsoft.com/office/officeart/2005/8/colors/accent1_3" csCatId="accent1" phldr="1"/>
      <dgm:spPr/>
      <dgm:t>
        <a:bodyPr/>
        <a:lstStyle/>
        <a:p>
          <a:endParaRPr lang="nl-BE"/>
        </a:p>
      </dgm:t>
    </dgm:pt>
    <dgm:pt modelId="{55B2E37D-199D-422D-A8DF-057D021AFA2A}">
      <dgm:prSet phldrT="[Text]"/>
      <dgm:spPr/>
      <dgm:t>
        <a:bodyPr/>
        <a:lstStyle/>
        <a:p>
          <a:r>
            <a:rPr lang="en-US" dirty="0" smtClean="0">
              <a:solidFill>
                <a:srgbClr val="000000"/>
              </a:solidFill>
              <a:latin typeface="+mn-lt"/>
              <a:cs typeface="Arial" panose="020B0604020202020204" pitchFamily="34" charset="0"/>
            </a:rPr>
            <a:t>False whistle blowing</a:t>
          </a:r>
          <a:endParaRPr lang="nl-BE" dirty="0">
            <a:solidFill>
              <a:srgbClr val="000000"/>
            </a:solidFill>
            <a:latin typeface="+mn-lt"/>
            <a:cs typeface="Arial" panose="020B0604020202020204" pitchFamily="34" charset="0"/>
          </a:endParaRPr>
        </a:p>
      </dgm:t>
    </dgm:pt>
    <dgm:pt modelId="{832545FD-18F6-451C-9FC9-8F1F9EE55742}" type="parTrans" cxnId="{094FEFC1-B6D2-4330-B29F-0636D7885C6A}">
      <dgm:prSet/>
      <dgm:spPr/>
      <dgm:t>
        <a:bodyPr/>
        <a:lstStyle/>
        <a:p>
          <a:endParaRPr lang="nl-BE"/>
        </a:p>
      </dgm:t>
    </dgm:pt>
    <dgm:pt modelId="{88C6E4E0-BCE7-4E73-8E57-7407A98D563E}" type="sibTrans" cxnId="{094FEFC1-B6D2-4330-B29F-0636D7885C6A}">
      <dgm:prSet/>
      <dgm:spPr/>
      <dgm:t>
        <a:bodyPr/>
        <a:lstStyle/>
        <a:p>
          <a:endParaRPr lang="nl-BE"/>
        </a:p>
      </dgm:t>
    </dgm:pt>
    <dgm:pt modelId="{A03EB62C-9C1E-4956-9032-01FFB139BEE3}">
      <dgm:prSet phldrT="[Text]"/>
      <dgm:spPr/>
      <dgm:t>
        <a:bodyPr/>
        <a:lstStyle/>
        <a:p>
          <a:r>
            <a:rPr lang="en-US" dirty="0" smtClean="0">
              <a:solidFill>
                <a:srgbClr val="000000"/>
              </a:solidFill>
              <a:latin typeface="+mn-lt"/>
              <a:cs typeface="Arial" panose="020B0604020202020204" pitchFamily="34" charset="0"/>
            </a:rPr>
            <a:t>Reduction of benefits/pay + Public apology</a:t>
          </a:r>
          <a:endParaRPr lang="nl-BE" dirty="0">
            <a:solidFill>
              <a:srgbClr val="000000"/>
            </a:solidFill>
            <a:latin typeface="+mn-lt"/>
            <a:cs typeface="Arial" panose="020B0604020202020204" pitchFamily="34" charset="0"/>
          </a:endParaRPr>
        </a:p>
      </dgm:t>
    </dgm:pt>
    <dgm:pt modelId="{936ADFAB-88C6-46D9-A266-A8E1F8962DA2}" type="parTrans" cxnId="{CE314C2F-A51E-4F84-9B3F-92BD8207CDA9}">
      <dgm:prSet/>
      <dgm:spPr/>
      <dgm:t>
        <a:bodyPr/>
        <a:lstStyle/>
        <a:p>
          <a:endParaRPr lang="nl-BE"/>
        </a:p>
      </dgm:t>
    </dgm:pt>
    <dgm:pt modelId="{96B52F2F-3C41-49D3-B765-52DDF6164BFC}" type="sibTrans" cxnId="{CE314C2F-A51E-4F84-9B3F-92BD8207CDA9}">
      <dgm:prSet/>
      <dgm:spPr/>
      <dgm:t>
        <a:bodyPr/>
        <a:lstStyle/>
        <a:p>
          <a:endParaRPr lang="nl-BE"/>
        </a:p>
      </dgm:t>
    </dgm:pt>
    <dgm:pt modelId="{A9473F5D-1B04-4D9C-B21A-17B6985D5AC8}" type="pres">
      <dgm:prSet presAssocID="{05C63713-0FA4-46E1-BC64-15B56C512D1B}" presName="compositeShape" presStyleCnt="0">
        <dgm:presLayoutVars>
          <dgm:chMax val="2"/>
          <dgm:dir/>
          <dgm:resizeHandles val="exact"/>
        </dgm:presLayoutVars>
      </dgm:prSet>
      <dgm:spPr/>
      <dgm:t>
        <a:bodyPr/>
        <a:lstStyle/>
        <a:p>
          <a:endParaRPr lang="nl-BE"/>
        </a:p>
      </dgm:t>
    </dgm:pt>
    <dgm:pt modelId="{4423BA93-2284-4D1E-A247-107C67E55CBE}" type="pres">
      <dgm:prSet presAssocID="{05C63713-0FA4-46E1-BC64-15B56C512D1B}" presName="divider" presStyleLbl="fgShp" presStyleIdx="0" presStyleCnt="1">
        <dgm:style>
          <a:lnRef idx="2">
            <a:schemeClr val="dk1">
              <a:shade val="50000"/>
            </a:schemeClr>
          </a:lnRef>
          <a:fillRef idx="1">
            <a:schemeClr val="dk1"/>
          </a:fillRef>
          <a:effectRef idx="0">
            <a:schemeClr val="dk1"/>
          </a:effectRef>
          <a:fontRef idx="minor">
            <a:schemeClr val="lt1"/>
          </a:fontRef>
        </dgm:style>
      </dgm:prSet>
      <dgm:spPr/>
      <dgm:t>
        <a:bodyPr/>
        <a:lstStyle/>
        <a:p>
          <a:endParaRPr lang="nb-NO"/>
        </a:p>
      </dgm:t>
    </dgm:pt>
    <dgm:pt modelId="{FFC68714-6BBD-4EBE-901B-DA92F6283B21}" type="pres">
      <dgm:prSet presAssocID="{55B2E37D-199D-422D-A8DF-057D021AFA2A}" presName="downArrow" presStyleLbl="node1" presStyleIdx="0" presStyleCnt="2">
        <dgm:style>
          <a:lnRef idx="2">
            <a:schemeClr val="accent1">
              <a:shade val="50000"/>
            </a:schemeClr>
          </a:lnRef>
          <a:fillRef idx="1">
            <a:schemeClr val="accent1"/>
          </a:fillRef>
          <a:effectRef idx="0">
            <a:schemeClr val="accent1"/>
          </a:effectRef>
          <a:fontRef idx="minor">
            <a:schemeClr val="lt1"/>
          </a:fontRef>
        </dgm:style>
      </dgm:prSet>
      <dgm:spPr/>
      <dgm:t>
        <a:bodyPr/>
        <a:lstStyle/>
        <a:p>
          <a:endParaRPr lang="nl-BE"/>
        </a:p>
      </dgm:t>
    </dgm:pt>
    <dgm:pt modelId="{691E2111-6BE3-47A1-8ED4-04FE79450FDC}" type="pres">
      <dgm:prSet presAssocID="{55B2E37D-199D-422D-A8DF-057D021AFA2A}" presName="downArrowText" presStyleLbl="revTx" presStyleIdx="0" presStyleCnt="2" custScaleX="161642">
        <dgm:presLayoutVars>
          <dgm:bulletEnabled val="1"/>
        </dgm:presLayoutVars>
      </dgm:prSet>
      <dgm:spPr/>
      <dgm:t>
        <a:bodyPr/>
        <a:lstStyle/>
        <a:p>
          <a:endParaRPr lang="nl-BE"/>
        </a:p>
      </dgm:t>
    </dgm:pt>
    <dgm:pt modelId="{FC6CBE03-38AF-446E-A2BF-351218AF79C7}" type="pres">
      <dgm:prSet presAssocID="{A03EB62C-9C1E-4956-9032-01FFB139BEE3}" presName="upArrow" presStyleLbl="node1" presStyleIdx="1" presStyleCnt="2">
        <dgm:style>
          <a:lnRef idx="2">
            <a:schemeClr val="accent3">
              <a:shade val="50000"/>
            </a:schemeClr>
          </a:lnRef>
          <a:fillRef idx="1">
            <a:schemeClr val="accent3"/>
          </a:fillRef>
          <a:effectRef idx="0">
            <a:schemeClr val="accent3"/>
          </a:effectRef>
          <a:fontRef idx="minor">
            <a:schemeClr val="lt1"/>
          </a:fontRef>
        </dgm:style>
      </dgm:prSet>
      <dgm:spPr/>
      <dgm:t>
        <a:bodyPr/>
        <a:lstStyle/>
        <a:p>
          <a:endParaRPr lang="nl-BE"/>
        </a:p>
      </dgm:t>
    </dgm:pt>
    <dgm:pt modelId="{9BCD77B1-5085-4CFA-87EC-443DEE2FEBFC}" type="pres">
      <dgm:prSet presAssocID="{A03EB62C-9C1E-4956-9032-01FFB139BEE3}" presName="upArrowText" presStyleLbl="revTx" presStyleIdx="1" presStyleCnt="2" custScaleX="173897">
        <dgm:presLayoutVars>
          <dgm:bulletEnabled val="1"/>
        </dgm:presLayoutVars>
      </dgm:prSet>
      <dgm:spPr/>
      <dgm:t>
        <a:bodyPr/>
        <a:lstStyle/>
        <a:p>
          <a:endParaRPr lang="nl-BE"/>
        </a:p>
      </dgm:t>
    </dgm:pt>
  </dgm:ptLst>
  <dgm:cxnLst>
    <dgm:cxn modelId="{8156A3AE-ECBF-4C8C-B408-9AC9901FE954}" type="presOf" srcId="{05C63713-0FA4-46E1-BC64-15B56C512D1B}" destId="{A9473F5D-1B04-4D9C-B21A-17B6985D5AC8}" srcOrd="0" destOrd="0" presId="urn:microsoft.com/office/officeart/2005/8/layout/arrow3"/>
    <dgm:cxn modelId="{969888BD-51E1-4705-BFFF-B0878298EB07}" type="presOf" srcId="{A03EB62C-9C1E-4956-9032-01FFB139BEE3}" destId="{9BCD77B1-5085-4CFA-87EC-443DEE2FEBFC}" srcOrd="0" destOrd="0" presId="urn:microsoft.com/office/officeart/2005/8/layout/arrow3"/>
    <dgm:cxn modelId="{094FEFC1-B6D2-4330-B29F-0636D7885C6A}" srcId="{05C63713-0FA4-46E1-BC64-15B56C512D1B}" destId="{55B2E37D-199D-422D-A8DF-057D021AFA2A}" srcOrd="0" destOrd="0" parTransId="{832545FD-18F6-451C-9FC9-8F1F9EE55742}" sibTransId="{88C6E4E0-BCE7-4E73-8E57-7407A98D563E}"/>
    <dgm:cxn modelId="{0C2B3032-CB13-477E-B3FD-1B755C1F602E}" type="presOf" srcId="{55B2E37D-199D-422D-A8DF-057D021AFA2A}" destId="{691E2111-6BE3-47A1-8ED4-04FE79450FDC}" srcOrd="0" destOrd="0" presId="urn:microsoft.com/office/officeart/2005/8/layout/arrow3"/>
    <dgm:cxn modelId="{CE314C2F-A51E-4F84-9B3F-92BD8207CDA9}" srcId="{05C63713-0FA4-46E1-BC64-15B56C512D1B}" destId="{A03EB62C-9C1E-4956-9032-01FFB139BEE3}" srcOrd="1" destOrd="0" parTransId="{936ADFAB-88C6-46D9-A266-A8E1F8962DA2}" sibTransId="{96B52F2F-3C41-49D3-B765-52DDF6164BFC}"/>
    <dgm:cxn modelId="{E9FC4925-97E9-4CE7-A580-B67C7D7557E5}" type="presParOf" srcId="{A9473F5D-1B04-4D9C-B21A-17B6985D5AC8}" destId="{4423BA93-2284-4D1E-A247-107C67E55CBE}" srcOrd="0" destOrd="0" presId="urn:microsoft.com/office/officeart/2005/8/layout/arrow3"/>
    <dgm:cxn modelId="{5A42B0AA-929B-4EEE-B9F8-04B01CB6F914}" type="presParOf" srcId="{A9473F5D-1B04-4D9C-B21A-17B6985D5AC8}" destId="{FFC68714-6BBD-4EBE-901B-DA92F6283B21}" srcOrd="1" destOrd="0" presId="urn:microsoft.com/office/officeart/2005/8/layout/arrow3"/>
    <dgm:cxn modelId="{47ADE620-4922-424F-A2BF-6E58E6BEAC4E}" type="presParOf" srcId="{A9473F5D-1B04-4D9C-B21A-17B6985D5AC8}" destId="{691E2111-6BE3-47A1-8ED4-04FE79450FDC}" srcOrd="2" destOrd="0" presId="urn:microsoft.com/office/officeart/2005/8/layout/arrow3"/>
    <dgm:cxn modelId="{DD077193-B694-4060-BD15-460C002240F8}" type="presParOf" srcId="{A9473F5D-1B04-4D9C-B21A-17B6985D5AC8}" destId="{FC6CBE03-38AF-446E-A2BF-351218AF79C7}" srcOrd="3" destOrd="0" presId="urn:microsoft.com/office/officeart/2005/8/layout/arrow3"/>
    <dgm:cxn modelId="{8642CADD-D07B-4654-B4E1-9DA6ECE92602}" type="presParOf" srcId="{A9473F5D-1B04-4D9C-B21A-17B6985D5AC8}" destId="{9BCD77B1-5085-4CFA-87EC-443DEE2FEBFC}"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05C63713-0FA4-46E1-BC64-15B56C512D1B}" type="doc">
      <dgm:prSet loTypeId="urn:microsoft.com/office/officeart/2005/8/layout/arrow3" loCatId="relationship" qsTypeId="urn:microsoft.com/office/officeart/2005/8/quickstyle/3d4" qsCatId="3D" csTypeId="urn:microsoft.com/office/officeart/2005/8/colors/accent2_2" csCatId="accent2" phldr="1"/>
      <dgm:spPr/>
      <dgm:t>
        <a:bodyPr/>
        <a:lstStyle/>
        <a:p>
          <a:endParaRPr lang="nl-BE"/>
        </a:p>
      </dgm:t>
    </dgm:pt>
    <dgm:pt modelId="{55B2E37D-199D-422D-A8DF-057D021AFA2A}">
      <dgm:prSet phldrT="[Text]"/>
      <dgm:spPr/>
      <dgm:t>
        <a:bodyPr/>
        <a:lstStyle/>
        <a:p>
          <a:r>
            <a:rPr lang="en-US" dirty="0" smtClean="0">
              <a:solidFill>
                <a:srgbClr val="000000"/>
              </a:solidFill>
              <a:latin typeface="+mn-lt"/>
              <a:cs typeface="Arial" panose="020B0604020202020204" pitchFamily="34" charset="0"/>
            </a:rPr>
            <a:t>Embezzlement</a:t>
          </a:r>
          <a:endParaRPr lang="nl-BE" dirty="0">
            <a:solidFill>
              <a:srgbClr val="000000"/>
            </a:solidFill>
            <a:latin typeface="+mn-lt"/>
            <a:cs typeface="Arial" panose="020B0604020202020204" pitchFamily="34" charset="0"/>
          </a:endParaRPr>
        </a:p>
      </dgm:t>
    </dgm:pt>
    <dgm:pt modelId="{832545FD-18F6-451C-9FC9-8F1F9EE55742}" type="parTrans" cxnId="{094FEFC1-B6D2-4330-B29F-0636D7885C6A}">
      <dgm:prSet/>
      <dgm:spPr/>
      <dgm:t>
        <a:bodyPr/>
        <a:lstStyle/>
        <a:p>
          <a:endParaRPr lang="nl-BE"/>
        </a:p>
      </dgm:t>
    </dgm:pt>
    <dgm:pt modelId="{88C6E4E0-BCE7-4E73-8E57-7407A98D563E}" type="sibTrans" cxnId="{094FEFC1-B6D2-4330-B29F-0636D7885C6A}">
      <dgm:prSet/>
      <dgm:spPr/>
      <dgm:t>
        <a:bodyPr/>
        <a:lstStyle/>
        <a:p>
          <a:endParaRPr lang="nl-BE"/>
        </a:p>
      </dgm:t>
    </dgm:pt>
    <dgm:pt modelId="{A03EB62C-9C1E-4956-9032-01FFB139BEE3}">
      <dgm:prSet phldrT="[Text]" custT="1"/>
      <dgm:spPr/>
      <dgm:t>
        <a:bodyPr/>
        <a:lstStyle/>
        <a:p>
          <a:r>
            <a:rPr lang="en-US" sz="5500" dirty="0" smtClean="0">
              <a:solidFill>
                <a:srgbClr val="000000"/>
              </a:solidFill>
              <a:latin typeface="+mn-lt"/>
              <a:cs typeface="Arial" panose="020B0604020202020204" pitchFamily="34" charset="0"/>
            </a:rPr>
            <a:t>Immediate dismissal + external audit</a:t>
          </a:r>
          <a:endParaRPr lang="nl-BE" sz="5500" dirty="0">
            <a:solidFill>
              <a:srgbClr val="000000"/>
            </a:solidFill>
            <a:latin typeface="+mn-lt"/>
            <a:cs typeface="Arial" panose="020B0604020202020204" pitchFamily="34" charset="0"/>
          </a:endParaRPr>
        </a:p>
      </dgm:t>
    </dgm:pt>
    <dgm:pt modelId="{936ADFAB-88C6-46D9-A266-A8E1F8962DA2}" type="parTrans" cxnId="{CE314C2F-A51E-4F84-9B3F-92BD8207CDA9}">
      <dgm:prSet/>
      <dgm:spPr/>
      <dgm:t>
        <a:bodyPr/>
        <a:lstStyle/>
        <a:p>
          <a:endParaRPr lang="nl-BE"/>
        </a:p>
      </dgm:t>
    </dgm:pt>
    <dgm:pt modelId="{96B52F2F-3C41-49D3-B765-52DDF6164BFC}" type="sibTrans" cxnId="{CE314C2F-A51E-4F84-9B3F-92BD8207CDA9}">
      <dgm:prSet/>
      <dgm:spPr/>
      <dgm:t>
        <a:bodyPr/>
        <a:lstStyle/>
        <a:p>
          <a:endParaRPr lang="nl-BE"/>
        </a:p>
      </dgm:t>
    </dgm:pt>
    <dgm:pt modelId="{A9473F5D-1B04-4D9C-B21A-17B6985D5AC8}" type="pres">
      <dgm:prSet presAssocID="{05C63713-0FA4-46E1-BC64-15B56C512D1B}" presName="compositeShape" presStyleCnt="0">
        <dgm:presLayoutVars>
          <dgm:chMax val="2"/>
          <dgm:dir/>
          <dgm:resizeHandles val="exact"/>
        </dgm:presLayoutVars>
      </dgm:prSet>
      <dgm:spPr/>
      <dgm:t>
        <a:bodyPr/>
        <a:lstStyle/>
        <a:p>
          <a:endParaRPr lang="nl-BE"/>
        </a:p>
      </dgm:t>
    </dgm:pt>
    <dgm:pt modelId="{4423BA93-2284-4D1E-A247-107C67E55CBE}" type="pres">
      <dgm:prSet presAssocID="{05C63713-0FA4-46E1-BC64-15B56C512D1B}" presName="divider" presStyleLbl="fgShp" presStyleIdx="0" presStyleCnt="1">
        <dgm:style>
          <a:lnRef idx="2">
            <a:schemeClr val="dk1">
              <a:shade val="50000"/>
            </a:schemeClr>
          </a:lnRef>
          <a:fillRef idx="1">
            <a:schemeClr val="dk1"/>
          </a:fillRef>
          <a:effectRef idx="0">
            <a:schemeClr val="dk1"/>
          </a:effectRef>
          <a:fontRef idx="minor">
            <a:schemeClr val="lt1"/>
          </a:fontRef>
        </dgm:style>
      </dgm:prSet>
      <dgm:spPr/>
      <dgm:t>
        <a:bodyPr/>
        <a:lstStyle/>
        <a:p>
          <a:endParaRPr lang="nl-BE"/>
        </a:p>
      </dgm:t>
    </dgm:pt>
    <dgm:pt modelId="{FFC68714-6BBD-4EBE-901B-DA92F6283B21}" type="pres">
      <dgm:prSet presAssocID="{55B2E37D-199D-422D-A8DF-057D021AFA2A}" presName="downArrow" presStyleLbl="node1" presStyleIdx="0" presStyleCnt="2">
        <dgm:style>
          <a:lnRef idx="3">
            <a:schemeClr val="lt1"/>
          </a:lnRef>
          <a:fillRef idx="1">
            <a:schemeClr val="accent6"/>
          </a:fillRef>
          <a:effectRef idx="1">
            <a:schemeClr val="accent6"/>
          </a:effectRef>
          <a:fontRef idx="minor">
            <a:schemeClr val="lt1"/>
          </a:fontRef>
        </dgm:style>
      </dgm:prSet>
      <dgm:spPr/>
      <dgm:t>
        <a:bodyPr/>
        <a:lstStyle/>
        <a:p>
          <a:endParaRPr lang="nl-BE"/>
        </a:p>
      </dgm:t>
    </dgm:pt>
    <dgm:pt modelId="{691E2111-6BE3-47A1-8ED4-04FE79450FDC}" type="pres">
      <dgm:prSet presAssocID="{55B2E37D-199D-422D-A8DF-057D021AFA2A}" presName="downArrowText" presStyleLbl="revTx" presStyleIdx="0" presStyleCnt="2" custScaleX="206373" custLinFactNeighborX="-184" custLinFactNeighborY="-4252">
        <dgm:presLayoutVars>
          <dgm:bulletEnabled val="1"/>
        </dgm:presLayoutVars>
      </dgm:prSet>
      <dgm:spPr/>
      <dgm:t>
        <a:bodyPr/>
        <a:lstStyle/>
        <a:p>
          <a:endParaRPr lang="nl-BE"/>
        </a:p>
      </dgm:t>
    </dgm:pt>
    <dgm:pt modelId="{FC6CBE03-38AF-446E-A2BF-351218AF79C7}" type="pres">
      <dgm:prSet presAssocID="{A03EB62C-9C1E-4956-9032-01FFB139BEE3}" presName="upArrow" presStyleLbl="node1" presStyleIdx="1" presStyleCnt="2" custScaleX="85664">
        <dgm:style>
          <a:lnRef idx="3">
            <a:schemeClr val="lt1"/>
          </a:lnRef>
          <a:fillRef idx="1">
            <a:schemeClr val="accent5"/>
          </a:fillRef>
          <a:effectRef idx="1">
            <a:schemeClr val="accent5"/>
          </a:effectRef>
          <a:fontRef idx="minor">
            <a:schemeClr val="lt1"/>
          </a:fontRef>
        </dgm:style>
      </dgm:prSet>
      <dgm:spPr/>
      <dgm:t>
        <a:bodyPr/>
        <a:lstStyle/>
        <a:p>
          <a:endParaRPr lang="nl-BE"/>
        </a:p>
      </dgm:t>
    </dgm:pt>
    <dgm:pt modelId="{9BCD77B1-5085-4CFA-87EC-443DEE2FEBFC}" type="pres">
      <dgm:prSet presAssocID="{A03EB62C-9C1E-4956-9032-01FFB139BEE3}" presName="upArrowText" presStyleLbl="revTx" presStyleIdx="1" presStyleCnt="2" custScaleX="198407">
        <dgm:presLayoutVars>
          <dgm:bulletEnabled val="1"/>
        </dgm:presLayoutVars>
      </dgm:prSet>
      <dgm:spPr/>
      <dgm:t>
        <a:bodyPr/>
        <a:lstStyle/>
        <a:p>
          <a:endParaRPr lang="nl-BE"/>
        </a:p>
      </dgm:t>
    </dgm:pt>
  </dgm:ptLst>
  <dgm:cxnLst>
    <dgm:cxn modelId="{094FEFC1-B6D2-4330-B29F-0636D7885C6A}" srcId="{05C63713-0FA4-46E1-BC64-15B56C512D1B}" destId="{55B2E37D-199D-422D-A8DF-057D021AFA2A}" srcOrd="0" destOrd="0" parTransId="{832545FD-18F6-451C-9FC9-8F1F9EE55742}" sibTransId="{88C6E4E0-BCE7-4E73-8E57-7407A98D563E}"/>
    <dgm:cxn modelId="{2A8C225F-243F-4358-BDCC-9DD1BEFA4B34}" type="presOf" srcId="{05C63713-0FA4-46E1-BC64-15B56C512D1B}" destId="{A9473F5D-1B04-4D9C-B21A-17B6985D5AC8}" srcOrd="0" destOrd="0" presId="urn:microsoft.com/office/officeart/2005/8/layout/arrow3"/>
    <dgm:cxn modelId="{CE314C2F-A51E-4F84-9B3F-92BD8207CDA9}" srcId="{05C63713-0FA4-46E1-BC64-15B56C512D1B}" destId="{A03EB62C-9C1E-4956-9032-01FFB139BEE3}" srcOrd="1" destOrd="0" parTransId="{936ADFAB-88C6-46D9-A266-A8E1F8962DA2}" sibTransId="{96B52F2F-3C41-49D3-B765-52DDF6164BFC}"/>
    <dgm:cxn modelId="{AE7D462C-61FF-4313-80B3-1DE6B5B92D96}" type="presOf" srcId="{A03EB62C-9C1E-4956-9032-01FFB139BEE3}" destId="{9BCD77B1-5085-4CFA-87EC-443DEE2FEBFC}" srcOrd="0" destOrd="0" presId="urn:microsoft.com/office/officeart/2005/8/layout/arrow3"/>
    <dgm:cxn modelId="{37415A4D-CEB9-4BE0-9BFB-E63C10E3CCDA}" type="presOf" srcId="{55B2E37D-199D-422D-A8DF-057D021AFA2A}" destId="{691E2111-6BE3-47A1-8ED4-04FE79450FDC}" srcOrd="0" destOrd="0" presId="urn:microsoft.com/office/officeart/2005/8/layout/arrow3"/>
    <dgm:cxn modelId="{77D8A878-0D58-4ABF-B0B1-FD5819CC6AF1}" type="presParOf" srcId="{A9473F5D-1B04-4D9C-B21A-17B6985D5AC8}" destId="{4423BA93-2284-4D1E-A247-107C67E55CBE}" srcOrd="0" destOrd="0" presId="urn:microsoft.com/office/officeart/2005/8/layout/arrow3"/>
    <dgm:cxn modelId="{F8360BAA-7713-4257-89BB-C6066296355B}" type="presParOf" srcId="{A9473F5D-1B04-4D9C-B21A-17B6985D5AC8}" destId="{FFC68714-6BBD-4EBE-901B-DA92F6283B21}" srcOrd="1" destOrd="0" presId="urn:microsoft.com/office/officeart/2005/8/layout/arrow3"/>
    <dgm:cxn modelId="{E8A3C165-E011-4591-BED6-7272A88BFDCD}" type="presParOf" srcId="{A9473F5D-1B04-4D9C-B21A-17B6985D5AC8}" destId="{691E2111-6BE3-47A1-8ED4-04FE79450FDC}" srcOrd="2" destOrd="0" presId="urn:microsoft.com/office/officeart/2005/8/layout/arrow3"/>
    <dgm:cxn modelId="{B756AFAB-6EC6-4025-8887-1A15DC71B4A6}" type="presParOf" srcId="{A9473F5D-1B04-4D9C-B21A-17B6985D5AC8}" destId="{FC6CBE03-38AF-446E-A2BF-351218AF79C7}" srcOrd="3" destOrd="0" presId="urn:microsoft.com/office/officeart/2005/8/layout/arrow3"/>
    <dgm:cxn modelId="{F572A180-58D3-4BAA-B04D-B6362C3BA6C0}" type="presParOf" srcId="{A9473F5D-1B04-4D9C-B21A-17B6985D5AC8}" destId="{9BCD77B1-5085-4CFA-87EC-443DEE2FEBFC}" srcOrd="4" destOrd="0" presId="urn:microsoft.com/office/officeart/2005/8/layout/arrow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Ligh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Light"/>
              </a:defRPr>
            </a:lvl1pPr>
          </a:lstStyle>
          <a:p>
            <a:fld id="{EFC10EE1-B198-C942-8235-326C972CBB30}" type="datetimeFigureOut">
              <a:rPr lang="en-US" smtClean="0"/>
              <a:pPr/>
              <a:t>2/23/2016</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Ligh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Light"/>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kern="1200">
        <a:solidFill>
          <a:schemeClr val="tx1"/>
        </a:solidFill>
        <a:latin typeface="Calibri Light"/>
        <a:ea typeface="+mn-ea"/>
        <a:cs typeface="+mn-cs"/>
      </a:defRPr>
    </a:lvl1pPr>
    <a:lvl2pPr marL="914217" algn="l" defTabSz="914217" rtl="0" eaLnBrk="1" latinLnBrk="0" hangingPunct="1">
      <a:defRPr sz="2400" kern="1200">
        <a:solidFill>
          <a:schemeClr val="tx1"/>
        </a:solidFill>
        <a:latin typeface="Calibri Light"/>
        <a:ea typeface="+mn-ea"/>
        <a:cs typeface="+mn-cs"/>
      </a:defRPr>
    </a:lvl2pPr>
    <a:lvl3pPr marL="1828434" algn="l" defTabSz="914217" rtl="0" eaLnBrk="1" latinLnBrk="0" hangingPunct="1">
      <a:defRPr sz="2400" kern="1200">
        <a:solidFill>
          <a:schemeClr val="tx1"/>
        </a:solidFill>
        <a:latin typeface="Calibri Light"/>
        <a:ea typeface="+mn-ea"/>
        <a:cs typeface="+mn-cs"/>
      </a:defRPr>
    </a:lvl3pPr>
    <a:lvl4pPr marL="2742651" algn="l" defTabSz="914217" rtl="0" eaLnBrk="1" latinLnBrk="0" hangingPunct="1">
      <a:defRPr sz="2400" kern="1200">
        <a:solidFill>
          <a:schemeClr val="tx1"/>
        </a:solidFill>
        <a:latin typeface="Calibri Light"/>
        <a:ea typeface="+mn-ea"/>
        <a:cs typeface="+mn-cs"/>
      </a:defRPr>
    </a:lvl4pPr>
    <a:lvl5pPr marL="3656868" algn="l" defTabSz="914217" rtl="0" eaLnBrk="1" latinLnBrk="0" hangingPunct="1">
      <a:defRPr sz="2400" kern="1200">
        <a:solidFill>
          <a:schemeClr val="tx1"/>
        </a:solidFill>
        <a:latin typeface="Calibri Light"/>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2588" y="685800"/>
            <a:ext cx="6092825" cy="3429000"/>
          </a:xfrm>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2538338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2588" y="685800"/>
            <a:ext cx="6092825" cy="34290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06BE02D-20C0-F840-AFAC-BEA99C74FDC2}" type="slidenum">
              <a:rPr lang="en-US" smtClean="0"/>
              <a:pPr/>
              <a:t>4</a:t>
            </a:fld>
            <a:endParaRPr lang="en-US" dirty="0"/>
          </a:p>
        </p:txBody>
      </p:sp>
    </p:spTree>
    <p:extLst>
      <p:ext uri="{BB962C8B-B14F-4D97-AF65-F5344CB8AC3E}">
        <p14:creationId xmlns:p14="http://schemas.microsoft.com/office/powerpoint/2010/main" val="871727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2588" y="685800"/>
            <a:ext cx="6092825" cy="3429000"/>
          </a:xfrm>
        </p:spPr>
      </p:sp>
      <p:sp>
        <p:nvSpPr>
          <p:cNvPr id="3" name="Plassholder for notater 2"/>
          <p:cNvSpPr>
            <a:spLocks noGrp="1"/>
          </p:cNvSpPr>
          <p:nvPr>
            <p:ph type="body" idx="1"/>
          </p:nvPr>
        </p:nvSpPr>
        <p:spPr/>
        <p:txBody>
          <a:bodyPr/>
          <a:lstStyle/>
          <a:p>
            <a:r>
              <a:rPr lang="nb-NO" dirty="0" smtClean="0"/>
              <a:t>Bilde? Noe mer?</a:t>
            </a:r>
            <a:endParaRPr lang="nb-NO" dirty="0"/>
          </a:p>
        </p:txBody>
      </p:sp>
      <p:sp>
        <p:nvSpPr>
          <p:cNvPr id="4" name="Plassholder for lysbildenummer 3"/>
          <p:cNvSpPr>
            <a:spLocks noGrp="1"/>
          </p:cNvSpPr>
          <p:nvPr>
            <p:ph type="sldNum" sz="quarter" idx="10"/>
          </p:nvPr>
        </p:nvSpPr>
        <p:spPr/>
        <p:txBody>
          <a:bodyPr/>
          <a:lstStyle/>
          <a:p>
            <a:fld id="{006BE02D-20C0-F840-AFAC-BEA99C74FDC2}" type="slidenum">
              <a:rPr lang="en-US" smtClean="0"/>
              <a:pPr/>
              <a:t>7</a:t>
            </a:fld>
            <a:endParaRPr lang="en-US" dirty="0"/>
          </a:p>
        </p:txBody>
      </p:sp>
    </p:spTree>
    <p:extLst>
      <p:ext uri="{BB962C8B-B14F-4D97-AF65-F5344CB8AC3E}">
        <p14:creationId xmlns:p14="http://schemas.microsoft.com/office/powerpoint/2010/main" val="1689612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The film </a:t>
            </a:r>
            <a:r>
              <a:rPr lang="nb-NO" dirty="0" err="1" smtClean="0"/>
              <a:t>can</a:t>
            </a:r>
            <a:r>
              <a:rPr lang="nb-NO" dirty="0" smtClean="0"/>
              <a:t> be </a:t>
            </a:r>
            <a:r>
              <a:rPr lang="nb-NO" dirty="0" err="1" smtClean="0"/>
              <a:t>found</a:t>
            </a:r>
            <a:r>
              <a:rPr lang="nb-NO" dirty="0" smtClean="0"/>
              <a:t> online </a:t>
            </a:r>
            <a:r>
              <a:rPr lang="nb-NO" dirty="0" err="1" smtClean="0"/>
              <a:t>here</a:t>
            </a:r>
            <a:r>
              <a:rPr lang="nb-NO" dirty="0" smtClean="0"/>
              <a:t>: https://vimeo.com/154570743</a:t>
            </a:r>
            <a:endParaRPr lang="nb-NO" dirty="0"/>
          </a:p>
        </p:txBody>
      </p:sp>
      <p:sp>
        <p:nvSpPr>
          <p:cNvPr id="4" name="Plassholder for lysbildenummer 3"/>
          <p:cNvSpPr>
            <a:spLocks noGrp="1"/>
          </p:cNvSpPr>
          <p:nvPr>
            <p:ph type="sldNum" sz="quarter" idx="10"/>
          </p:nvPr>
        </p:nvSpPr>
        <p:spPr/>
        <p:txBody>
          <a:bodyPr/>
          <a:lstStyle/>
          <a:p>
            <a:fld id="{006BE02D-20C0-F840-AFAC-BEA99C74FDC2}" type="slidenum">
              <a:rPr lang="en-US" smtClean="0"/>
              <a:pPr/>
              <a:t>16</a:t>
            </a:fld>
            <a:endParaRPr lang="en-US" dirty="0"/>
          </a:p>
        </p:txBody>
      </p:sp>
    </p:spTree>
    <p:extLst>
      <p:ext uri="{BB962C8B-B14F-4D97-AF65-F5344CB8AC3E}">
        <p14:creationId xmlns:p14="http://schemas.microsoft.com/office/powerpoint/2010/main" val="2450488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The film </a:t>
            </a:r>
            <a:r>
              <a:rPr lang="nb-NO" dirty="0" err="1" smtClean="0"/>
              <a:t>can</a:t>
            </a:r>
            <a:r>
              <a:rPr lang="nb-NO" dirty="0" smtClean="0"/>
              <a:t> be </a:t>
            </a:r>
            <a:r>
              <a:rPr lang="nb-NO" dirty="0" err="1" smtClean="0"/>
              <a:t>found</a:t>
            </a:r>
            <a:r>
              <a:rPr lang="nb-NO" dirty="0" smtClean="0"/>
              <a:t> online </a:t>
            </a:r>
            <a:r>
              <a:rPr lang="nb-NO" dirty="0" err="1" smtClean="0"/>
              <a:t>here</a:t>
            </a:r>
            <a:r>
              <a:rPr lang="nb-NO" dirty="0" smtClean="0"/>
              <a:t>: https://vimeo.com/154576357</a:t>
            </a:r>
          </a:p>
        </p:txBody>
      </p:sp>
      <p:sp>
        <p:nvSpPr>
          <p:cNvPr id="4" name="Plassholder for lysbildenummer 3"/>
          <p:cNvSpPr>
            <a:spLocks noGrp="1"/>
          </p:cNvSpPr>
          <p:nvPr>
            <p:ph type="sldNum" sz="quarter" idx="10"/>
          </p:nvPr>
        </p:nvSpPr>
        <p:spPr/>
        <p:txBody>
          <a:bodyPr/>
          <a:lstStyle/>
          <a:p>
            <a:fld id="{006BE02D-20C0-F840-AFAC-BEA99C74FDC2}" type="slidenum">
              <a:rPr lang="en-US" smtClean="0"/>
              <a:pPr/>
              <a:t>36</a:t>
            </a:fld>
            <a:endParaRPr lang="en-US" dirty="0"/>
          </a:p>
        </p:txBody>
      </p:sp>
    </p:spTree>
    <p:extLst>
      <p:ext uri="{BB962C8B-B14F-4D97-AF65-F5344CB8AC3E}">
        <p14:creationId xmlns:p14="http://schemas.microsoft.com/office/powerpoint/2010/main" val="2921888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The film </a:t>
            </a:r>
            <a:r>
              <a:rPr lang="nb-NO" dirty="0" err="1" smtClean="0"/>
              <a:t>can</a:t>
            </a:r>
            <a:r>
              <a:rPr lang="nb-NO" dirty="0" smtClean="0"/>
              <a:t> be </a:t>
            </a:r>
            <a:r>
              <a:rPr lang="nb-NO" dirty="0" err="1" smtClean="0"/>
              <a:t>found</a:t>
            </a:r>
            <a:r>
              <a:rPr lang="nb-NO" dirty="0" smtClean="0"/>
              <a:t> online </a:t>
            </a:r>
            <a:r>
              <a:rPr lang="nb-NO" dirty="0" err="1" smtClean="0"/>
              <a:t>here</a:t>
            </a:r>
            <a:r>
              <a:rPr lang="nb-NO" dirty="0" smtClean="0"/>
              <a:t>: https://vimeo.com/154576424</a:t>
            </a:r>
            <a:endParaRPr lang="nb-NO" dirty="0"/>
          </a:p>
        </p:txBody>
      </p:sp>
      <p:sp>
        <p:nvSpPr>
          <p:cNvPr id="4" name="Plassholder for lysbildenummer 3"/>
          <p:cNvSpPr>
            <a:spLocks noGrp="1"/>
          </p:cNvSpPr>
          <p:nvPr>
            <p:ph type="sldNum" sz="quarter" idx="10"/>
          </p:nvPr>
        </p:nvSpPr>
        <p:spPr/>
        <p:txBody>
          <a:bodyPr/>
          <a:lstStyle/>
          <a:p>
            <a:fld id="{006BE02D-20C0-F840-AFAC-BEA99C74FDC2}" type="slidenum">
              <a:rPr lang="en-US" smtClean="0"/>
              <a:pPr/>
              <a:t>55</a:t>
            </a:fld>
            <a:endParaRPr lang="en-US" dirty="0"/>
          </a:p>
        </p:txBody>
      </p:sp>
    </p:spTree>
    <p:extLst>
      <p:ext uri="{BB962C8B-B14F-4D97-AF65-F5344CB8AC3E}">
        <p14:creationId xmlns:p14="http://schemas.microsoft.com/office/powerpoint/2010/main" val="3198417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The film </a:t>
            </a:r>
            <a:r>
              <a:rPr lang="nb-NO" dirty="0" err="1" smtClean="0"/>
              <a:t>can</a:t>
            </a:r>
            <a:r>
              <a:rPr lang="nb-NO" dirty="0" smtClean="0"/>
              <a:t> be </a:t>
            </a:r>
            <a:r>
              <a:rPr lang="nb-NO" dirty="0" err="1" smtClean="0"/>
              <a:t>found</a:t>
            </a:r>
            <a:r>
              <a:rPr lang="nb-NO" baseline="0" dirty="0" smtClean="0"/>
              <a:t> online </a:t>
            </a:r>
            <a:r>
              <a:rPr lang="nb-NO" baseline="0" dirty="0" err="1" smtClean="0"/>
              <a:t>here</a:t>
            </a:r>
            <a:r>
              <a:rPr lang="nb-NO" baseline="0" dirty="0" smtClean="0"/>
              <a:t>: </a:t>
            </a:r>
            <a:r>
              <a:rPr lang="nb-NO" dirty="0" smtClean="0"/>
              <a:t>https://vimeo.com/154574627</a:t>
            </a:r>
            <a:endParaRPr lang="nb-NO" dirty="0"/>
          </a:p>
        </p:txBody>
      </p:sp>
      <p:sp>
        <p:nvSpPr>
          <p:cNvPr id="4" name="Plassholder for lysbildenummer 3"/>
          <p:cNvSpPr>
            <a:spLocks noGrp="1"/>
          </p:cNvSpPr>
          <p:nvPr>
            <p:ph type="sldNum" sz="quarter" idx="10"/>
          </p:nvPr>
        </p:nvSpPr>
        <p:spPr/>
        <p:txBody>
          <a:bodyPr/>
          <a:lstStyle/>
          <a:p>
            <a:fld id="{006BE02D-20C0-F840-AFAC-BEA99C74FDC2}" type="slidenum">
              <a:rPr lang="en-US" smtClean="0"/>
              <a:pPr/>
              <a:t>86</a:t>
            </a:fld>
            <a:endParaRPr lang="en-US" dirty="0"/>
          </a:p>
        </p:txBody>
      </p:sp>
    </p:spTree>
    <p:extLst>
      <p:ext uri="{BB962C8B-B14F-4D97-AF65-F5344CB8AC3E}">
        <p14:creationId xmlns:p14="http://schemas.microsoft.com/office/powerpoint/2010/main" val="4126184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68479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Picture Placeholder 13"/>
          <p:cNvSpPr>
            <a:spLocks noGrp="1"/>
          </p:cNvSpPr>
          <p:nvPr>
            <p:ph type="pic" sz="quarter" idx="14"/>
          </p:nvPr>
        </p:nvSpPr>
        <p:spPr>
          <a:xfrm>
            <a:off x="18255954" y="3863107"/>
            <a:ext cx="6148155" cy="9852897"/>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28" name="Picture Placeholder 13"/>
          <p:cNvSpPr>
            <a:spLocks noGrp="1"/>
          </p:cNvSpPr>
          <p:nvPr>
            <p:ph type="pic" sz="quarter" idx="13"/>
          </p:nvPr>
        </p:nvSpPr>
        <p:spPr>
          <a:xfrm>
            <a:off x="12107800" y="4"/>
            <a:ext cx="6148155" cy="9852897"/>
          </a:xfrm>
          <a:effectLst/>
        </p:spPr>
        <p:txBody>
          <a:bodyPr>
            <a:normAutofit/>
          </a:bodyPr>
          <a:lstStyle>
            <a:lvl1pPr marL="0" indent="0">
              <a:buNone/>
              <a:defRPr sz="36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30358017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5" name="Picture Placeholder 13"/>
          <p:cNvSpPr>
            <a:spLocks noGrp="1"/>
          </p:cNvSpPr>
          <p:nvPr>
            <p:ph type="pic" sz="quarter" idx="16"/>
          </p:nvPr>
        </p:nvSpPr>
        <p:spPr>
          <a:xfrm>
            <a:off x="6165140" y="6289204"/>
            <a:ext cx="5902578" cy="7413566"/>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16" name="Picture Placeholder 13"/>
          <p:cNvSpPr>
            <a:spLocks noGrp="1"/>
          </p:cNvSpPr>
          <p:nvPr>
            <p:ph type="pic" sz="quarter" idx="17"/>
          </p:nvPr>
        </p:nvSpPr>
        <p:spPr>
          <a:xfrm>
            <a:off x="18475071" y="6289204"/>
            <a:ext cx="5902578" cy="7413566"/>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2" name="Rectangle 1"/>
          <p:cNvSpPr/>
          <p:nvPr userDrawn="1"/>
        </p:nvSpPr>
        <p:spPr>
          <a:xfrm>
            <a:off x="2" y="0"/>
            <a:ext cx="10001087" cy="13759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13" name="Picture Placeholder 13"/>
          <p:cNvSpPr>
            <a:spLocks noGrp="1"/>
          </p:cNvSpPr>
          <p:nvPr>
            <p:ph type="pic" sz="quarter" idx="13"/>
          </p:nvPr>
        </p:nvSpPr>
        <p:spPr>
          <a:xfrm>
            <a:off x="2" y="0"/>
            <a:ext cx="5902578" cy="10583844"/>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14" name="Picture Placeholder 13"/>
          <p:cNvSpPr>
            <a:spLocks noGrp="1"/>
          </p:cNvSpPr>
          <p:nvPr>
            <p:ph type="pic" sz="quarter" idx="15"/>
          </p:nvPr>
        </p:nvSpPr>
        <p:spPr>
          <a:xfrm>
            <a:off x="12326918" y="0"/>
            <a:ext cx="5902578" cy="10583844"/>
          </a:xfrm>
          <a:effectLst/>
        </p:spPr>
        <p:txBody>
          <a:bodyPr>
            <a:normAutofit/>
          </a:bodyPr>
          <a:lstStyle>
            <a:lvl1pPr marL="0" indent="0">
              <a:buNone/>
              <a:defRPr sz="36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9120771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3" name="Picture Placeholder 13"/>
          <p:cNvSpPr>
            <a:spLocks noGrp="1"/>
          </p:cNvSpPr>
          <p:nvPr>
            <p:ph type="pic" sz="quarter" idx="16"/>
          </p:nvPr>
        </p:nvSpPr>
        <p:spPr>
          <a:xfrm>
            <a:off x="12280497" y="0"/>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34" name="Picture Placeholder 13"/>
          <p:cNvSpPr>
            <a:spLocks noGrp="1"/>
          </p:cNvSpPr>
          <p:nvPr>
            <p:ph type="pic" sz="quarter" idx="17"/>
          </p:nvPr>
        </p:nvSpPr>
        <p:spPr>
          <a:xfrm>
            <a:off x="16373263" y="0"/>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35" name="Picture Placeholder 13"/>
          <p:cNvSpPr>
            <a:spLocks noGrp="1"/>
          </p:cNvSpPr>
          <p:nvPr>
            <p:ph type="pic" sz="quarter" idx="18"/>
          </p:nvPr>
        </p:nvSpPr>
        <p:spPr>
          <a:xfrm>
            <a:off x="20466030" y="0"/>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2" name="Rectangle 1"/>
          <p:cNvSpPr/>
          <p:nvPr userDrawn="1"/>
        </p:nvSpPr>
        <p:spPr>
          <a:xfrm>
            <a:off x="2" y="0"/>
            <a:ext cx="10001087" cy="13759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13" name="Picture Placeholder 13"/>
          <p:cNvSpPr>
            <a:spLocks noGrp="1"/>
          </p:cNvSpPr>
          <p:nvPr>
            <p:ph type="pic" sz="quarter" idx="13"/>
          </p:nvPr>
        </p:nvSpPr>
        <p:spPr>
          <a:xfrm>
            <a:off x="-6064" y="0"/>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31" name="Picture Placeholder 13"/>
          <p:cNvSpPr>
            <a:spLocks noGrp="1"/>
          </p:cNvSpPr>
          <p:nvPr>
            <p:ph type="pic" sz="quarter" idx="14"/>
          </p:nvPr>
        </p:nvSpPr>
        <p:spPr>
          <a:xfrm>
            <a:off x="4086702" y="0"/>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32" name="Picture Placeholder 13"/>
          <p:cNvSpPr>
            <a:spLocks noGrp="1"/>
          </p:cNvSpPr>
          <p:nvPr>
            <p:ph type="pic" sz="quarter" idx="15"/>
          </p:nvPr>
        </p:nvSpPr>
        <p:spPr>
          <a:xfrm>
            <a:off x="8187731" y="0"/>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48" name="Picture Placeholder 13"/>
          <p:cNvSpPr>
            <a:spLocks noGrp="1"/>
          </p:cNvSpPr>
          <p:nvPr>
            <p:ph type="pic" sz="quarter" idx="19"/>
          </p:nvPr>
        </p:nvSpPr>
        <p:spPr>
          <a:xfrm>
            <a:off x="12280497" y="4605298"/>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49" name="Picture Placeholder 13"/>
          <p:cNvSpPr>
            <a:spLocks noGrp="1"/>
          </p:cNvSpPr>
          <p:nvPr>
            <p:ph type="pic" sz="quarter" idx="20"/>
          </p:nvPr>
        </p:nvSpPr>
        <p:spPr>
          <a:xfrm>
            <a:off x="16373263" y="4605298"/>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50" name="Picture Placeholder 13"/>
          <p:cNvSpPr>
            <a:spLocks noGrp="1"/>
          </p:cNvSpPr>
          <p:nvPr>
            <p:ph type="pic" sz="quarter" idx="21"/>
          </p:nvPr>
        </p:nvSpPr>
        <p:spPr>
          <a:xfrm>
            <a:off x="20466030" y="4605298"/>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51" name="Picture Placeholder 13"/>
          <p:cNvSpPr>
            <a:spLocks noGrp="1"/>
          </p:cNvSpPr>
          <p:nvPr>
            <p:ph type="pic" sz="quarter" idx="22"/>
          </p:nvPr>
        </p:nvSpPr>
        <p:spPr>
          <a:xfrm>
            <a:off x="-6064" y="4605298"/>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52" name="Picture Placeholder 13"/>
          <p:cNvSpPr>
            <a:spLocks noGrp="1"/>
          </p:cNvSpPr>
          <p:nvPr>
            <p:ph type="pic" sz="quarter" idx="23"/>
          </p:nvPr>
        </p:nvSpPr>
        <p:spPr>
          <a:xfrm>
            <a:off x="4086702" y="4605298"/>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53" name="Picture Placeholder 13"/>
          <p:cNvSpPr>
            <a:spLocks noGrp="1"/>
          </p:cNvSpPr>
          <p:nvPr>
            <p:ph type="pic" sz="quarter" idx="24"/>
          </p:nvPr>
        </p:nvSpPr>
        <p:spPr>
          <a:xfrm>
            <a:off x="8187731" y="4605298"/>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54" name="Picture Placeholder 13"/>
          <p:cNvSpPr>
            <a:spLocks noGrp="1"/>
          </p:cNvSpPr>
          <p:nvPr>
            <p:ph type="pic" sz="quarter" idx="25"/>
          </p:nvPr>
        </p:nvSpPr>
        <p:spPr>
          <a:xfrm>
            <a:off x="12280497" y="9236272"/>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55" name="Picture Placeholder 13"/>
          <p:cNvSpPr>
            <a:spLocks noGrp="1"/>
          </p:cNvSpPr>
          <p:nvPr>
            <p:ph type="pic" sz="quarter" idx="26"/>
          </p:nvPr>
        </p:nvSpPr>
        <p:spPr>
          <a:xfrm>
            <a:off x="16373263" y="9236272"/>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56" name="Picture Placeholder 13"/>
          <p:cNvSpPr>
            <a:spLocks noGrp="1"/>
          </p:cNvSpPr>
          <p:nvPr>
            <p:ph type="pic" sz="quarter" idx="27"/>
          </p:nvPr>
        </p:nvSpPr>
        <p:spPr>
          <a:xfrm>
            <a:off x="20466030" y="9236272"/>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57" name="Picture Placeholder 13"/>
          <p:cNvSpPr>
            <a:spLocks noGrp="1"/>
          </p:cNvSpPr>
          <p:nvPr>
            <p:ph type="pic" sz="quarter" idx="28"/>
          </p:nvPr>
        </p:nvSpPr>
        <p:spPr>
          <a:xfrm>
            <a:off x="-6064" y="9236272"/>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58" name="Picture Placeholder 13"/>
          <p:cNvSpPr>
            <a:spLocks noGrp="1"/>
          </p:cNvSpPr>
          <p:nvPr>
            <p:ph type="pic" sz="quarter" idx="29"/>
          </p:nvPr>
        </p:nvSpPr>
        <p:spPr>
          <a:xfrm>
            <a:off x="4086702" y="9236272"/>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59" name="Picture Placeholder 13"/>
          <p:cNvSpPr>
            <a:spLocks noGrp="1"/>
          </p:cNvSpPr>
          <p:nvPr>
            <p:ph type="pic" sz="quarter" idx="30"/>
          </p:nvPr>
        </p:nvSpPr>
        <p:spPr>
          <a:xfrm>
            <a:off x="8187731" y="9236272"/>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23250834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ablet Horizontal">
    <p:spTree>
      <p:nvGrpSpPr>
        <p:cNvPr id="1" name=""/>
        <p:cNvGrpSpPr/>
        <p:nvPr/>
      </p:nvGrpSpPr>
      <p:grpSpPr>
        <a:xfrm>
          <a:off x="0" y="0"/>
          <a:ext cx="0" cy="0"/>
          <a:chOff x="0" y="0"/>
          <a:chExt cx="0" cy="0"/>
        </a:xfrm>
      </p:grpSpPr>
      <p:sp>
        <p:nvSpPr>
          <p:cNvPr id="34" name="Picture Placeholder 2"/>
          <p:cNvSpPr>
            <a:spLocks noGrp="1" noChangeAspect="1"/>
          </p:cNvSpPr>
          <p:nvPr>
            <p:ph type="pic" sz="quarter" idx="11"/>
          </p:nvPr>
        </p:nvSpPr>
        <p:spPr>
          <a:xfrm>
            <a:off x="7956667" y="5627022"/>
            <a:ext cx="8357714" cy="6228342"/>
          </a:xfrm>
          <a:noFill/>
        </p:spPr>
        <p:txBody>
          <a:bodyPr>
            <a:normAutofit/>
          </a:bodyPr>
          <a:lstStyle>
            <a:lvl1pPr marL="0" indent="0">
              <a:buNone/>
              <a:defRPr sz="2000">
                <a:latin typeface="Calibri Light"/>
                <a:cs typeface="Calibri Light"/>
              </a:defRPr>
            </a:lvl1pPr>
          </a:lstStyle>
          <a:p>
            <a:endParaRPr lang="en-US" dirty="0"/>
          </a:p>
        </p:txBody>
      </p:sp>
    </p:spTree>
    <p:extLst>
      <p:ext uri="{BB962C8B-B14F-4D97-AF65-F5344CB8AC3E}">
        <p14:creationId xmlns:p14="http://schemas.microsoft.com/office/powerpoint/2010/main" val="16359498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ockup">
    <p:spTree>
      <p:nvGrpSpPr>
        <p:cNvPr id="1" name=""/>
        <p:cNvGrpSpPr/>
        <p:nvPr/>
      </p:nvGrpSpPr>
      <p:grpSpPr>
        <a:xfrm>
          <a:off x="0" y="0"/>
          <a:ext cx="0" cy="0"/>
          <a:chOff x="0" y="0"/>
          <a:chExt cx="0" cy="0"/>
        </a:xfrm>
      </p:grpSpPr>
      <p:sp>
        <p:nvSpPr>
          <p:cNvPr id="7" name="Picture Placeholder 9"/>
          <p:cNvSpPr>
            <a:spLocks noGrp="1"/>
          </p:cNvSpPr>
          <p:nvPr>
            <p:ph type="pic" sz="quarter" idx="11"/>
          </p:nvPr>
        </p:nvSpPr>
        <p:spPr>
          <a:xfrm>
            <a:off x="13365236" y="3486211"/>
            <a:ext cx="9121013" cy="5465258"/>
          </a:xfrm>
          <a:noFill/>
        </p:spPr>
        <p:txBody>
          <a:bodyPr>
            <a:normAutofit/>
          </a:bodyPr>
          <a:lstStyle>
            <a:lvl1pPr marL="0" indent="0">
              <a:buNone/>
              <a:defRPr sz="2099">
                <a:solidFill>
                  <a:schemeClr val="tx1">
                    <a:lumMod val="50000"/>
                    <a:lumOff val="50000"/>
                  </a:schemeClr>
                </a:solidFill>
              </a:defRPr>
            </a:lvl1pPr>
          </a:lstStyle>
          <a:p>
            <a:endParaRPr lang="en-US"/>
          </a:p>
        </p:txBody>
      </p:sp>
      <p:sp>
        <p:nvSpPr>
          <p:cNvPr id="8" name="Picture Placeholder 9"/>
          <p:cNvSpPr>
            <a:spLocks noGrp="1"/>
          </p:cNvSpPr>
          <p:nvPr>
            <p:ph type="pic" sz="quarter" idx="12"/>
          </p:nvPr>
        </p:nvSpPr>
        <p:spPr>
          <a:xfrm>
            <a:off x="10764349" y="7416429"/>
            <a:ext cx="5201777" cy="3916945"/>
          </a:xfrm>
          <a:noFill/>
        </p:spPr>
        <p:txBody>
          <a:bodyPr>
            <a:normAutofit/>
          </a:bodyPr>
          <a:lstStyle>
            <a:lvl1pPr marL="0" indent="0">
              <a:buNone/>
              <a:defRPr sz="2099">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41721458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Mockup">
    <p:spTree>
      <p:nvGrpSpPr>
        <p:cNvPr id="1" name=""/>
        <p:cNvGrpSpPr/>
        <p:nvPr/>
      </p:nvGrpSpPr>
      <p:grpSpPr>
        <a:xfrm>
          <a:off x="0" y="0"/>
          <a:ext cx="0" cy="0"/>
          <a:chOff x="0" y="0"/>
          <a:chExt cx="0" cy="0"/>
        </a:xfrm>
      </p:grpSpPr>
      <p:sp>
        <p:nvSpPr>
          <p:cNvPr id="7" name="Picture Placeholder 9"/>
          <p:cNvSpPr>
            <a:spLocks noGrp="1"/>
          </p:cNvSpPr>
          <p:nvPr>
            <p:ph type="pic" sz="quarter" idx="11"/>
          </p:nvPr>
        </p:nvSpPr>
        <p:spPr>
          <a:xfrm>
            <a:off x="8428751" y="4477616"/>
            <a:ext cx="7537741" cy="4580045"/>
          </a:xfrm>
          <a:noFill/>
        </p:spPr>
        <p:txBody>
          <a:bodyPr>
            <a:normAutofit/>
          </a:bodyPr>
          <a:lstStyle>
            <a:lvl1pPr marL="0" indent="0">
              <a:buNone/>
              <a:defRPr sz="2099">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3413494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g Image Placeholder">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3177" y="0"/>
            <a:ext cx="24426547" cy="13716000"/>
          </a:xfrm>
          <a:effectLst/>
        </p:spPr>
        <p:txBody>
          <a:bodyPr>
            <a:normAutofit/>
          </a:bodyPr>
          <a:lstStyle>
            <a:lvl1pPr marL="0" indent="0">
              <a:buNone/>
              <a:defRPr sz="42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7355361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3177" y="0"/>
            <a:ext cx="12585210" cy="13716000"/>
          </a:xfrm>
          <a:effectLst/>
        </p:spPr>
        <p:txBody>
          <a:bodyPr>
            <a:normAutofit/>
          </a:bodyPr>
          <a:lstStyle>
            <a:lvl1pPr marL="0" indent="0">
              <a:buNone/>
              <a:defRPr sz="42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12682033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4 Images">
    <p:spTree>
      <p:nvGrpSpPr>
        <p:cNvPr id="1" name=""/>
        <p:cNvGrpSpPr/>
        <p:nvPr/>
      </p:nvGrpSpPr>
      <p:grpSpPr>
        <a:xfrm>
          <a:off x="0" y="0"/>
          <a:ext cx="0" cy="0"/>
          <a:chOff x="0" y="0"/>
          <a:chExt cx="0" cy="0"/>
        </a:xfrm>
      </p:grpSpPr>
      <p:sp>
        <p:nvSpPr>
          <p:cNvPr id="7" name="Picture Placeholder 13"/>
          <p:cNvSpPr>
            <a:spLocks noGrp="1"/>
          </p:cNvSpPr>
          <p:nvPr>
            <p:ph type="pic" sz="quarter" idx="13"/>
          </p:nvPr>
        </p:nvSpPr>
        <p:spPr>
          <a:xfrm>
            <a:off x="0" y="0"/>
            <a:ext cx="24377650" cy="8039968"/>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2" name="Rectangle 1"/>
          <p:cNvSpPr/>
          <p:nvPr userDrawn="1"/>
        </p:nvSpPr>
        <p:spPr>
          <a:xfrm>
            <a:off x="459854" y="11824613"/>
            <a:ext cx="5792426" cy="1707999"/>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Tree>
    <p:extLst>
      <p:ext uri="{BB962C8B-B14F-4D97-AF65-F5344CB8AC3E}">
        <p14:creationId xmlns:p14="http://schemas.microsoft.com/office/powerpoint/2010/main" val="37928541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4 Images">
    <p:spTree>
      <p:nvGrpSpPr>
        <p:cNvPr id="1" name=""/>
        <p:cNvGrpSpPr/>
        <p:nvPr/>
      </p:nvGrpSpPr>
      <p:grpSpPr>
        <a:xfrm>
          <a:off x="0" y="0"/>
          <a:ext cx="0" cy="0"/>
          <a:chOff x="0" y="0"/>
          <a:chExt cx="0" cy="0"/>
        </a:xfrm>
      </p:grpSpPr>
      <p:sp>
        <p:nvSpPr>
          <p:cNvPr id="7" name="Picture Placeholder 13"/>
          <p:cNvSpPr>
            <a:spLocks noGrp="1"/>
          </p:cNvSpPr>
          <p:nvPr>
            <p:ph type="pic" sz="quarter" idx="13"/>
          </p:nvPr>
        </p:nvSpPr>
        <p:spPr>
          <a:xfrm>
            <a:off x="2" y="0"/>
            <a:ext cx="24423370" cy="725805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2" name="Rectangle 1"/>
          <p:cNvSpPr/>
          <p:nvPr userDrawn="1"/>
        </p:nvSpPr>
        <p:spPr>
          <a:xfrm>
            <a:off x="459854" y="11824613"/>
            <a:ext cx="5792426" cy="1707999"/>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14" name="Picture Placeholder 13"/>
          <p:cNvSpPr>
            <a:spLocks noGrp="1" noChangeAspect="1"/>
          </p:cNvSpPr>
          <p:nvPr>
            <p:ph type="pic" sz="quarter" idx="17"/>
          </p:nvPr>
        </p:nvSpPr>
        <p:spPr>
          <a:xfrm>
            <a:off x="18521854" y="5099897"/>
            <a:ext cx="3950208" cy="3950208"/>
          </a:xfrm>
          <a:prstGeom prst="ellipse">
            <a:avLst/>
          </a:prstGeom>
          <a:effectLst/>
        </p:spPr>
        <p:txBody>
          <a:bodyPr>
            <a:normAutofit/>
          </a:bodyPr>
          <a:lstStyle>
            <a:lvl1pPr marL="0" indent="0">
              <a:buNone/>
              <a:defRPr sz="2501">
                <a:ln>
                  <a:noFill/>
                </a:ln>
                <a:solidFill>
                  <a:schemeClr val="bg1">
                    <a:lumMod val="85000"/>
                  </a:schemeClr>
                </a:solidFill>
              </a:defRPr>
            </a:lvl1pPr>
          </a:lstStyle>
          <a:p>
            <a:endParaRPr lang="en-US" dirty="0"/>
          </a:p>
        </p:txBody>
      </p:sp>
      <p:sp>
        <p:nvSpPr>
          <p:cNvPr id="10" name="Picture Placeholder 13"/>
          <p:cNvSpPr>
            <a:spLocks noGrp="1" noChangeAspect="1"/>
          </p:cNvSpPr>
          <p:nvPr>
            <p:ph type="pic" sz="quarter" idx="14"/>
          </p:nvPr>
        </p:nvSpPr>
        <p:spPr>
          <a:xfrm>
            <a:off x="1950431" y="5099897"/>
            <a:ext cx="3950208" cy="3950208"/>
          </a:xfrm>
          <a:prstGeom prst="ellipse">
            <a:avLst/>
          </a:prstGeom>
          <a:effectLst/>
        </p:spPr>
        <p:txBody>
          <a:bodyPr>
            <a:normAutofit/>
          </a:bodyPr>
          <a:lstStyle>
            <a:lvl1pPr marL="0" indent="0">
              <a:buNone/>
              <a:defRPr sz="2501">
                <a:ln>
                  <a:noFill/>
                </a:ln>
                <a:solidFill>
                  <a:schemeClr val="bg1">
                    <a:lumMod val="85000"/>
                  </a:schemeClr>
                </a:solidFill>
              </a:defRPr>
            </a:lvl1pPr>
          </a:lstStyle>
          <a:p>
            <a:endParaRPr lang="en-US" dirty="0"/>
          </a:p>
        </p:txBody>
      </p:sp>
      <p:sp>
        <p:nvSpPr>
          <p:cNvPr id="11" name="Picture Placeholder 13"/>
          <p:cNvSpPr>
            <a:spLocks noGrp="1" noChangeAspect="1"/>
          </p:cNvSpPr>
          <p:nvPr>
            <p:ph type="pic" sz="quarter" idx="15"/>
          </p:nvPr>
        </p:nvSpPr>
        <p:spPr>
          <a:xfrm>
            <a:off x="7502942" y="5099897"/>
            <a:ext cx="3950208" cy="3950208"/>
          </a:xfrm>
          <a:prstGeom prst="ellipse">
            <a:avLst/>
          </a:prstGeom>
          <a:effectLst/>
        </p:spPr>
        <p:txBody>
          <a:bodyPr>
            <a:normAutofit/>
          </a:bodyPr>
          <a:lstStyle>
            <a:lvl1pPr marL="0" indent="0">
              <a:buNone/>
              <a:defRPr sz="2501">
                <a:ln>
                  <a:noFill/>
                </a:ln>
                <a:solidFill>
                  <a:schemeClr val="bg1">
                    <a:lumMod val="85000"/>
                  </a:schemeClr>
                </a:solidFill>
              </a:defRPr>
            </a:lvl1pPr>
          </a:lstStyle>
          <a:p>
            <a:endParaRPr lang="en-US" dirty="0"/>
          </a:p>
        </p:txBody>
      </p:sp>
      <p:sp>
        <p:nvSpPr>
          <p:cNvPr id="12" name="Picture Placeholder 13"/>
          <p:cNvSpPr>
            <a:spLocks noGrp="1" noChangeAspect="1"/>
          </p:cNvSpPr>
          <p:nvPr>
            <p:ph type="pic" sz="quarter" idx="16"/>
          </p:nvPr>
        </p:nvSpPr>
        <p:spPr>
          <a:xfrm>
            <a:off x="12965371" y="5099897"/>
            <a:ext cx="3950208" cy="3950208"/>
          </a:xfrm>
          <a:prstGeom prst="ellipse">
            <a:avLst/>
          </a:prstGeom>
          <a:effectLst/>
        </p:spPr>
        <p:txBody>
          <a:bodyPr>
            <a:normAutofit/>
          </a:bodyPr>
          <a:lstStyle>
            <a:lvl1pPr marL="0" indent="0">
              <a:buNone/>
              <a:defRPr sz="2501">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15190734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4 Images">
    <p:spTree>
      <p:nvGrpSpPr>
        <p:cNvPr id="1" name=""/>
        <p:cNvGrpSpPr/>
        <p:nvPr/>
      </p:nvGrpSpPr>
      <p:grpSpPr>
        <a:xfrm>
          <a:off x="0" y="0"/>
          <a:ext cx="0" cy="0"/>
          <a:chOff x="0" y="0"/>
          <a:chExt cx="0" cy="0"/>
        </a:xfrm>
      </p:grpSpPr>
      <p:sp>
        <p:nvSpPr>
          <p:cNvPr id="2" name="Rectangle 1"/>
          <p:cNvSpPr/>
          <p:nvPr userDrawn="1"/>
        </p:nvSpPr>
        <p:spPr>
          <a:xfrm>
            <a:off x="459854" y="11824613"/>
            <a:ext cx="5792426" cy="1707999"/>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14" name="Picture Placeholder 13"/>
          <p:cNvSpPr>
            <a:spLocks noGrp="1" noChangeAspect="1"/>
          </p:cNvSpPr>
          <p:nvPr>
            <p:ph type="pic" sz="quarter" idx="14"/>
          </p:nvPr>
        </p:nvSpPr>
        <p:spPr>
          <a:xfrm>
            <a:off x="2093924" y="4671761"/>
            <a:ext cx="3401569" cy="3401568"/>
          </a:xfrm>
          <a:prstGeom prst="ellipse">
            <a:avLst/>
          </a:prstGeom>
          <a:effectLst/>
        </p:spPr>
        <p:txBody>
          <a:bodyPr>
            <a:normAutofit/>
          </a:bodyPr>
          <a:lstStyle>
            <a:lvl1pPr marL="0" indent="0">
              <a:buNone/>
              <a:defRPr sz="2501">
                <a:ln>
                  <a:noFill/>
                </a:ln>
                <a:solidFill>
                  <a:schemeClr val="bg1">
                    <a:lumMod val="85000"/>
                  </a:schemeClr>
                </a:solidFill>
              </a:defRPr>
            </a:lvl1pPr>
          </a:lstStyle>
          <a:p>
            <a:endParaRPr lang="en-US" dirty="0"/>
          </a:p>
        </p:txBody>
      </p:sp>
      <p:sp>
        <p:nvSpPr>
          <p:cNvPr id="15" name="Picture Placeholder 13"/>
          <p:cNvSpPr>
            <a:spLocks noGrp="1" noChangeAspect="1"/>
          </p:cNvSpPr>
          <p:nvPr>
            <p:ph type="pic" sz="quarter" idx="15"/>
          </p:nvPr>
        </p:nvSpPr>
        <p:spPr>
          <a:xfrm>
            <a:off x="5639819" y="4671761"/>
            <a:ext cx="3401569" cy="3401568"/>
          </a:xfrm>
          <a:prstGeom prst="ellipse">
            <a:avLst/>
          </a:prstGeom>
          <a:effectLst/>
        </p:spPr>
        <p:txBody>
          <a:bodyPr>
            <a:normAutofit/>
          </a:bodyPr>
          <a:lstStyle>
            <a:lvl1pPr marL="0" indent="0">
              <a:buNone/>
              <a:defRPr sz="2501">
                <a:ln>
                  <a:noFill/>
                </a:ln>
                <a:solidFill>
                  <a:schemeClr val="bg1">
                    <a:lumMod val="85000"/>
                  </a:schemeClr>
                </a:solidFill>
              </a:defRPr>
            </a:lvl1pPr>
          </a:lstStyle>
          <a:p>
            <a:endParaRPr lang="en-US" dirty="0"/>
          </a:p>
        </p:txBody>
      </p:sp>
      <p:sp>
        <p:nvSpPr>
          <p:cNvPr id="16" name="Picture Placeholder 13"/>
          <p:cNvSpPr>
            <a:spLocks noGrp="1" noChangeAspect="1"/>
          </p:cNvSpPr>
          <p:nvPr>
            <p:ph type="pic" sz="quarter" idx="16"/>
          </p:nvPr>
        </p:nvSpPr>
        <p:spPr>
          <a:xfrm>
            <a:off x="15331781" y="4671761"/>
            <a:ext cx="3401569" cy="3401568"/>
          </a:xfrm>
          <a:prstGeom prst="ellipse">
            <a:avLst/>
          </a:prstGeom>
          <a:effectLst/>
        </p:spPr>
        <p:txBody>
          <a:bodyPr>
            <a:normAutofit/>
          </a:bodyPr>
          <a:lstStyle>
            <a:lvl1pPr marL="0" indent="0">
              <a:buNone/>
              <a:defRPr sz="2501">
                <a:ln>
                  <a:noFill/>
                </a:ln>
                <a:solidFill>
                  <a:schemeClr val="bg1">
                    <a:lumMod val="85000"/>
                  </a:schemeClr>
                </a:solidFill>
              </a:defRPr>
            </a:lvl1pPr>
          </a:lstStyle>
          <a:p>
            <a:endParaRPr lang="en-US" dirty="0"/>
          </a:p>
        </p:txBody>
      </p:sp>
      <p:sp>
        <p:nvSpPr>
          <p:cNvPr id="17" name="Picture Placeholder 13"/>
          <p:cNvSpPr>
            <a:spLocks noGrp="1" noChangeAspect="1"/>
          </p:cNvSpPr>
          <p:nvPr>
            <p:ph type="pic" sz="quarter" idx="17"/>
          </p:nvPr>
        </p:nvSpPr>
        <p:spPr>
          <a:xfrm>
            <a:off x="18877676" y="4671761"/>
            <a:ext cx="3401569" cy="3401568"/>
          </a:xfrm>
          <a:prstGeom prst="ellipse">
            <a:avLst/>
          </a:prstGeom>
          <a:effectLst/>
        </p:spPr>
        <p:txBody>
          <a:bodyPr>
            <a:normAutofit/>
          </a:bodyPr>
          <a:lstStyle>
            <a:lvl1pPr marL="0" indent="0">
              <a:buNone/>
              <a:defRPr sz="2501">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27577908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4 Images">
    <p:spTree>
      <p:nvGrpSpPr>
        <p:cNvPr id="1" name=""/>
        <p:cNvGrpSpPr/>
        <p:nvPr/>
      </p:nvGrpSpPr>
      <p:grpSpPr>
        <a:xfrm>
          <a:off x="0" y="0"/>
          <a:ext cx="0" cy="0"/>
          <a:chOff x="0" y="0"/>
          <a:chExt cx="0" cy="0"/>
        </a:xfrm>
      </p:grpSpPr>
      <p:sp>
        <p:nvSpPr>
          <p:cNvPr id="25" name="Picture Placeholder 13"/>
          <p:cNvSpPr>
            <a:spLocks noGrp="1"/>
          </p:cNvSpPr>
          <p:nvPr>
            <p:ph type="pic" sz="quarter" idx="13"/>
          </p:nvPr>
        </p:nvSpPr>
        <p:spPr>
          <a:xfrm>
            <a:off x="2" y="-1"/>
            <a:ext cx="4879954" cy="4857274"/>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26" name="Picture Placeholder 13"/>
          <p:cNvSpPr>
            <a:spLocks noGrp="1"/>
          </p:cNvSpPr>
          <p:nvPr>
            <p:ph type="pic" sz="quarter" idx="14"/>
          </p:nvPr>
        </p:nvSpPr>
        <p:spPr>
          <a:xfrm>
            <a:off x="4879956" y="-1"/>
            <a:ext cx="4879954" cy="4857274"/>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27" name="Picture Placeholder 13"/>
          <p:cNvSpPr>
            <a:spLocks noGrp="1"/>
          </p:cNvSpPr>
          <p:nvPr>
            <p:ph type="pic" sz="quarter" idx="15"/>
          </p:nvPr>
        </p:nvSpPr>
        <p:spPr>
          <a:xfrm>
            <a:off x="9756787" y="-1"/>
            <a:ext cx="4879954" cy="4857274"/>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28" name="Picture Placeholder 13"/>
          <p:cNvSpPr>
            <a:spLocks noGrp="1"/>
          </p:cNvSpPr>
          <p:nvPr>
            <p:ph type="pic" sz="quarter" idx="16"/>
          </p:nvPr>
        </p:nvSpPr>
        <p:spPr>
          <a:xfrm>
            <a:off x="14636740" y="-1"/>
            <a:ext cx="4879954" cy="4857274"/>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29" name="Picture Placeholder 13"/>
          <p:cNvSpPr>
            <a:spLocks noGrp="1"/>
          </p:cNvSpPr>
          <p:nvPr>
            <p:ph type="pic" sz="quarter" idx="17"/>
          </p:nvPr>
        </p:nvSpPr>
        <p:spPr>
          <a:xfrm>
            <a:off x="19519816" y="-1"/>
            <a:ext cx="4879954" cy="4857274"/>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30" name="Picture Placeholder 13"/>
          <p:cNvSpPr>
            <a:spLocks noGrp="1"/>
          </p:cNvSpPr>
          <p:nvPr>
            <p:ph type="pic" sz="quarter" idx="18"/>
          </p:nvPr>
        </p:nvSpPr>
        <p:spPr>
          <a:xfrm>
            <a:off x="2" y="4857273"/>
            <a:ext cx="4879954" cy="4857274"/>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31" name="Picture Placeholder 13"/>
          <p:cNvSpPr>
            <a:spLocks noGrp="1"/>
          </p:cNvSpPr>
          <p:nvPr>
            <p:ph type="pic" sz="quarter" idx="19"/>
          </p:nvPr>
        </p:nvSpPr>
        <p:spPr>
          <a:xfrm>
            <a:off x="4879956" y="4857273"/>
            <a:ext cx="4879954" cy="4857274"/>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32" name="Picture Placeholder 13"/>
          <p:cNvSpPr>
            <a:spLocks noGrp="1"/>
          </p:cNvSpPr>
          <p:nvPr>
            <p:ph type="pic" sz="quarter" idx="20"/>
          </p:nvPr>
        </p:nvSpPr>
        <p:spPr>
          <a:xfrm>
            <a:off x="9756787" y="4857273"/>
            <a:ext cx="4879954" cy="4857274"/>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33" name="Picture Placeholder 13"/>
          <p:cNvSpPr>
            <a:spLocks noGrp="1"/>
          </p:cNvSpPr>
          <p:nvPr>
            <p:ph type="pic" sz="quarter" idx="21"/>
          </p:nvPr>
        </p:nvSpPr>
        <p:spPr>
          <a:xfrm>
            <a:off x="14636740" y="4857273"/>
            <a:ext cx="4879954" cy="4857274"/>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34" name="Picture Placeholder 13"/>
          <p:cNvSpPr>
            <a:spLocks noGrp="1"/>
          </p:cNvSpPr>
          <p:nvPr>
            <p:ph type="pic" sz="quarter" idx="22"/>
          </p:nvPr>
        </p:nvSpPr>
        <p:spPr>
          <a:xfrm>
            <a:off x="19519816" y="4857273"/>
            <a:ext cx="4879954" cy="4857274"/>
          </a:xfrm>
          <a:effectLst/>
        </p:spPr>
        <p:txBody>
          <a:bodyPr>
            <a:normAutofit/>
          </a:bodyPr>
          <a:lstStyle>
            <a:lvl1pPr marL="0" indent="0">
              <a:buNone/>
              <a:defRPr sz="36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15889304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4 Images">
    <p:spTree>
      <p:nvGrpSpPr>
        <p:cNvPr id="1" name=""/>
        <p:cNvGrpSpPr/>
        <p:nvPr/>
      </p:nvGrpSpPr>
      <p:grpSpPr>
        <a:xfrm>
          <a:off x="0" y="0"/>
          <a:ext cx="0" cy="0"/>
          <a:chOff x="0" y="0"/>
          <a:chExt cx="0" cy="0"/>
        </a:xfrm>
      </p:grpSpPr>
      <p:sp>
        <p:nvSpPr>
          <p:cNvPr id="10" name="Picture Placeholder 13"/>
          <p:cNvSpPr>
            <a:spLocks noGrp="1"/>
          </p:cNvSpPr>
          <p:nvPr>
            <p:ph type="pic" sz="quarter" idx="13"/>
          </p:nvPr>
        </p:nvSpPr>
        <p:spPr>
          <a:xfrm>
            <a:off x="1528765" y="3190890"/>
            <a:ext cx="9741248" cy="6858000"/>
          </a:xfrm>
          <a:effectLst/>
        </p:spPr>
        <p:txBody>
          <a:bodyPr>
            <a:normAutofit/>
          </a:bodyPr>
          <a:lstStyle>
            <a:lvl1pPr marL="0" indent="0">
              <a:buNone/>
              <a:defRPr sz="36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35729169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4836622" y="-46150"/>
            <a:ext cx="9606154" cy="13762150"/>
          </a:xfrm>
          <a:effectLst/>
        </p:spPr>
        <p:txBody>
          <a:bodyPr>
            <a:normAutofit/>
          </a:bodyPr>
          <a:lstStyle>
            <a:lvl1pPr marL="0" indent="0">
              <a:buNone/>
              <a:defRPr sz="36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2158143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5966" y="730259"/>
            <a:ext cx="21025723" cy="2651126"/>
          </a:xfrm>
          <a:prstGeom prst="rect">
            <a:avLst/>
          </a:prstGeom>
        </p:spPr>
        <p:txBody>
          <a:bodyPr vert="horz" lIns="182843" tIns="91422" rIns="182843" bIns="91422"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675966" y="3651250"/>
            <a:ext cx="21025723" cy="8702676"/>
          </a:xfrm>
          <a:prstGeom prst="rect">
            <a:avLst/>
          </a:prstGeom>
        </p:spPr>
        <p:txBody>
          <a:bodyPr vert="horz" lIns="182843" tIns="91422" rIns="182843" bIns="91422"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4" name="Group 3"/>
          <p:cNvGrpSpPr/>
          <p:nvPr userDrawn="1"/>
        </p:nvGrpSpPr>
        <p:grpSpPr>
          <a:xfrm>
            <a:off x="1" y="4"/>
            <a:ext cx="9521227" cy="192103"/>
            <a:chOff x="0" y="0"/>
            <a:chExt cx="9521227" cy="192103"/>
          </a:xfrm>
        </p:grpSpPr>
        <p:sp>
          <p:nvSpPr>
            <p:cNvPr id="7" name="Rectangle 6"/>
            <p:cNvSpPr/>
            <p:nvPr/>
          </p:nvSpPr>
          <p:spPr>
            <a:xfrm>
              <a:off x="0" y="0"/>
              <a:ext cx="1546948" cy="19210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8" name="Rectangle 7"/>
            <p:cNvSpPr/>
            <p:nvPr/>
          </p:nvSpPr>
          <p:spPr>
            <a:xfrm>
              <a:off x="1594856" y="0"/>
              <a:ext cx="1546948" cy="192103"/>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9" name="Rectangle 8"/>
            <p:cNvSpPr/>
            <p:nvPr/>
          </p:nvSpPr>
          <p:spPr>
            <a:xfrm>
              <a:off x="3189711" y="0"/>
              <a:ext cx="1546948" cy="192103"/>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10" name="Rectangle 9"/>
            <p:cNvSpPr/>
            <p:nvPr/>
          </p:nvSpPr>
          <p:spPr>
            <a:xfrm>
              <a:off x="4784567" y="0"/>
              <a:ext cx="1546948" cy="192103"/>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11" name="Rectangle 10"/>
            <p:cNvSpPr/>
            <p:nvPr/>
          </p:nvSpPr>
          <p:spPr>
            <a:xfrm>
              <a:off x="6379423" y="0"/>
              <a:ext cx="1546948" cy="192103"/>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13" name="Rectangle 12"/>
            <p:cNvSpPr/>
            <p:nvPr/>
          </p:nvSpPr>
          <p:spPr>
            <a:xfrm>
              <a:off x="7974279" y="0"/>
              <a:ext cx="1546948" cy="192103"/>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grpSp>
      <p:sp>
        <p:nvSpPr>
          <p:cNvPr id="12" name="TextBox 11"/>
          <p:cNvSpPr txBox="1"/>
          <p:nvPr userDrawn="1"/>
        </p:nvSpPr>
        <p:spPr>
          <a:xfrm>
            <a:off x="23639377" y="13187151"/>
            <a:ext cx="738273" cy="553961"/>
          </a:xfrm>
          <a:prstGeom prst="rect">
            <a:avLst/>
          </a:prstGeom>
          <a:noFill/>
        </p:spPr>
        <p:txBody>
          <a:bodyPr wrap="none" lIns="182843" tIns="91422" rIns="182843" bIns="91422" rtlCol="0">
            <a:spAutoFit/>
          </a:bodyPr>
          <a:lstStyle/>
          <a:p>
            <a:pPr algn="ctr"/>
            <a:fld id="{260E2A6B-A809-4840-BF14-8648BC0BDF87}" type="slidenum">
              <a:rPr lang="id-ID" sz="2400" b="1" smtClean="0">
                <a:solidFill>
                  <a:schemeClr val="bg1">
                    <a:lumMod val="65000"/>
                  </a:schemeClr>
                </a:solidFill>
                <a:latin typeface="Lato Light"/>
                <a:cs typeface="Lato Light"/>
              </a:rPr>
              <a:pPr algn="ctr"/>
              <a:t>‹#›</a:t>
            </a:fld>
            <a:endParaRPr lang="id-ID" sz="2400" dirty="0">
              <a:solidFill>
                <a:schemeClr val="bg1">
                  <a:lumMod val="65000"/>
                </a:schemeClr>
              </a:solidFill>
              <a:latin typeface="Lato Light"/>
              <a:cs typeface="Lato Light"/>
            </a:endParaRPr>
          </a:p>
        </p:txBody>
      </p:sp>
    </p:spTree>
    <p:extLst>
      <p:ext uri="{BB962C8B-B14F-4D97-AF65-F5344CB8AC3E}">
        <p14:creationId xmlns:p14="http://schemas.microsoft.com/office/powerpoint/2010/main" val="1422848046"/>
      </p:ext>
    </p:extLst>
  </p:cSld>
  <p:clrMap bg1="lt1" tx1="dk1" bg2="lt2" tx2="dk2" accent1="accent1" accent2="accent2" accent3="accent3" accent4="accent4" accent5="accent5" accent6="accent6" hlink="hlink" folHlink="folHlink"/>
  <p:sldLayoutIdLst>
    <p:sldLayoutId id="2147483757" r:id="rId1"/>
    <p:sldLayoutId id="2147483752" r:id="rId2"/>
    <p:sldLayoutId id="2147484001" r:id="rId3"/>
    <p:sldLayoutId id="2147483969" r:id="rId4"/>
    <p:sldLayoutId id="2147484003" r:id="rId5"/>
    <p:sldLayoutId id="2147484002" r:id="rId6"/>
    <p:sldLayoutId id="2147483970" r:id="rId7"/>
    <p:sldLayoutId id="2147483971" r:id="rId8"/>
    <p:sldLayoutId id="2147483979" r:id="rId9"/>
    <p:sldLayoutId id="2147483977" r:id="rId10"/>
    <p:sldLayoutId id="2147484007" r:id="rId11"/>
    <p:sldLayoutId id="2147484008" r:id="rId12"/>
    <p:sldLayoutId id="2147483985" r:id="rId13"/>
    <p:sldLayoutId id="2147484015" r:id="rId14"/>
    <p:sldLayoutId id="2147484016" r:id="rId15"/>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hf hdr="0" ftr="0" dt="0"/>
  <p:txStyles>
    <p:titleStyle>
      <a:lvl1pPr algn="l" defTabSz="1828464" rtl="0" eaLnBrk="1" latinLnBrk="0" hangingPunct="1">
        <a:lnSpc>
          <a:spcPct val="90000"/>
        </a:lnSpc>
        <a:spcBef>
          <a:spcPct val="0"/>
        </a:spcBef>
        <a:buNone/>
        <a:defRPr lang="en-US" sz="8000" kern="1200">
          <a:solidFill>
            <a:schemeClr val="tx1"/>
          </a:solidFill>
          <a:latin typeface="+mj-lt"/>
          <a:ea typeface="+mj-ea"/>
          <a:cs typeface="Lato Light"/>
        </a:defRPr>
      </a:lvl1pPr>
    </p:titleStyle>
    <p:bodyStyle>
      <a:lvl1pPr marL="0" indent="0" algn="l" defTabSz="1828464" rtl="0" eaLnBrk="1" latinLnBrk="0" hangingPunct="1">
        <a:lnSpc>
          <a:spcPct val="90000"/>
        </a:lnSpc>
        <a:spcBef>
          <a:spcPts val="2000"/>
        </a:spcBef>
        <a:buFont typeface="Arial" panose="020B0604020202020204" pitchFamily="34" charset="0"/>
        <a:buNone/>
        <a:defRPr lang="en-US" sz="5400" kern="1200" dirty="0" smtClean="0">
          <a:solidFill>
            <a:schemeClr val="tx1"/>
          </a:solidFill>
          <a:effectLst/>
          <a:latin typeface="+mn-lt"/>
          <a:ea typeface="+mn-ea"/>
          <a:cs typeface="Lato Light"/>
        </a:defRPr>
      </a:lvl1pPr>
      <a:lvl2pPr marL="914233" indent="0" algn="l" defTabSz="1828464" rtl="0" eaLnBrk="1" latinLnBrk="0" hangingPunct="1">
        <a:lnSpc>
          <a:spcPct val="90000"/>
        </a:lnSpc>
        <a:spcBef>
          <a:spcPts val="1000"/>
        </a:spcBef>
        <a:buFont typeface="Arial" panose="020B0604020202020204" pitchFamily="34" charset="0"/>
        <a:buNone/>
        <a:defRPr lang="en-US" sz="5000" kern="1200" dirty="0" smtClean="0">
          <a:solidFill>
            <a:schemeClr val="tx1"/>
          </a:solidFill>
          <a:effectLst/>
          <a:latin typeface="+mn-lt"/>
          <a:ea typeface="+mn-ea"/>
          <a:cs typeface="Lato Light"/>
        </a:defRPr>
      </a:lvl2pPr>
      <a:lvl3pPr marL="1828464" indent="0" algn="l" defTabSz="182846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mn-lt"/>
          <a:ea typeface="+mn-ea"/>
          <a:cs typeface="Lato Light"/>
        </a:defRPr>
      </a:lvl3pPr>
      <a:lvl4pPr marL="2742697" indent="0" algn="l" defTabSz="1828464" rtl="0" eaLnBrk="1" latinLnBrk="0" hangingPunct="1">
        <a:lnSpc>
          <a:spcPct val="90000"/>
        </a:lnSpc>
        <a:spcBef>
          <a:spcPts val="1000"/>
        </a:spcBef>
        <a:buFont typeface="Arial" panose="020B0604020202020204" pitchFamily="34" charset="0"/>
        <a:buNone/>
        <a:defRPr lang="en-US" sz="3500" kern="1200" dirty="0" smtClean="0">
          <a:solidFill>
            <a:schemeClr val="tx1"/>
          </a:solidFill>
          <a:effectLst/>
          <a:latin typeface="+mn-lt"/>
          <a:ea typeface="+mn-ea"/>
          <a:cs typeface="Lato Light"/>
        </a:defRPr>
      </a:lvl4pPr>
      <a:lvl5pPr marL="3656928" indent="0" algn="l" defTabSz="1828464" rtl="0" eaLnBrk="1" latinLnBrk="0" hangingPunct="1">
        <a:lnSpc>
          <a:spcPct val="90000"/>
        </a:lnSpc>
        <a:spcBef>
          <a:spcPts val="1000"/>
        </a:spcBef>
        <a:buFont typeface="Arial" panose="020B0604020202020204" pitchFamily="34" charset="0"/>
        <a:buNone/>
        <a:defRPr lang="en-US" sz="3201" kern="1200" dirty="0">
          <a:solidFill>
            <a:schemeClr val="tx1"/>
          </a:solidFill>
          <a:effectLst/>
          <a:latin typeface="+mn-lt"/>
          <a:ea typeface="+mn-ea"/>
          <a:cs typeface="Lato Light"/>
        </a:defRPr>
      </a:lvl5pPr>
      <a:lvl6pPr marL="5028277" indent="-457116" algn="l" defTabSz="182846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510" indent="-457116" algn="l" defTabSz="182846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741" indent="-457116" algn="l" defTabSz="182846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975" indent="-457116" algn="l" defTabSz="182846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64" rtl="0" eaLnBrk="1" latinLnBrk="0" hangingPunct="1">
        <a:defRPr sz="3600" kern="1200">
          <a:solidFill>
            <a:schemeClr val="tx1"/>
          </a:solidFill>
          <a:latin typeface="+mn-lt"/>
          <a:ea typeface="+mn-ea"/>
          <a:cs typeface="+mn-cs"/>
        </a:defRPr>
      </a:lvl1pPr>
      <a:lvl2pPr marL="914233" algn="l" defTabSz="1828464" rtl="0" eaLnBrk="1" latinLnBrk="0" hangingPunct="1">
        <a:defRPr sz="3600" kern="1200">
          <a:solidFill>
            <a:schemeClr val="tx1"/>
          </a:solidFill>
          <a:latin typeface="+mn-lt"/>
          <a:ea typeface="+mn-ea"/>
          <a:cs typeface="+mn-cs"/>
        </a:defRPr>
      </a:lvl2pPr>
      <a:lvl3pPr marL="1828464" algn="l" defTabSz="1828464" rtl="0" eaLnBrk="1" latinLnBrk="0" hangingPunct="1">
        <a:defRPr sz="3600" kern="1200">
          <a:solidFill>
            <a:schemeClr val="tx1"/>
          </a:solidFill>
          <a:latin typeface="+mn-lt"/>
          <a:ea typeface="+mn-ea"/>
          <a:cs typeface="+mn-cs"/>
        </a:defRPr>
      </a:lvl3pPr>
      <a:lvl4pPr marL="2742697" algn="l" defTabSz="1828464" rtl="0" eaLnBrk="1" latinLnBrk="0" hangingPunct="1">
        <a:defRPr sz="3600" kern="1200">
          <a:solidFill>
            <a:schemeClr val="tx1"/>
          </a:solidFill>
          <a:latin typeface="+mn-lt"/>
          <a:ea typeface="+mn-ea"/>
          <a:cs typeface="+mn-cs"/>
        </a:defRPr>
      </a:lvl4pPr>
      <a:lvl5pPr marL="3656928" algn="l" defTabSz="1828464" rtl="0" eaLnBrk="1" latinLnBrk="0" hangingPunct="1">
        <a:defRPr sz="3600" kern="1200">
          <a:solidFill>
            <a:schemeClr val="tx1"/>
          </a:solidFill>
          <a:latin typeface="+mn-lt"/>
          <a:ea typeface="+mn-ea"/>
          <a:cs typeface="+mn-cs"/>
        </a:defRPr>
      </a:lvl5pPr>
      <a:lvl6pPr marL="4571162" algn="l" defTabSz="1828464" rtl="0" eaLnBrk="1" latinLnBrk="0" hangingPunct="1">
        <a:defRPr sz="3600" kern="1200">
          <a:solidFill>
            <a:schemeClr val="tx1"/>
          </a:solidFill>
          <a:latin typeface="+mn-lt"/>
          <a:ea typeface="+mn-ea"/>
          <a:cs typeface="+mn-cs"/>
        </a:defRPr>
      </a:lvl6pPr>
      <a:lvl7pPr marL="5485394" algn="l" defTabSz="1828464" rtl="0" eaLnBrk="1" latinLnBrk="0" hangingPunct="1">
        <a:defRPr sz="3600" kern="1200">
          <a:solidFill>
            <a:schemeClr val="tx1"/>
          </a:solidFill>
          <a:latin typeface="+mn-lt"/>
          <a:ea typeface="+mn-ea"/>
          <a:cs typeface="+mn-cs"/>
        </a:defRPr>
      </a:lvl7pPr>
      <a:lvl8pPr marL="6399626" algn="l" defTabSz="1828464" rtl="0" eaLnBrk="1" latinLnBrk="0" hangingPunct="1">
        <a:defRPr sz="3600" kern="1200">
          <a:solidFill>
            <a:schemeClr val="tx1"/>
          </a:solidFill>
          <a:latin typeface="+mn-lt"/>
          <a:ea typeface="+mn-ea"/>
          <a:cs typeface="+mn-cs"/>
        </a:defRPr>
      </a:lvl8pPr>
      <a:lvl9pPr marL="7313858" algn="l" defTabSz="182846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8" Type="http://schemas.openxmlformats.org/officeDocument/2006/relationships/hyperlink" Target="https://www.flickr.com/photos/anirudhkoul/3695401461/in/photolist-6CxU7i-fAb4QL-674ab4-oGdb5j-72NEtZ-kWN77f-6L4C3i-6778CJ-9fkafG-8FvPjo-adzhGb-a2kfiw-8V86G1-9aZe2u-7jEmEZ-9aVVTk-9pstBp-jMrL9a-8fk5dr-7jEkXP-6bLCkp-8W7ZnQ-8W87to-8GFAkA-gG1Tzg-9fjYdd-7AdqZ3-hvLb4d-3qn9DA-aDSg3X-9aZ5UU-pbcEAK-gYV5RX-bXWhUs-47B9v9-7eCNa3-aZsfmt-adR9xJ-a7CPZ8-62uvRi-E9ADf-pQzscP-a8vJdN-63NnVa-7jKjLb-9Ryo8g-kiUxUi-8V7Xgy-iaCD2g-o3H2vu" TargetMode="External"/><Relationship Id="rId3" Type="http://schemas.openxmlformats.org/officeDocument/2006/relationships/hyperlink" Target="https://creativecommons.org/licenses/by-nc-nd/2.0/" TargetMode="External"/><Relationship Id="rId7" Type="http://schemas.openxmlformats.org/officeDocument/2006/relationships/hyperlink" Target="http://www.5thpillar.org/" TargetMode="External"/><Relationship Id="rId12" Type="http://schemas.openxmlformats.org/officeDocument/2006/relationships/hyperlink" Target="https://www.flickr.com/photos/whiteafrican/3083722597/in/photolist-5GuThZ-5swrbn-5NNrx-5zxRCY-8EVCWz-4jrvEX-4jvz9d-4jvze1-4jvzgb-4jvzcq-4jvza3-4jvzih-4jvzh9-4jrvD6-4jvzfh-3PCoH-h4EdXr-7iqFmD-9ktSTK-ndw9bR-dS85e2-46uZse-52Tnxd-4jvAed-4jrweH-4js1DZ-4jrwjx-4js1zi-4jvzNG-4jw5pw-4sKA9J-4jvAjA-4jw5mW-4jw5f5-4jrwHx-4jrvYn-4jvzX5-4jrwGp-4sFwGe-4jw5dw-4jw5ks-4jvAfj-4jw5gJ-4jvzUU-4sKA7d-4jrwiv-mZCzk8-5Axiq4-5AxiFe-5AByeQ" TargetMode="External"/><Relationship Id="rId2" Type="http://schemas.openxmlformats.org/officeDocument/2006/relationships/hyperlink" Target="https://www.flickr.com/photos/kaysha/" TargetMode="External"/><Relationship Id="rId1" Type="http://schemas.openxmlformats.org/officeDocument/2006/relationships/slideLayout" Target="../slideLayouts/slideLayout1.xml"/><Relationship Id="rId6" Type="http://schemas.openxmlformats.org/officeDocument/2006/relationships/hyperlink" Target="https://www.flickr.com/photos/devinish/6257120924/in/photolist-awVo4f-3UpZhQ-aeacJz-9MmL7R-9sH5hs-87YfHy-aCi3tk-eTwvmo-nyqZY-9Vbw33-3UpZMG-pTCrg6-9QSFBR-6b7NJJ-aDhtBi-5BiBQd-6yyhzN-pTtom7-6b7waw-inTfNs-zFr7sL-3QZFhB-amQThS-6b7wC9-EKgo1-7mCE7U-nmPmb-hjmKRM-jdtdPa-az8X25-gqwjiW-aAPiLa-bqpa4D-6b3MDP-6b7TzY-6b3kGe-jcZeoL-nDjkdY-8qfkAQ-axtL4B-8qfvSE-neieV-aAmebM-dym3Uh-az6syi-aym65x-amyuTm-awdVJ7-fkvzKF-jcSMLT" TargetMode="External"/><Relationship Id="rId11" Type="http://schemas.openxmlformats.org/officeDocument/2006/relationships/hyperlink" Target="https://www.flickr.com/photos/29233640@N07/11318623824/in/photolist-ifbUwC-ngsmEn-euKPvw-ngs3qL-naZo2G-ySaNZL-oUVUJ1-AyWPnZ-pc9ZDx-paqzvY-pftT6q-egQf83-p9DsGE-oUVe3D-n6pmra-9R56kU-gpGMS9-qzUcMB-i31t44-kCK2HF-aAEmcR-d9TT9s-rf7eBy-7WjfpS-AhYasE-rWW8ND-9xrHJS-nw98BK-cQW6D3-n4YT49-ngYHXb-pcoNnY-doYfb2-cQWstd-qf97xc-rEChED-euKRry-ar5YUa-aCuFk8-an9Sns-n4GEDa-pcovP7-n4WycK-9zebjK-cbpFYY-zng7XR-pcqjke-pDcQn1-n6s8SC-kCzG6T" TargetMode="External"/><Relationship Id="rId5" Type="http://schemas.openxmlformats.org/officeDocument/2006/relationships/hyperlink" Target="https://creativecommons.org/licenses/by/2.0/" TargetMode="External"/><Relationship Id="rId10" Type="http://schemas.openxmlformats.org/officeDocument/2006/relationships/hyperlink" Target="https://www.flickr.com/photos/davidyuweb/14250342362/in/photolist-nHfJiY-excscX-mbyayZ-a1APnb-d5jvTY-dgnzwp-d5Qyxm-gCATDR-nsyHoU-d5Qv69-nMFUkN-d5XucA-eysKRv-9nsvSW-fBPnUh-sDaKV1-eysS2H-9u5dQh-dVGQin-bqQwF3-neuQDn-aDVts3-nu1MiZ-kSEsY5-m9HWm9-reMu6m-hMe8Eb-nvnfYU-hMd5Hw-mnHRTJ-ooqzqQ-pq5ZWf-nTwiWQ-dGx4Xo-dGrDx8-m9B7pk-rmVUYC-eysMze-9Z4fH3-9Z1bfZ-eeDeiE-b939VT-q3SabE-r8Ninm-fBQvNA-gQop8s-vbJgHf-qD3kir-dt21Q9-nMFTth" TargetMode="External"/><Relationship Id="rId4" Type="http://schemas.openxmlformats.org/officeDocument/2006/relationships/hyperlink" Target="https://www.flickr.com/photos/87913776@N00/4363265760/in/photolist-7DySU1-8MBDdG-5Ztxih-7gXEXK-8rZ3hf-8S99p5-wKbnR5-bhWNkz-8rVVWt-goiigc-7MNTe1-vrdnJi-pTX25K-knrnyD-9FsEY1-6tG3zL-nrN2bD-nazV1R-nazU5x-naA3cL-nazZaw-cpRMmu-ntR7AF-nazWjH-CtgoPF-8wiBFg-qZz9Y3-ns5ohP-nazZzu-ns5kCk-nazVfP-ns5jXH-ntRcgc-naA1JU-nrN4aP-nrNgTA-naA2Bg-nazTg8-nazYDR-naA5UY-naA1FZ-naA8cL-ntR6DF-naA95C-8eaNNU-8eaQph-8eaPpu-8eaQQu-8eaPY5-5zxyYC" TargetMode="External"/><Relationship Id="rId9" Type="http://schemas.openxmlformats.org/officeDocument/2006/relationships/hyperlink" Target="https://creativecommons.org/licenses/by-nc/2.0/" TargetMode="Externa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755562" y="9073657"/>
            <a:ext cx="19817505" cy="2815286"/>
            <a:chOff x="10846208" y="5180308"/>
            <a:chExt cx="19817504" cy="2815286"/>
          </a:xfrm>
        </p:grpSpPr>
        <p:sp>
          <p:nvSpPr>
            <p:cNvPr id="10" name="Rectangle 9"/>
            <p:cNvSpPr/>
            <p:nvPr/>
          </p:nvSpPr>
          <p:spPr>
            <a:xfrm>
              <a:off x="10846208" y="5180308"/>
              <a:ext cx="19817504" cy="2092838"/>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12000" b="1" dirty="0">
                  <a:solidFill>
                    <a:srgbClr val="000000"/>
                  </a:solidFill>
                  <a:latin typeface="Calibri" panose="020F0502020204030204" pitchFamily="34" charset="0"/>
                  <a:cs typeface="Lato Black"/>
                </a:rPr>
                <a:t>How to </a:t>
              </a:r>
              <a:r>
                <a:rPr lang="en-US" sz="12000" b="1" dirty="0" smtClean="0">
                  <a:solidFill>
                    <a:srgbClr val="000000"/>
                  </a:solidFill>
                  <a:latin typeface="Calibri" panose="020F0502020204030204" pitchFamily="34" charset="0"/>
                  <a:cs typeface="Lato Black"/>
                </a:rPr>
                <a:t>Combat Corruption</a:t>
              </a:r>
              <a:endParaRPr lang="en-US" sz="12000" b="1" dirty="0">
                <a:solidFill>
                  <a:srgbClr val="000000"/>
                </a:solidFill>
                <a:latin typeface="Calibri" panose="020F0502020204030204" pitchFamily="34" charset="0"/>
                <a:cs typeface="Lato Light"/>
              </a:endParaRPr>
            </a:p>
          </p:txBody>
        </p:sp>
        <p:sp>
          <p:nvSpPr>
            <p:cNvPr id="11" name="Rectangle 10"/>
            <p:cNvSpPr/>
            <p:nvPr/>
          </p:nvSpPr>
          <p:spPr>
            <a:xfrm>
              <a:off x="10846208" y="6918418"/>
              <a:ext cx="11428979" cy="1077176"/>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n-US" sz="5400" dirty="0">
                  <a:solidFill>
                    <a:srgbClr val="000000"/>
                  </a:solidFill>
                  <a:latin typeface="Calibri Light" panose="020F0302020204030204" pitchFamily="34" charset="0"/>
                  <a:cs typeface="Lato Light"/>
                </a:rPr>
                <a:t>Course by </a:t>
              </a:r>
              <a:r>
                <a:rPr lang="en-US" sz="5400" dirty="0" err="1">
                  <a:solidFill>
                    <a:srgbClr val="000000"/>
                  </a:solidFill>
                  <a:latin typeface="Calibri Light" panose="020F0302020204030204" pitchFamily="34" charset="0"/>
                  <a:cs typeface="Lato Light"/>
                </a:rPr>
                <a:t>Digni</a:t>
              </a:r>
              <a:r>
                <a:rPr lang="en-US" sz="5400" dirty="0">
                  <a:solidFill>
                    <a:srgbClr val="000000"/>
                  </a:solidFill>
                  <a:latin typeface="Calibri Light" panose="020F0302020204030204" pitchFamily="34" charset="0"/>
                  <a:cs typeface="Lato Light"/>
                </a:rPr>
                <a:t> and Wycliffe.</a:t>
              </a:r>
            </a:p>
          </p:txBody>
        </p:sp>
      </p:grpSp>
      <p:grpSp>
        <p:nvGrpSpPr>
          <p:cNvPr id="14" name="Group 13"/>
          <p:cNvGrpSpPr/>
          <p:nvPr/>
        </p:nvGrpSpPr>
        <p:grpSpPr>
          <a:xfrm>
            <a:off x="1982358" y="12093062"/>
            <a:ext cx="8817914" cy="98580"/>
            <a:chOff x="4517996" y="10410325"/>
            <a:chExt cx="15868517" cy="158763"/>
          </a:xfrm>
        </p:grpSpPr>
        <p:sp>
          <p:nvSpPr>
            <p:cNvPr id="15" name="Rectangle 14"/>
            <p:cNvSpPr/>
            <p:nvPr/>
          </p:nvSpPr>
          <p:spPr>
            <a:xfrm>
              <a:off x="4517996" y="10410325"/>
              <a:ext cx="2606953" cy="15876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170309" y="10410325"/>
              <a:ext cx="2606953" cy="158763"/>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9822621" y="10410325"/>
              <a:ext cx="2606953" cy="158763"/>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2474934" y="10410325"/>
              <a:ext cx="2606953" cy="158763"/>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5127247" y="10410325"/>
              <a:ext cx="2606953" cy="158763"/>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7779560" y="10410325"/>
              <a:ext cx="2606953" cy="158763"/>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Bild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240228" y="11974659"/>
            <a:ext cx="3527932" cy="1333569"/>
          </a:xfrm>
          <a:prstGeom prst="rect">
            <a:avLst/>
          </a:prstGeom>
        </p:spPr>
      </p:pic>
      <p:sp>
        <p:nvSpPr>
          <p:cNvPr id="21" name="Rectangle 10"/>
          <p:cNvSpPr/>
          <p:nvPr/>
        </p:nvSpPr>
        <p:spPr>
          <a:xfrm>
            <a:off x="1755563" y="12096604"/>
            <a:ext cx="11428978" cy="677194"/>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n-US" sz="2801" dirty="0" smtClean="0">
                <a:solidFill>
                  <a:srgbClr val="000000"/>
                </a:solidFill>
                <a:latin typeface="Calibri Light" panose="020F0302020204030204" pitchFamily="34" charset="0"/>
                <a:cs typeface="Lato Light"/>
              </a:rPr>
              <a:t>Grassroots anti-corruption course version </a:t>
            </a:r>
            <a:r>
              <a:rPr lang="en-US" sz="2801" dirty="0">
                <a:solidFill>
                  <a:srgbClr val="000000"/>
                </a:solidFill>
                <a:latin typeface="Calibri Light" panose="020F0302020204030204" pitchFamily="34" charset="0"/>
                <a:cs typeface="Lato Light"/>
              </a:rPr>
              <a:t>3/2016</a:t>
            </a:r>
          </a:p>
        </p:txBody>
      </p:sp>
      <p:pic>
        <p:nvPicPr>
          <p:cNvPr id="23" name="Picture 2" descr="C:\Users\Rob\AppData\Local\Microsoft\Windows Live Mail\WLMDSS.tmp\WLME3B5.tmp\2014 Wyc NorwaY 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82105" y="12086748"/>
            <a:ext cx="3501455" cy="1193678"/>
          </a:xfrm>
          <a:prstGeom prst="rect">
            <a:avLst/>
          </a:prstGeom>
          <a:noFill/>
          <a:extLst>
            <a:ext uri="{909E8E84-426E-40DD-AFC4-6F175D3DCCD1}">
              <a14:hiddenFill xmlns:a14="http://schemas.microsoft.com/office/drawing/2010/main">
                <a:solidFill>
                  <a:srgbClr val="FFFFFF"/>
                </a:solidFill>
              </a14:hiddenFill>
            </a:ext>
          </a:extLst>
        </p:spPr>
      </p:pic>
      <p:pic>
        <p:nvPicPr>
          <p:cNvPr id="7" name="Plassholder for bilde 6"/>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l="7174" t="16851" r="174" b="13559"/>
          <a:stretch/>
        </p:blipFill>
        <p:spPr/>
      </p:pic>
    </p:spTree>
    <p:extLst>
      <p:ext uri="{BB962C8B-B14F-4D97-AF65-F5344CB8AC3E}">
        <p14:creationId xmlns:p14="http://schemas.microsoft.com/office/powerpoint/2010/main" val="17531841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2" y="2778919"/>
            <a:ext cx="10591798" cy="7941625"/>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chemeClr val="accent6">
                  <a:lumMod val="75000"/>
                </a:schemeClr>
              </a:buClr>
            </a:pPr>
            <a:r>
              <a:rPr lang="en-US" sz="5400" b="1" dirty="0">
                <a:solidFill>
                  <a:srgbClr val="000000"/>
                </a:solidFill>
                <a:latin typeface="Calibri Light" panose="020F0302020204030204" pitchFamily="34" charset="0"/>
              </a:rPr>
              <a:t>In what </a:t>
            </a:r>
            <a:r>
              <a:rPr lang="en-US" sz="5400" b="1" dirty="0" smtClean="0">
                <a:solidFill>
                  <a:srgbClr val="000000"/>
                </a:solidFill>
                <a:latin typeface="Calibri Light" panose="020F0302020204030204" pitchFamily="34" charset="0"/>
              </a:rPr>
              <a:t>ways </a:t>
            </a:r>
            <a:r>
              <a:rPr lang="en-US" sz="5400" b="1" dirty="0">
                <a:solidFill>
                  <a:srgbClr val="000000"/>
                </a:solidFill>
                <a:latin typeface="Calibri Light" panose="020F0302020204030204" pitchFamily="34" charset="0"/>
              </a:rPr>
              <a:t>have you </a:t>
            </a:r>
            <a:r>
              <a:rPr lang="en-US" sz="5400" b="1" dirty="0" smtClean="0">
                <a:solidFill>
                  <a:srgbClr val="000000"/>
                </a:solidFill>
                <a:latin typeface="Calibri Light" panose="020F0302020204030204" pitchFamily="34" charset="0"/>
              </a:rPr>
              <a:t>experienced or heard about </a:t>
            </a:r>
            <a:r>
              <a:rPr lang="en-US" sz="5400" b="1" dirty="0">
                <a:solidFill>
                  <a:srgbClr val="000000"/>
                </a:solidFill>
                <a:latin typeface="Calibri Light" panose="020F0302020204030204" pitchFamily="34" charset="0"/>
              </a:rPr>
              <a:t>corruption?</a:t>
            </a:r>
          </a:p>
          <a:p>
            <a:pPr marL="571509" indent="-571509">
              <a:buFont typeface="Arial" panose="020B0604020202020204" pitchFamily="34" charset="0"/>
              <a:buChar char="•"/>
            </a:pPr>
            <a:r>
              <a:rPr lang="en-US" sz="5400" dirty="0">
                <a:solidFill>
                  <a:srgbClr val="000000"/>
                </a:solidFill>
                <a:latin typeface="Calibri Light" panose="020F0302020204030204" pitchFamily="34" charset="0"/>
              </a:rPr>
              <a:t>Personal examples</a:t>
            </a:r>
          </a:p>
          <a:p>
            <a:pPr marL="571509" indent="-571509">
              <a:buFont typeface="Arial" panose="020B0604020202020204" pitchFamily="34" charset="0"/>
              <a:buChar char="•"/>
            </a:pPr>
            <a:r>
              <a:rPr lang="en-US" sz="5400" dirty="0" smtClean="0">
                <a:solidFill>
                  <a:srgbClr val="000000"/>
                </a:solidFill>
                <a:latin typeface="Calibri Light" panose="020F0302020204030204" pitchFamily="34" charset="0"/>
              </a:rPr>
              <a:t>Second-hand </a:t>
            </a:r>
            <a:r>
              <a:rPr lang="en-US" sz="5400" dirty="0">
                <a:solidFill>
                  <a:srgbClr val="000000"/>
                </a:solidFill>
                <a:latin typeface="Calibri Light" panose="020F0302020204030204" pitchFamily="34" charset="0"/>
              </a:rPr>
              <a:t>examples</a:t>
            </a:r>
          </a:p>
          <a:p>
            <a:pPr marL="571509" indent="-571509">
              <a:buFont typeface="Arial" panose="020B0604020202020204" pitchFamily="34" charset="0"/>
              <a:buChar char="•"/>
            </a:pPr>
            <a:r>
              <a:rPr lang="en-US" sz="5400" dirty="0">
                <a:solidFill>
                  <a:srgbClr val="000000"/>
                </a:solidFill>
                <a:latin typeface="Calibri Light" panose="020F0302020204030204" pitchFamily="34" charset="0"/>
              </a:rPr>
              <a:t>Experiences with the government, religious </a:t>
            </a:r>
            <a:r>
              <a:rPr lang="en-US" sz="5400" dirty="0" err="1">
                <a:solidFill>
                  <a:srgbClr val="000000"/>
                </a:solidFill>
                <a:latin typeface="Calibri Light" panose="020F0302020204030204" pitchFamily="34" charset="0"/>
              </a:rPr>
              <a:t>organisations</a:t>
            </a:r>
            <a:r>
              <a:rPr lang="en-US" sz="5400" dirty="0">
                <a:solidFill>
                  <a:srgbClr val="000000"/>
                </a:solidFill>
                <a:latin typeface="Calibri Light" panose="020F0302020204030204" pitchFamily="34" charset="0"/>
              </a:rPr>
              <a:t>, NGOs and international </a:t>
            </a:r>
            <a:r>
              <a:rPr lang="en-US" sz="5400" dirty="0" err="1">
                <a:solidFill>
                  <a:srgbClr val="000000"/>
                </a:solidFill>
                <a:latin typeface="Calibri Light" panose="020F0302020204030204" pitchFamily="34" charset="0"/>
              </a:rPr>
              <a:t>organisations</a:t>
            </a:r>
            <a:endParaRPr lang="en-US" sz="5400" dirty="0">
              <a:solidFill>
                <a:srgbClr val="000000"/>
              </a:solidFill>
              <a:latin typeface="Calibri Light" panose="020F0302020204030204" pitchFamily="34" charset="0"/>
            </a:endParaRPr>
          </a:p>
          <a:p>
            <a:pPr marL="571509" indent="-571509">
              <a:buFont typeface="Arial" panose="020B0604020202020204" pitchFamily="34" charset="0"/>
              <a:buChar char="•"/>
            </a:pPr>
            <a:r>
              <a:rPr lang="en-US" sz="5400" dirty="0">
                <a:solidFill>
                  <a:srgbClr val="000000"/>
                </a:solidFill>
                <a:latin typeface="Calibri Light" panose="020F0302020204030204" pitchFamily="34" charset="0"/>
              </a:rPr>
              <a:t>In businesses or with other </a:t>
            </a:r>
            <a:r>
              <a:rPr lang="en-US" sz="5400" dirty="0" err="1">
                <a:solidFill>
                  <a:srgbClr val="000000"/>
                </a:solidFill>
                <a:latin typeface="Calibri Light" panose="020F0302020204030204" pitchFamily="34" charset="0"/>
              </a:rPr>
              <a:t>organisations</a:t>
            </a:r>
            <a:endParaRPr lang="en-US" sz="5400" dirty="0">
              <a:solidFill>
                <a:srgbClr val="000000"/>
              </a:solidFill>
              <a:latin typeface="Calibri Light" panose="020F0302020204030204" pitchFamily="34" charset="0"/>
            </a:endParaRPr>
          </a:p>
        </p:txBody>
      </p:sp>
      <p:sp>
        <p:nvSpPr>
          <p:cNvPr id="7" name="Rectangle 14"/>
          <p:cNvSpPr/>
          <p:nvPr/>
        </p:nvSpPr>
        <p:spPr>
          <a:xfrm>
            <a:off x="1431210" y="744780"/>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n-US" sz="8001" dirty="0">
                <a:solidFill>
                  <a:schemeClr val="accent1"/>
                </a:solidFill>
                <a:latin typeface="Calibri" panose="020F0502020204030204" pitchFamily="34" charset="0"/>
                <a:cs typeface="Lato Regular"/>
              </a:rPr>
              <a:t>Stories</a:t>
            </a:r>
          </a:p>
        </p:txBody>
      </p:sp>
      <p:sp>
        <p:nvSpPr>
          <p:cNvPr id="10" name="Oval 15"/>
          <p:cNvSpPr/>
          <p:nvPr/>
        </p:nvSpPr>
        <p:spPr>
          <a:xfrm>
            <a:off x="22649090" y="184825"/>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42"/>
          <p:cNvSpPr>
            <a:spLocks noChangeArrowheads="1"/>
          </p:cNvSpPr>
          <p:nvPr/>
        </p:nvSpPr>
        <p:spPr bwMode="auto">
          <a:xfrm>
            <a:off x="23136539" y="676433"/>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pic>
        <p:nvPicPr>
          <p:cNvPr id="6" name="Plassholder for bilde 12"/>
          <p:cNvPicPr>
            <a:picLocks noChangeAspect="1"/>
          </p:cNvPicPr>
          <p:nvPr/>
        </p:nvPicPr>
        <p:blipFill rotWithShape="1">
          <a:blip r:embed="rId2" cstate="email">
            <a:extLst>
              <a:ext uri="{28A0092B-C50C-407E-A947-70E740481C1C}">
                <a14:useLocalDpi xmlns:a14="http://schemas.microsoft.com/office/drawing/2010/main" val="0"/>
              </a:ext>
            </a:extLst>
          </a:blip>
          <a:srcRect l="11485" t="6088" r="5404" b="8366"/>
          <a:stretch/>
        </p:blipFill>
        <p:spPr>
          <a:xfrm>
            <a:off x="15479487" y="-1"/>
            <a:ext cx="8898164" cy="13784063"/>
          </a:xfrm>
          <a:prstGeom prst="rect">
            <a:avLst/>
          </a:prstGeom>
        </p:spPr>
      </p:pic>
    </p:spTree>
    <p:extLst>
      <p:ext uri="{BB962C8B-B14F-4D97-AF65-F5344CB8AC3E}">
        <p14:creationId xmlns:p14="http://schemas.microsoft.com/office/powerpoint/2010/main" val="19345504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899773"/>
            <a:ext cx="18372991" cy="10483859"/>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dirty="0" smtClean="0">
                <a:solidFill>
                  <a:srgbClr val="000000"/>
                </a:solidFill>
                <a:latin typeface="+mn-lt"/>
              </a:rPr>
              <a:t>Reporting </a:t>
            </a:r>
            <a:r>
              <a:rPr lang="en-US" sz="5400" dirty="0">
                <a:solidFill>
                  <a:srgbClr val="000000"/>
                </a:solidFill>
                <a:latin typeface="+mn-lt"/>
              </a:rPr>
              <a:t>according to mutually agreed upon </a:t>
            </a:r>
            <a:r>
              <a:rPr lang="en-US" sz="5400" dirty="0" smtClean="0">
                <a:solidFill>
                  <a:srgbClr val="000000"/>
                </a:solidFill>
                <a:latin typeface="+mn-lt"/>
              </a:rPr>
              <a:t>procedures, such </a:t>
            </a:r>
            <a:r>
              <a:rPr lang="en-US" sz="5400" dirty="0">
                <a:solidFill>
                  <a:srgbClr val="000000"/>
                </a:solidFill>
                <a:latin typeface="+mn-lt"/>
              </a:rPr>
              <a:t>as monthly, quarterly and annual narrative and financial reports to donors and stakeholders</a:t>
            </a:r>
          </a:p>
          <a:p>
            <a:endParaRPr lang="en-US" sz="2000" dirty="0" smtClean="0">
              <a:solidFill>
                <a:srgbClr val="000000"/>
              </a:solidFill>
              <a:latin typeface="+mn-lt"/>
            </a:endParaRPr>
          </a:p>
          <a:p>
            <a:r>
              <a:rPr lang="en-US" sz="5400" b="1" dirty="0" smtClean="0">
                <a:solidFill>
                  <a:srgbClr val="000000"/>
                </a:solidFill>
                <a:latin typeface="+mn-lt"/>
              </a:rPr>
              <a:t>Based </a:t>
            </a:r>
            <a:r>
              <a:rPr lang="en-US" sz="5400" b="1" dirty="0">
                <a:solidFill>
                  <a:srgbClr val="000000"/>
                </a:solidFill>
                <a:latin typeface="+mn-lt"/>
              </a:rPr>
              <a:t>on:</a:t>
            </a:r>
          </a:p>
          <a:p>
            <a:pPr marL="685800" indent="-685800">
              <a:buFont typeface="Arial" panose="020B0604020202020204" pitchFamily="34" charset="0"/>
              <a:buChar char="•"/>
            </a:pPr>
            <a:r>
              <a:rPr lang="en-US" sz="5400" dirty="0" smtClean="0">
                <a:solidFill>
                  <a:srgbClr val="000000"/>
                </a:solidFill>
                <a:latin typeface="+mn-lt"/>
              </a:rPr>
              <a:t>Project </a:t>
            </a:r>
            <a:r>
              <a:rPr lang="en-US" sz="5400" dirty="0">
                <a:solidFill>
                  <a:srgbClr val="000000"/>
                </a:solidFill>
                <a:latin typeface="+mn-lt"/>
              </a:rPr>
              <a:t>application, </a:t>
            </a:r>
            <a:r>
              <a:rPr lang="en-US" sz="5400" dirty="0" err="1">
                <a:solidFill>
                  <a:srgbClr val="000000"/>
                </a:solidFill>
                <a:latin typeface="+mn-lt"/>
              </a:rPr>
              <a:t>logframe</a:t>
            </a:r>
            <a:r>
              <a:rPr lang="en-US" sz="5400" dirty="0">
                <a:solidFill>
                  <a:srgbClr val="000000"/>
                </a:solidFill>
                <a:latin typeface="+mn-lt"/>
              </a:rPr>
              <a:t>/RBM (Result based management) and budget, approved by the </a:t>
            </a:r>
            <a:r>
              <a:rPr lang="en-US" sz="5400" dirty="0" err="1">
                <a:solidFill>
                  <a:srgbClr val="000000"/>
                </a:solidFill>
                <a:latin typeface="+mn-lt"/>
              </a:rPr>
              <a:t>organisation</a:t>
            </a:r>
            <a:r>
              <a:rPr lang="en-US" sz="5400" dirty="0">
                <a:solidFill>
                  <a:srgbClr val="000000"/>
                </a:solidFill>
                <a:latin typeface="+mn-lt"/>
              </a:rPr>
              <a:t> responsible </a:t>
            </a:r>
          </a:p>
          <a:p>
            <a:pPr marL="685800" indent="-685800">
              <a:buFont typeface="Arial" panose="020B0604020202020204" pitchFamily="34" charset="0"/>
              <a:buChar char="•"/>
            </a:pPr>
            <a:r>
              <a:rPr lang="en-US" sz="5400" dirty="0">
                <a:solidFill>
                  <a:srgbClr val="000000"/>
                </a:solidFill>
                <a:latin typeface="+mn-lt"/>
              </a:rPr>
              <a:t>Timelines and activity sheets</a:t>
            </a:r>
          </a:p>
          <a:p>
            <a:pPr marL="685800" indent="-685800">
              <a:buFont typeface="Arial" panose="020B0604020202020204" pitchFamily="34" charset="0"/>
              <a:buChar char="•"/>
            </a:pPr>
            <a:r>
              <a:rPr lang="en-US" sz="5400" dirty="0">
                <a:solidFill>
                  <a:srgbClr val="000000"/>
                </a:solidFill>
                <a:latin typeface="+mn-lt"/>
              </a:rPr>
              <a:t>Up-to-date pictures and stories from the implemented projects</a:t>
            </a:r>
          </a:p>
          <a:p>
            <a:endParaRPr lang="en-US" sz="5400" dirty="0">
              <a:solidFill>
                <a:srgbClr val="000000"/>
              </a:solidFill>
              <a:latin typeface="+mn-lt"/>
            </a:endParaRPr>
          </a:p>
          <a:p>
            <a:r>
              <a:rPr lang="en-US" sz="5400" i="1" dirty="0" smtClean="0">
                <a:solidFill>
                  <a:srgbClr val="000000"/>
                </a:solidFill>
                <a:latin typeface="+mn-lt"/>
              </a:rPr>
              <a:t>Note</a:t>
            </a:r>
            <a:r>
              <a:rPr lang="en-US" sz="5400" i="1" dirty="0">
                <a:solidFill>
                  <a:srgbClr val="000000"/>
                </a:solidFill>
                <a:latin typeface="+mn-lt"/>
              </a:rPr>
              <a:t>: Reporting should include success and failure, real </a:t>
            </a:r>
            <a:r>
              <a:rPr lang="en-US" sz="5400" i="1" dirty="0" smtClean="0">
                <a:solidFill>
                  <a:srgbClr val="000000"/>
                </a:solidFill>
                <a:latin typeface="+mn-lt"/>
              </a:rPr>
              <a:t>figures</a:t>
            </a:r>
            <a:r>
              <a:rPr lang="en-US" sz="5400" i="1" dirty="0">
                <a:solidFill>
                  <a:srgbClr val="000000"/>
                </a:solidFill>
                <a:latin typeface="+mn-lt"/>
              </a:rPr>
              <a:t>, success and problems. Don’t hide things</a:t>
            </a:r>
            <a:r>
              <a:rPr lang="en-US" sz="5400" i="1" dirty="0" smtClean="0">
                <a:solidFill>
                  <a:srgbClr val="000000"/>
                </a:solidFill>
                <a:latin typeface="+mn-lt"/>
              </a:rPr>
              <a:t>.</a:t>
            </a:r>
            <a:endParaRPr lang="en-US" sz="5400" i="1"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Transparency in Reporting</a:t>
            </a:r>
          </a:p>
        </p:txBody>
      </p:sp>
    </p:spTree>
    <p:extLst>
      <p:ext uri="{BB962C8B-B14F-4D97-AF65-F5344CB8AC3E}">
        <p14:creationId xmlns:p14="http://schemas.microsoft.com/office/powerpoint/2010/main" val="17534818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899773"/>
            <a:ext cx="18372991" cy="9237364"/>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b="1" dirty="0" smtClean="0">
                <a:solidFill>
                  <a:srgbClr val="000000"/>
                </a:solidFill>
                <a:latin typeface="+mn-lt"/>
              </a:rPr>
              <a:t>Internal </a:t>
            </a:r>
            <a:r>
              <a:rPr lang="en-US" sz="5400" b="1" dirty="0">
                <a:solidFill>
                  <a:srgbClr val="000000"/>
                </a:solidFill>
                <a:latin typeface="+mn-lt"/>
              </a:rPr>
              <a:t>and external monitoring and evaluation</a:t>
            </a:r>
          </a:p>
          <a:p>
            <a:pPr marL="685800" indent="-685800">
              <a:buFont typeface="Arial" panose="020B0604020202020204" pitchFamily="34" charset="0"/>
              <a:buChar char="•"/>
            </a:pPr>
            <a:r>
              <a:rPr lang="en-US" sz="5400" dirty="0">
                <a:solidFill>
                  <a:srgbClr val="000000"/>
                </a:solidFill>
                <a:latin typeface="+mn-lt"/>
              </a:rPr>
              <a:t>Internal monitoring mechanisms </a:t>
            </a:r>
          </a:p>
          <a:p>
            <a:pPr marL="685800" indent="-685800">
              <a:buFont typeface="Arial" panose="020B0604020202020204" pitchFamily="34" charset="0"/>
              <a:buChar char="•"/>
            </a:pPr>
            <a:r>
              <a:rPr lang="en-US" sz="5400" dirty="0">
                <a:solidFill>
                  <a:srgbClr val="000000"/>
                </a:solidFill>
                <a:latin typeface="+mn-lt"/>
              </a:rPr>
              <a:t>Regular inspections of stock </a:t>
            </a:r>
            <a:r>
              <a:rPr lang="en-US" sz="5400" dirty="0" smtClean="0">
                <a:solidFill>
                  <a:srgbClr val="000000"/>
                </a:solidFill>
                <a:latin typeface="+mn-lt"/>
              </a:rPr>
              <a:t>and of the </a:t>
            </a:r>
            <a:r>
              <a:rPr lang="en-US" sz="5400" dirty="0">
                <a:solidFill>
                  <a:srgbClr val="000000"/>
                </a:solidFill>
                <a:latin typeface="+mn-lt"/>
              </a:rPr>
              <a:t>work place</a:t>
            </a:r>
          </a:p>
          <a:p>
            <a:pPr marL="685800" indent="-685800">
              <a:buFont typeface="Arial" panose="020B0604020202020204" pitchFamily="34" charset="0"/>
              <a:buChar char="•"/>
            </a:pPr>
            <a:r>
              <a:rPr lang="en-US" sz="5400" dirty="0">
                <a:solidFill>
                  <a:srgbClr val="000000"/>
                </a:solidFill>
                <a:latin typeface="+mn-lt"/>
              </a:rPr>
              <a:t>External inspections</a:t>
            </a:r>
          </a:p>
          <a:p>
            <a:pPr marL="685800" indent="-685800">
              <a:buFont typeface="Arial" panose="020B0604020202020204" pitchFamily="34" charset="0"/>
              <a:buChar char="•"/>
            </a:pPr>
            <a:r>
              <a:rPr lang="en-US" sz="5400" dirty="0">
                <a:solidFill>
                  <a:srgbClr val="000000"/>
                </a:solidFill>
                <a:latin typeface="+mn-lt"/>
              </a:rPr>
              <a:t>External project/program evaluation for larger projects</a:t>
            </a:r>
          </a:p>
          <a:p>
            <a:pPr marL="685800" indent="-685800">
              <a:buFont typeface="Arial" panose="020B0604020202020204" pitchFamily="34" charset="0"/>
              <a:buChar char="•"/>
            </a:pPr>
            <a:r>
              <a:rPr lang="en-US" sz="5400" dirty="0">
                <a:solidFill>
                  <a:srgbClr val="000000"/>
                </a:solidFill>
                <a:latin typeface="+mn-lt"/>
              </a:rPr>
              <a:t>In some large </a:t>
            </a:r>
            <a:r>
              <a:rPr lang="en-US" sz="5400" dirty="0" err="1">
                <a:solidFill>
                  <a:srgbClr val="000000"/>
                </a:solidFill>
                <a:latin typeface="+mn-lt"/>
              </a:rPr>
              <a:t>organisations</a:t>
            </a:r>
            <a:r>
              <a:rPr lang="en-US" sz="5400" dirty="0">
                <a:solidFill>
                  <a:srgbClr val="000000"/>
                </a:solidFill>
                <a:latin typeface="+mn-lt"/>
              </a:rPr>
              <a:t> an internal auditor has the task to make sure that:</a:t>
            </a:r>
          </a:p>
          <a:p>
            <a:pPr marL="1600017" lvl="1" indent="-685800">
              <a:buFont typeface="Arial" panose="020B0604020202020204" pitchFamily="34" charset="0"/>
              <a:buChar char="•"/>
            </a:pPr>
            <a:r>
              <a:rPr lang="en-US" sz="4600" dirty="0">
                <a:solidFill>
                  <a:srgbClr val="000000"/>
                </a:solidFill>
                <a:latin typeface="+mn-lt"/>
              </a:rPr>
              <a:t>The financial procedures sound and applied</a:t>
            </a:r>
          </a:p>
          <a:p>
            <a:pPr marL="1600017" lvl="1" indent="-685800">
              <a:buFont typeface="Arial" panose="020B0604020202020204" pitchFamily="34" charset="0"/>
              <a:buChar char="•"/>
            </a:pPr>
            <a:r>
              <a:rPr lang="en-US" sz="4600" dirty="0">
                <a:solidFill>
                  <a:srgbClr val="000000"/>
                </a:solidFill>
                <a:latin typeface="+mn-lt"/>
              </a:rPr>
              <a:t>The policies and procedure respected</a:t>
            </a:r>
          </a:p>
          <a:p>
            <a:pPr marL="1600017" lvl="1" indent="-685800">
              <a:buFont typeface="Arial" panose="020B0604020202020204" pitchFamily="34" charset="0"/>
              <a:buChar char="•"/>
            </a:pPr>
            <a:r>
              <a:rPr lang="en-US" sz="4600" dirty="0">
                <a:solidFill>
                  <a:srgbClr val="000000"/>
                </a:solidFill>
                <a:latin typeface="+mn-lt"/>
              </a:rPr>
              <a:t>The </a:t>
            </a:r>
            <a:r>
              <a:rPr lang="en-US" sz="4600" dirty="0" err="1">
                <a:solidFill>
                  <a:srgbClr val="000000"/>
                </a:solidFill>
                <a:latin typeface="+mn-lt"/>
              </a:rPr>
              <a:t>organisation</a:t>
            </a:r>
            <a:r>
              <a:rPr lang="en-US" sz="4600" dirty="0">
                <a:solidFill>
                  <a:srgbClr val="000000"/>
                </a:solidFill>
                <a:latin typeface="+mn-lt"/>
              </a:rPr>
              <a:t> works efficiently, effectively and </a:t>
            </a:r>
            <a:r>
              <a:rPr lang="en-US" sz="4600" dirty="0" smtClean="0">
                <a:solidFill>
                  <a:srgbClr val="000000"/>
                </a:solidFill>
                <a:latin typeface="+mn-lt"/>
              </a:rPr>
              <a:t>economically</a:t>
            </a:r>
            <a:endParaRPr lang="en-US" sz="46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Transparency through </a:t>
            </a:r>
            <a:r>
              <a:rPr lang="en-US" sz="8001" dirty="0" smtClean="0">
                <a:solidFill>
                  <a:schemeClr val="accent1"/>
                </a:solidFill>
                <a:latin typeface="+mj-lt"/>
                <a:cs typeface="Lato Regular"/>
              </a:rPr>
              <a:t>Monitoring </a:t>
            </a:r>
            <a:r>
              <a:rPr lang="en-US" sz="8001" dirty="0">
                <a:solidFill>
                  <a:schemeClr val="accent1"/>
                </a:solidFill>
                <a:latin typeface="+mj-lt"/>
                <a:cs typeface="Lato Regular"/>
              </a:rPr>
              <a:t>and </a:t>
            </a:r>
            <a:r>
              <a:rPr lang="en-US" sz="8001" dirty="0" smtClean="0">
                <a:solidFill>
                  <a:schemeClr val="accent1"/>
                </a:solidFill>
                <a:latin typeface="+mj-lt"/>
                <a:cs typeface="Lato Regular"/>
              </a:rPr>
              <a:t>Evaluation</a:t>
            </a:r>
            <a:endParaRPr lang="en-US" sz="8001" dirty="0">
              <a:solidFill>
                <a:schemeClr val="accent1"/>
              </a:solidFill>
              <a:latin typeface="+mj-lt"/>
              <a:cs typeface="Lato Regular"/>
            </a:endParaRPr>
          </a:p>
        </p:txBody>
      </p:sp>
    </p:spTree>
    <p:extLst>
      <p:ext uri="{BB962C8B-B14F-4D97-AF65-F5344CB8AC3E}">
        <p14:creationId xmlns:p14="http://schemas.microsoft.com/office/powerpoint/2010/main" val="480033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520820" y="4600778"/>
            <a:ext cx="20645899" cy="4755112"/>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buClr>
                <a:schemeClr val="accent6">
                  <a:lumMod val="75000"/>
                </a:schemeClr>
              </a:buClr>
            </a:pPr>
            <a:r>
              <a:rPr lang="en-US" sz="11000" dirty="0">
                <a:solidFill>
                  <a:srgbClr val="000000"/>
                </a:solidFill>
                <a:latin typeface="+mj-lt"/>
              </a:rPr>
              <a:t>What can you do as a director or a board member when you suspect corruption in your </a:t>
            </a:r>
            <a:r>
              <a:rPr lang="en-US" sz="11000" dirty="0" err="1">
                <a:solidFill>
                  <a:srgbClr val="000000"/>
                </a:solidFill>
                <a:latin typeface="+mj-lt"/>
              </a:rPr>
              <a:t>organisation</a:t>
            </a:r>
            <a:r>
              <a:rPr lang="en-US" sz="11000" dirty="0">
                <a:solidFill>
                  <a:srgbClr val="000000"/>
                </a:solidFill>
                <a:latin typeface="+mj-lt"/>
              </a:rPr>
              <a:t>?</a:t>
            </a:r>
          </a:p>
        </p:txBody>
      </p:sp>
    </p:spTree>
    <p:extLst>
      <p:ext uri="{BB962C8B-B14F-4D97-AF65-F5344CB8AC3E}">
        <p14:creationId xmlns:p14="http://schemas.microsoft.com/office/powerpoint/2010/main" val="19403107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899773"/>
            <a:ext cx="18372991" cy="8689522"/>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b="1" dirty="0" smtClean="0">
                <a:solidFill>
                  <a:srgbClr val="000000"/>
                </a:solidFill>
                <a:latin typeface="+mn-lt"/>
              </a:rPr>
              <a:t>Internal actions</a:t>
            </a:r>
            <a:endParaRPr lang="en-US" sz="5400" b="1" dirty="0">
              <a:solidFill>
                <a:srgbClr val="000000"/>
              </a:solidFill>
              <a:latin typeface="+mn-lt"/>
            </a:endParaRPr>
          </a:p>
          <a:p>
            <a:pPr marL="685800" indent="-685800">
              <a:buFont typeface="Arial" panose="020B0604020202020204" pitchFamily="34" charset="0"/>
              <a:buChar char="•"/>
            </a:pPr>
            <a:r>
              <a:rPr lang="en-US" sz="5400" dirty="0">
                <a:solidFill>
                  <a:srgbClr val="000000"/>
                </a:solidFill>
                <a:latin typeface="+mn-lt"/>
              </a:rPr>
              <a:t>Inform the board, but make sure to keep this confidential so that the evidence such as administration and bookkeeping cannot be changed, hidden or destroyed, nor the reputation of one or more employees be damaged.</a:t>
            </a:r>
          </a:p>
          <a:p>
            <a:pPr marL="685800" indent="-685800">
              <a:buFont typeface="Arial" panose="020B0604020202020204" pitchFamily="34" charset="0"/>
              <a:buChar char="•"/>
            </a:pPr>
            <a:r>
              <a:rPr lang="en-US" sz="5400" dirty="0" smtClean="0">
                <a:solidFill>
                  <a:srgbClr val="000000"/>
                </a:solidFill>
                <a:latin typeface="+mn-lt"/>
              </a:rPr>
              <a:t>Confront the individual privately, so that he or she has an opportunity to explain him or herself.</a:t>
            </a:r>
          </a:p>
          <a:p>
            <a:pPr marL="685800" indent="-685800">
              <a:buFont typeface="Arial" panose="020B0604020202020204" pitchFamily="34" charset="0"/>
              <a:buChar char="•"/>
            </a:pPr>
            <a:r>
              <a:rPr lang="en-US" sz="5400" dirty="0" smtClean="0">
                <a:solidFill>
                  <a:srgbClr val="000000"/>
                </a:solidFill>
                <a:latin typeface="+mn-lt"/>
              </a:rPr>
              <a:t>Conduct </a:t>
            </a:r>
            <a:r>
              <a:rPr lang="en-US" sz="5400" dirty="0">
                <a:solidFill>
                  <a:srgbClr val="000000"/>
                </a:solidFill>
                <a:latin typeface="+mn-lt"/>
              </a:rPr>
              <a:t>a thorough internal investigation. </a:t>
            </a:r>
          </a:p>
          <a:p>
            <a:pPr marL="685800" indent="-685800">
              <a:buFont typeface="Arial" panose="020B0604020202020204" pitchFamily="34" charset="0"/>
              <a:buChar char="•"/>
            </a:pPr>
            <a:r>
              <a:rPr lang="en-US" sz="5400" dirty="0">
                <a:solidFill>
                  <a:srgbClr val="000000"/>
                </a:solidFill>
                <a:latin typeface="+mn-lt"/>
              </a:rPr>
              <a:t>When evidence is found apply the appropriate sanctions. See slides about “Sanctions”.</a:t>
            </a: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Suspected </a:t>
            </a:r>
            <a:r>
              <a:rPr lang="en-US" sz="8001" dirty="0" smtClean="0">
                <a:solidFill>
                  <a:schemeClr val="accent1"/>
                </a:solidFill>
                <a:latin typeface="+mj-lt"/>
                <a:cs typeface="Lato Regular"/>
              </a:rPr>
              <a:t>Corruption</a:t>
            </a:r>
            <a:endParaRPr lang="en-US" sz="8001" dirty="0">
              <a:solidFill>
                <a:schemeClr val="accent1"/>
              </a:solidFill>
              <a:latin typeface="+mj-lt"/>
              <a:cs typeface="Lato Regular"/>
            </a:endParaRPr>
          </a:p>
        </p:txBody>
      </p:sp>
    </p:spTree>
    <p:extLst>
      <p:ext uri="{BB962C8B-B14F-4D97-AF65-F5344CB8AC3E}">
        <p14:creationId xmlns:p14="http://schemas.microsoft.com/office/powerpoint/2010/main" val="10388917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3915773"/>
            <a:ext cx="18372991" cy="5932870"/>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b="1" dirty="0" smtClean="0">
                <a:solidFill>
                  <a:srgbClr val="000000"/>
                </a:solidFill>
                <a:latin typeface="+mn-lt"/>
              </a:rPr>
              <a:t>External actions</a:t>
            </a:r>
            <a:endParaRPr lang="en-US" sz="5400" b="1" dirty="0">
              <a:solidFill>
                <a:srgbClr val="000000"/>
              </a:solidFill>
              <a:latin typeface="+mn-lt"/>
            </a:endParaRPr>
          </a:p>
          <a:p>
            <a:pPr marL="685800" indent="-685800">
              <a:buFont typeface="Arial" panose="020B0604020202020204" pitchFamily="34" charset="0"/>
              <a:buChar char="•"/>
            </a:pPr>
            <a:r>
              <a:rPr lang="en-US" sz="5400" dirty="0">
                <a:solidFill>
                  <a:srgbClr val="000000"/>
                </a:solidFill>
                <a:latin typeface="+mn-lt"/>
              </a:rPr>
              <a:t>If there is enough evidence from an internal investigation of widespread corruption, execute an external investigation or audit. </a:t>
            </a:r>
          </a:p>
          <a:p>
            <a:pPr marL="685800" indent="-685800">
              <a:buFont typeface="Arial" panose="020B0604020202020204" pitchFamily="34" charset="0"/>
              <a:buChar char="•"/>
            </a:pPr>
            <a:r>
              <a:rPr lang="en-US" sz="5400" dirty="0">
                <a:solidFill>
                  <a:srgbClr val="000000"/>
                </a:solidFill>
                <a:latin typeface="+mn-lt"/>
              </a:rPr>
              <a:t>If the corruption relates to a funded project you inform the donor about the problem and the actions you have taken. Never try to hide this from the donor.</a:t>
            </a: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Suspected </a:t>
            </a:r>
            <a:r>
              <a:rPr lang="en-US" sz="8001" dirty="0" smtClean="0">
                <a:solidFill>
                  <a:schemeClr val="accent1"/>
                </a:solidFill>
                <a:latin typeface="+mj-lt"/>
                <a:cs typeface="Lato Regular"/>
              </a:rPr>
              <a:t>Corruption</a:t>
            </a:r>
            <a:endParaRPr lang="en-US" sz="8001" dirty="0">
              <a:solidFill>
                <a:schemeClr val="accent1"/>
              </a:solidFill>
              <a:latin typeface="+mj-lt"/>
              <a:cs typeface="Lato Regular"/>
            </a:endParaRPr>
          </a:p>
        </p:txBody>
      </p:sp>
    </p:spTree>
    <p:extLst>
      <p:ext uri="{BB962C8B-B14F-4D97-AF65-F5344CB8AC3E}">
        <p14:creationId xmlns:p14="http://schemas.microsoft.com/office/powerpoint/2010/main" val="1428840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5431958"/>
            <a:ext cx="18372991" cy="3432698"/>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b="1" dirty="0">
                <a:solidFill>
                  <a:srgbClr val="000000"/>
                </a:solidFill>
                <a:latin typeface="+mn-lt"/>
              </a:rPr>
              <a:t>Principle:</a:t>
            </a:r>
          </a:p>
          <a:p>
            <a:pPr marL="720725">
              <a:tabLst>
                <a:tab pos="263525" algn="l"/>
              </a:tabLst>
            </a:pPr>
            <a:r>
              <a:rPr lang="en-US" sz="5400" dirty="0">
                <a:solidFill>
                  <a:srgbClr val="000000"/>
                </a:solidFill>
                <a:latin typeface="+mn-lt"/>
              </a:rPr>
              <a:t>Policies and procedures must be kept. When people ignore or violate policies there should be consequences. Without sanctions, people who keep rules will feel betrayed. </a:t>
            </a: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smtClean="0">
                <a:solidFill>
                  <a:schemeClr val="accent1"/>
                </a:solidFill>
                <a:latin typeface="+mj-lt"/>
                <a:cs typeface="Lato Regular"/>
              </a:rPr>
              <a:t>Sanctions</a:t>
            </a:r>
            <a:endParaRPr lang="en-US" sz="8001" dirty="0">
              <a:solidFill>
                <a:schemeClr val="accent1"/>
              </a:solidFill>
              <a:latin typeface="+mj-lt"/>
              <a:cs typeface="Lato Regular"/>
            </a:endParaRPr>
          </a:p>
        </p:txBody>
      </p:sp>
    </p:spTree>
    <p:extLst>
      <p:ext uri="{BB962C8B-B14F-4D97-AF65-F5344CB8AC3E}">
        <p14:creationId xmlns:p14="http://schemas.microsoft.com/office/powerpoint/2010/main" val="23006384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3428521" y="5097851"/>
            <a:ext cx="8050822" cy="6937247"/>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00" indent="-685800">
              <a:buFont typeface="Arial" panose="020B0604020202020204" pitchFamily="34" charset="0"/>
              <a:buChar char="•"/>
            </a:pPr>
            <a:r>
              <a:rPr lang="en-US" sz="5400" dirty="0">
                <a:solidFill>
                  <a:srgbClr val="000000"/>
                </a:solidFill>
                <a:latin typeface="+mn-lt"/>
              </a:rPr>
              <a:t>Termination of employment</a:t>
            </a:r>
          </a:p>
          <a:p>
            <a:pPr marL="685800" indent="-685800">
              <a:buFont typeface="Arial" panose="020B0604020202020204" pitchFamily="34" charset="0"/>
              <a:buChar char="•"/>
            </a:pPr>
            <a:r>
              <a:rPr lang="en-US" sz="5400" dirty="0">
                <a:solidFill>
                  <a:srgbClr val="000000"/>
                </a:solidFill>
                <a:latin typeface="+mn-lt"/>
              </a:rPr>
              <a:t>Membership dismissal</a:t>
            </a:r>
          </a:p>
          <a:p>
            <a:pPr marL="685800" indent="-685800">
              <a:buFont typeface="Arial" panose="020B0604020202020204" pitchFamily="34" charset="0"/>
              <a:buChar char="•"/>
            </a:pPr>
            <a:r>
              <a:rPr lang="en-US" sz="5400" dirty="0">
                <a:solidFill>
                  <a:srgbClr val="000000"/>
                </a:solidFill>
                <a:latin typeface="+mn-lt"/>
              </a:rPr>
              <a:t>Possible fines or prison sentence</a:t>
            </a:r>
          </a:p>
          <a:p>
            <a:pPr marL="685800" indent="-685800">
              <a:buFont typeface="Arial" panose="020B0604020202020204" pitchFamily="34" charset="0"/>
              <a:buChar char="•"/>
            </a:pPr>
            <a:r>
              <a:rPr lang="en-US" sz="5400" dirty="0">
                <a:solidFill>
                  <a:srgbClr val="000000"/>
                </a:solidFill>
                <a:latin typeface="+mn-lt"/>
              </a:rPr>
              <a:t>Damages compensated for/paid by the responsible </a:t>
            </a:r>
            <a:r>
              <a:rPr lang="en-US" sz="5400" dirty="0" smtClean="0">
                <a:solidFill>
                  <a:srgbClr val="000000"/>
                </a:solidFill>
                <a:latin typeface="+mn-lt"/>
              </a:rPr>
              <a:t>party</a:t>
            </a:r>
            <a:endParaRPr lang="en-U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smtClean="0">
                <a:solidFill>
                  <a:schemeClr val="accent1"/>
                </a:solidFill>
                <a:latin typeface="+mj-lt"/>
                <a:cs typeface="Lato Regular"/>
              </a:rPr>
              <a:t>Risks and Sanctions - Individual</a:t>
            </a:r>
            <a:endParaRPr lang="en-US" sz="8001" dirty="0">
              <a:solidFill>
                <a:schemeClr val="accent1"/>
              </a:solidFill>
              <a:latin typeface="+mj-lt"/>
              <a:cs typeface="Lato Regular"/>
            </a:endParaRPr>
          </a:p>
        </p:txBody>
      </p:sp>
      <p:sp>
        <p:nvSpPr>
          <p:cNvPr id="12" name="Text Placeholder 2"/>
          <p:cNvSpPr txBox="1">
            <a:spLocks/>
          </p:cNvSpPr>
          <p:nvPr/>
        </p:nvSpPr>
        <p:spPr>
          <a:xfrm>
            <a:off x="3150579" y="3547191"/>
            <a:ext cx="8203222" cy="1077561"/>
          </a:xfrm>
          <a:prstGeom prst="rect">
            <a:avLst/>
          </a:prstGeom>
          <a:noFill/>
          <a:ln w="12700" cap="flat" cmpd="sng" algn="ctr">
            <a:solidFill>
              <a:srgbClr val="1F497D"/>
            </a:solidFill>
            <a:prstDash val="solid"/>
            <a:miter lim="800000"/>
          </a:ln>
          <a:effectLst/>
        </p:spPr>
        <p:txBody>
          <a:bodyPr anchor="ctr"/>
          <a:lstStyle>
            <a:lvl1pPr marL="0" indent="0" algn="ctr" defTabSz="914400" rtl="0" eaLnBrk="1" latinLnBrk="0" hangingPunct="1">
              <a:spcBef>
                <a:spcPct val="20000"/>
              </a:spcBef>
              <a:buFont typeface="Arial" pitchFamily="34" charset="0"/>
              <a:buNone/>
              <a:defRPr sz="1800" b="1" kern="1200">
                <a:solidFill>
                  <a:schemeClr val="tx2"/>
                </a:solidFill>
                <a:effectLst/>
                <a:latin typeface="+mn-lt"/>
                <a:ea typeface="+mn-ea"/>
                <a:cs typeface="+mn-cs"/>
              </a:defRPr>
            </a:lvl1pPr>
            <a:lvl2pPr marL="742950" indent="-285750" algn="l" defTabSz="914400" rtl="0" eaLnBrk="1" latinLnBrk="0" hangingPunct="1">
              <a:spcBef>
                <a:spcPct val="20000"/>
              </a:spcBef>
              <a:buFont typeface="Arial" pitchFamily="34" charset="0"/>
              <a:buNone/>
              <a:defRPr sz="2000" b="1"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None/>
              <a:defRPr sz="1800" b="1"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None/>
              <a:defRPr sz="1600" b="1"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None/>
              <a:defRPr sz="1600" b="1"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5500" b="1" i="0" u="none" strike="noStrike" kern="1200" cap="none" spc="0" normalizeH="0" baseline="0" noProof="0" dirty="0" smtClean="0">
                <a:ln>
                  <a:noFill/>
                </a:ln>
                <a:solidFill>
                  <a:srgbClr val="0A46A4"/>
                </a:solidFill>
                <a:effectLst/>
                <a:uLnTx/>
                <a:uFillTx/>
                <a:latin typeface="+mj-lt"/>
                <a:ea typeface="+mn-ea"/>
                <a:cs typeface="Arial" panose="020B0604020202020204" pitchFamily="34" charset="0"/>
              </a:rPr>
              <a:t>MODERATE</a:t>
            </a:r>
            <a:endParaRPr kumimoji="0" lang="nl-BE" sz="5500" b="1" i="0" u="none" strike="noStrike" kern="1200" cap="none" spc="0" normalizeH="0" baseline="0" noProof="0" dirty="0">
              <a:ln>
                <a:noFill/>
              </a:ln>
              <a:solidFill>
                <a:srgbClr val="0A46A4"/>
              </a:solidFill>
              <a:effectLst/>
              <a:uLnTx/>
              <a:uFillTx/>
              <a:latin typeface="+mj-lt"/>
              <a:ea typeface="+mn-ea"/>
              <a:cs typeface="Arial" panose="020B0604020202020204" pitchFamily="34" charset="0"/>
            </a:endParaRPr>
          </a:p>
        </p:txBody>
      </p:sp>
      <p:sp>
        <p:nvSpPr>
          <p:cNvPr id="13" name="Text Placeholder 2"/>
          <p:cNvSpPr txBox="1">
            <a:spLocks/>
          </p:cNvSpPr>
          <p:nvPr/>
        </p:nvSpPr>
        <p:spPr>
          <a:xfrm>
            <a:off x="13428521" y="3547191"/>
            <a:ext cx="8050822" cy="1077561"/>
          </a:xfrm>
          <a:prstGeom prst="rect">
            <a:avLst/>
          </a:prstGeom>
          <a:noFill/>
          <a:ln w="12700" cap="flat" cmpd="sng" algn="ctr">
            <a:solidFill>
              <a:srgbClr val="1F497D"/>
            </a:solidFill>
            <a:prstDash val="solid"/>
            <a:miter lim="800000"/>
          </a:ln>
          <a:effectLst/>
        </p:spPr>
        <p:txBody>
          <a:bodyPr anchor="ctr"/>
          <a:lstStyle>
            <a:lvl1pPr marL="0" indent="0" algn="ctr" defTabSz="914400" rtl="0" eaLnBrk="1" latinLnBrk="0" hangingPunct="1">
              <a:spcBef>
                <a:spcPct val="20000"/>
              </a:spcBef>
              <a:buFont typeface="Arial" pitchFamily="34" charset="0"/>
              <a:buNone/>
              <a:defRPr sz="1800" b="1" kern="1200">
                <a:solidFill>
                  <a:schemeClr val="tx2"/>
                </a:solidFill>
                <a:effectLst/>
                <a:latin typeface="+mn-lt"/>
                <a:ea typeface="+mn-ea"/>
                <a:cs typeface="+mn-cs"/>
              </a:defRPr>
            </a:lvl1pPr>
            <a:lvl2pPr marL="742950" indent="-285750" algn="l" defTabSz="914400" rtl="0" eaLnBrk="1" latinLnBrk="0" hangingPunct="1">
              <a:spcBef>
                <a:spcPct val="20000"/>
              </a:spcBef>
              <a:buFont typeface="Arial" pitchFamily="34" charset="0"/>
              <a:buNone/>
              <a:defRPr sz="2000" b="1"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None/>
              <a:defRPr sz="1800" b="1"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None/>
              <a:defRPr sz="1600" b="1"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None/>
              <a:defRPr sz="1600" b="1"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5500" b="1" i="0" u="none" strike="noStrike" kern="1200" cap="none" spc="0" normalizeH="0" baseline="0" noProof="0" dirty="0" smtClean="0">
                <a:ln>
                  <a:noFill/>
                </a:ln>
                <a:solidFill>
                  <a:srgbClr val="0A46A4"/>
                </a:solidFill>
                <a:effectLst/>
                <a:uLnTx/>
                <a:uFillTx/>
                <a:latin typeface="+mj-lt"/>
                <a:ea typeface="+mn-ea"/>
                <a:cs typeface="Arial" panose="020B0604020202020204" pitchFamily="34" charset="0"/>
              </a:rPr>
              <a:t>SEVERE</a:t>
            </a:r>
            <a:endParaRPr kumimoji="0" lang="nl-BE" sz="5500" b="1" i="0" u="none" strike="noStrike" kern="1200" cap="none" spc="0" normalizeH="0" baseline="0" noProof="0" dirty="0">
              <a:ln>
                <a:noFill/>
              </a:ln>
              <a:solidFill>
                <a:srgbClr val="0A46A4"/>
              </a:solidFill>
              <a:effectLst/>
              <a:uLnTx/>
              <a:uFillTx/>
              <a:latin typeface="+mj-lt"/>
              <a:ea typeface="+mn-ea"/>
              <a:cs typeface="Arial" panose="020B0604020202020204" pitchFamily="34" charset="0"/>
            </a:endParaRPr>
          </a:p>
        </p:txBody>
      </p:sp>
      <p:sp>
        <p:nvSpPr>
          <p:cNvPr id="14" name="Subtitle 2"/>
          <p:cNvSpPr txBox="1">
            <a:spLocks/>
          </p:cNvSpPr>
          <p:nvPr/>
        </p:nvSpPr>
        <p:spPr>
          <a:xfrm>
            <a:off x="3302979" y="5250251"/>
            <a:ext cx="8050822" cy="6445831"/>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00" indent="-685800">
              <a:buFont typeface="Arial" panose="020B0604020202020204" pitchFamily="34" charset="0"/>
              <a:buChar char="•"/>
            </a:pPr>
            <a:r>
              <a:rPr lang="en-US" sz="5400" dirty="0">
                <a:solidFill>
                  <a:srgbClr val="000000"/>
                </a:solidFill>
                <a:latin typeface="+mn-lt"/>
              </a:rPr>
              <a:t>Warning issued</a:t>
            </a:r>
          </a:p>
          <a:p>
            <a:pPr marL="685800" indent="-685800">
              <a:buFont typeface="Arial" panose="020B0604020202020204" pitchFamily="34" charset="0"/>
              <a:buChar char="•"/>
            </a:pPr>
            <a:r>
              <a:rPr lang="en-US" sz="5400" dirty="0">
                <a:solidFill>
                  <a:srgbClr val="000000"/>
                </a:solidFill>
                <a:latin typeface="+mn-lt"/>
              </a:rPr>
              <a:t>Temporary suspension of employment</a:t>
            </a:r>
          </a:p>
          <a:p>
            <a:pPr marL="685800" indent="-685800">
              <a:buFont typeface="Arial" panose="020B0604020202020204" pitchFamily="34" charset="0"/>
              <a:buChar char="•"/>
            </a:pPr>
            <a:r>
              <a:rPr lang="en-US" sz="5400" dirty="0">
                <a:solidFill>
                  <a:srgbClr val="000000"/>
                </a:solidFill>
                <a:latin typeface="+mn-lt"/>
              </a:rPr>
              <a:t>Temporary reduction of benefits</a:t>
            </a:r>
          </a:p>
          <a:p>
            <a:pPr marL="685800" indent="-685800">
              <a:buFont typeface="Arial" panose="020B0604020202020204" pitchFamily="34" charset="0"/>
              <a:buChar char="•"/>
            </a:pPr>
            <a:r>
              <a:rPr lang="en-US" sz="5400" dirty="0">
                <a:solidFill>
                  <a:srgbClr val="000000"/>
                </a:solidFill>
                <a:latin typeface="+mn-lt"/>
              </a:rPr>
              <a:t>Reduction of pay</a:t>
            </a:r>
          </a:p>
          <a:p>
            <a:pPr marL="685800" indent="-685800">
              <a:buFont typeface="Arial" panose="020B0604020202020204" pitchFamily="34" charset="0"/>
              <a:buChar char="•"/>
            </a:pPr>
            <a:r>
              <a:rPr lang="en-US" sz="5400" dirty="0">
                <a:solidFill>
                  <a:srgbClr val="000000"/>
                </a:solidFill>
                <a:latin typeface="+mn-lt"/>
              </a:rPr>
              <a:t>Public apology </a:t>
            </a:r>
          </a:p>
        </p:txBody>
      </p:sp>
    </p:spTree>
    <p:extLst>
      <p:ext uri="{BB962C8B-B14F-4D97-AF65-F5344CB8AC3E}">
        <p14:creationId xmlns:p14="http://schemas.microsoft.com/office/powerpoint/2010/main" val="6494587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smtClean="0">
                <a:solidFill>
                  <a:schemeClr val="accent1"/>
                </a:solidFill>
                <a:latin typeface="+mj-lt"/>
                <a:cs typeface="Lato Regular"/>
              </a:rPr>
              <a:t>Sanction Examples</a:t>
            </a:r>
            <a:endParaRPr lang="en-US" sz="8001" dirty="0">
              <a:solidFill>
                <a:schemeClr val="accent1"/>
              </a:solidFill>
              <a:latin typeface="+mj-lt"/>
              <a:cs typeface="Lato Regular"/>
            </a:endParaRPr>
          </a:p>
        </p:txBody>
      </p:sp>
      <p:graphicFrame>
        <p:nvGraphicFramePr>
          <p:cNvPr id="9" name="Content Placeholder 3"/>
          <p:cNvGraphicFramePr>
            <a:graphicFrameLocks/>
          </p:cNvGraphicFramePr>
          <p:nvPr>
            <p:extLst/>
          </p:nvPr>
        </p:nvGraphicFramePr>
        <p:xfrm>
          <a:off x="1569094" y="3000399"/>
          <a:ext cx="9069598" cy="91681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Content Placeholder 3"/>
          <p:cNvGraphicFramePr>
            <a:graphicFrameLocks/>
          </p:cNvGraphicFramePr>
          <p:nvPr>
            <p:extLst/>
          </p:nvPr>
        </p:nvGraphicFramePr>
        <p:xfrm>
          <a:off x="13037574" y="3000400"/>
          <a:ext cx="9268246" cy="8886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5483794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907589"/>
            <a:ext cx="18372991" cy="10185316"/>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00" indent="-685800">
              <a:buFont typeface="Arial" panose="020B0604020202020204" pitchFamily="34" charset="0"/>
              <a:buChar char="•"/>
            </a:pPr>
            <a:r>
              <a:rPr lang="en-US" sz="5400" dirty="0" smtClean="0">
                <a:solidFill>
                  <a:srgbClr val="000000"/>
                </a:solidFill>
                <a:latin typeface="+mn-lt"/>
              </a:rPr>
              <a:t>Investigation</a:t>
            </a:r>
            <a:r>
              <a:rPr lang="en-US" sz="5400" dirty="0">
                <a:solidFill>
                  <a:srgbClr val="000000"/>
                </a:solidFill>
                <a:latin typeface="+mn-lt"/>
              </a:rPr>
              <a:t>: A donor or an </a:t>
            </a:r>
            <a:r>
              <a:rPr lang="en-US" sz="5400" dirty="0" err="1">
                <a:solidFill>
                  <a:srgbClr val="000000"/>
                </a:solidFill>
                <a:latin typeface="+mn-lt"/>
              </a:rPr>
              <a:t>organisation’s</a:t>
            </a:r>
            <a:r>
              <a:rPr lang="en-US" sz="5400" dirty="0">
                <a:solidFill>
                  <a:srgbClr val="000000"/>
                </a:solidFill>
                <a:latin typeface="+mn-lt"/>
              </a:rPr>
              <a:t> supporters might demand an external audit. Pressure can be put on legal authorities of your country to look into the matter.</a:t>
            </a:r>
          </a:p>
          <a:p>
            <a:pPr marL="685800" indent="-685800">
              <a:buFont typeface="Arial" panose="020B0604020202020204" pitchFamily="34" charset="0"/>
              <a:buChar char="•"/>
            </a:pPr>
            <a:r>
              <a:rPr lang="en-US" sz="5400" dirty="0">
                <a:solidFill>
                  <a:srgbClr val="000000"/>
                </a:solidFill>
                <a:latin typeface="+mn-lt"/>
              </a:rPr>
              <a:t>Total reimbursement: Your </a:t>
            </a:r>
            <a:r>
              <a:rPr lang="en-US" sz="5400" dirty="0" err="1">
                <a:solidFill>
                  <a:srgbClr val="000000"/>
                </a:solidFill>
                <a:latin typeface="+mn-lt"/>
              </a:rPr>
              <a:t>organisation</a:t>
            </a:r>
            <a:r>
              <a:rPr lang="en-US" sz="5400" dirty="0">
                <a:solidFill>
                  <a:srgbClr val="000000"/>
                </a:solidFill>
                <a:latin typeface="+mn-lt"/>
              </a:rPr>
              <a:t> may have to pay back any money donated if corruption is found. This can also include legal and audit fees during an investigation.</a:t>
            </a:r>
          </a:p>
          <a:p>
            <a:pPr marL="685800" indent="-685800">
              <a:buFont typeface="Arial" panose="020B0604020202020204" pitchFamily="34" charset="0"/>
              <a:buChar char="•"/>
            </a:pPr>
            <a:r>
              <a:rPr lang="en-US" sz="5400" dirty="0">
                <a:solidFill>
                  <a:srgbClr val="000000"/>
                </a:solidFill>
                <a:latin typeface="+mn-lt"/>
              </a:rPr>
              <a:t>Prosecution: If the corruption is serious enough, you, or </a:t>
            </a:r>
            <a:r>
              <a:rPr lang="en-US" sz="5400" dirty="0" smtClean="0">
                <a:solidFill>
                  <a:srgbClr val="000000"/>
                </a:solidFill>
                <a:latin typeface="+mn-lt"/>
              </a:rPr>
              <a:t>members </a:t>
            </a:r>
            <a:r>
              <a:rPr lang="en-US" sz="5400" dirty="0">
                <a:solidFill>
                  <a:srgbClr val="000000"/>
                </a:solidFill>
                <a:latin typeface="+mn-lt"/>
              </a:rPr>
              <a:t>of your </a:t>
            </a:r>
            <a:r>
              <a:rPr lang="en-US" sz="5400" dirty="0" err="1">
                <a:solidFill>
                  <a:srgbClr val="000000"/>
                </a:solidFill>
                <a:latin typeface="+mn-lt"/>
              </a:rPr>
              <a:t>organisation</a:t>
            </a:r>
            <a:r>
              <a:rPr lang="en-US" sz="5400" dirty="0">
                <a:solidFill>
                  <a:srgbClr val="000000"/>
                </a:solidFill>
                <a:latin typeface="+mn-lt"/>
              </a:rPr>
              <a:t> could lose your license, job, or go to prison</a:t>
            </a:r>
          </a:p>
          <a:p>
            <a:endParaRPr lang="en-US" sz="3000" dirty="0">
              <a:solidFill>
                <a:srgbClr val="000000"/>
              </a:solidFill>
              <a:latin typeface="+mn-lt"/>
            </a:endParaRPr>
          </a:p>
          <a:p>
            <a:r>
              <a:rPr lang="en-US" sz="5400" i="1" dirty="0">
                <a:solidFill>
                  <a:srgbClr val="000000"/>
                </a:solidFill>
                <a:latin typeface="+mn-lt"/>
              </a:rPr>
              <a:t>Always operate under the assumption that there will be zero tolerance for corruption. It is better to be safe than sorry</a:t>
            </a:r>
            <a:r>
              <a:rPr lang="en-US" sz="5400" i="1" dirty="0" smtClean="0">
                <a:solidFill>
                  <a:srgbClr val="000000"/>
                </a:solidFill>
                <a:latin typeface="+mn-lt"/>
              </a:rPr>
              <a:t>!</a:t>
            </a:r>
            <a:endParaRPr lang="en-US" sz="5400" i="1"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Risks and Sanctions - </a:t>
            </a:r>
            <a:r>
              <a:rPr lang="en-US" sz="8001" dirty="0" err="1">
                <a:solidFill>
                  <a:schemeClr val="accent1"/>
                </a:solidFill>
                <a:latin typeface="+mj-lt"/>
                <a:cs typeface="Lato Regular"/>
              </a:rPr>
              <a:t>Organisation</a:t>
            </a:r>
            <a:endParaRPr lang="en-US" sz="8001" dirty="0">
              <a:solidFill>
                <a:schemeClr val="accent1"/>
              </a:solidFill>
              <a:latin typeface="+mj-lt"/>
              <a:cs typeface="Lato Regular"/>
            </a:endParaRPr>
          </a:p>
        </p:txBody>
      </p:sp>
    </p:spTree>
    <p:extLst>
      <p:ext uri="{BB962C8B-B14F-4D97-AF65-F5344CB8AC3E}">
        <p14:creationId xmlns:p14="http://schemas.microsoft.com/office/powerpoint/2010/main" val="20836288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4804773"/>
            <a:ext cx="18372991" cy="3176218"/>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dirty="0">
                <a:solidFill>
                  <a:srgbClr val="000000"/>
                </a:solidFill>
                <a:latin typeface="+mn-lt"/>
              </a:rPr>
              <a:t>When creating a practical and workable anti-corruption policy, the key document involved is an anti-corruption code of conduct. The sample from </a:t>
            </a:r>
            <a:r>
              <a:rPr lang="en-US" sz="5400" dirty="0" err="1">
                <a:solidFill>
                  <a:srgbClr val="000000"/>
                </a:solidFill>
                <a:latin typeface="+mn-lt"/>
              </a:rPr>
              <a:t>Danida</a:t>
            </a:r>
            <a:r>
              <a:rPr lang="en-US" sz="5400" dirty="0">
                <a:solidFill>
                  <a:srgbClr val="000000"/>
                </a:solidFill>
                <a:latin typeface="+mn-lt"/>
              </a:rPr>
              <a:t> (Danish government) below is an example of this type of document. </a:t>
            </a: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Code of Conduct</a:t>
            </a:r>
          </a:p>
        </p:txBody>
      </p:sp>
    </p:spTree>
    <p:extLst>
      <p:ext uri="{BB962C8B-B14F-4D97-AF65-F5344CB8AC3E}">
        <p14:creationId xmlns:p14="http://schemas.microsoft.com/office/powerpoint/2010/main" val="35219190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20"/>
            <a:ext cx="20647024" cy="1936904"/>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chemeClr val="accent6">
                  <a:lumMod val="75000"/>
                </a:schemeClr>
              </a:buClr>
            </a:pPr>
            <a:r>
              <a:rPr lang="en-US" sz="5400" b="1" dirty="0">
                <a:solidFill>
                  <a:srgbClr val="000000"/>
                </a:solidFill>
                <a:latin typeface="Calibri Light" panose="020F0302020204030204" pitchFamily="34" charset="0"/>
              </a:rPr>
              <a:t>Group Activity</a:t>
            </a:r>
          </a:p>
          <a:p>
            <a:pPr marL="571509" indent="-571509">
              <a:buFont typeface="Arial" panose="020B0604020202020204" pitchFamily="34" charset="0"/>
              <a:buChar char="•"/>
            </a:pPr>
            <a:r>
              <a:rPr lang="en-US" sz="5400" dirty="0">
                <a:solidFill>
                  <a:srgbClr val="000000"/>
                </a:solidFill>
                <a:latin typeface="Calibri Light" panose="020F0302020204030204" pitchFamily="34" charset="0"/>
              </a:rPr>
              <a:t>Define and describe corruption in one sentence.</a:t>
            </a:r>
          </a:p>
        </p:txBody>
      </p:sp>
      <p:sp>
        <p:nvSpPr>
          <p:cNvPr id="7" name="Rectangle 14"/>
          <p:cNvSpPr/>
          <p:nvPr/>
        </p:nvSpPr>
        <p:spPr>
          <a:xfrm>
            <a:off x="1431210" y="744780"/>
            <a:ext cx="11184123"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Calibri" panose="020F0502020204030204" pitchFamily="34" charset="0"/>
                <a:cs typeface="Lato Regular"/>
              </a:rPr>
              <a:t>What is Corruption?</a:t>
            </a:r>
          </a:p>
        </p:txBody>
      </p:sp>
      <p:sp>
        <p:nvSpPr>
          <p:cNvPr id="5" name="Oval 26"/>
          <p:cNvSpPr/>
          <p:nvPr/>
        </p:nvSpPr>
        <p:spPr>
          <a:xfrm>
            <a:off x="22646793" y="126930"/>
            <a:ext cx="1554714" cy="1554714"/>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reeform 47"/>
          <p:cNvSpPr>
            <a:spLocks noChangeArrowheads="1"/>
          </p:cNvSpPr>
          <p:nvPr/>
        </p:nvSpPr>
        <p:spPr bwMode="auto">
          <a:xfrm>
            <a:off x="23058215" y="582702"/>
            <a:ext cx="731871" cy="643168"/>
          </a:xfrm>
          <a:custGeom>
            <a:avLst/>
            <a:gdLst>
              <a:gd name="T0" fmla="*/ 497 w 498"/>
              <a:gd name="T1" fmla="*/ 434 h 435"/>
              <a:gd name="T2" fmla="*/ 497 w 498"/>
              <a:gd name="T3" fmla="*/ 434 h 435"/>
              <a:gd name="T4" fmla="*/ 487 w 498"/>
              <a:gd name="T5" fmla="*/ 328 h 435"/>
              <a:gd name="T6" fmla="*/ 425 w 498"/>
              <a:gd name="T7" fmla="*/ 293 h 435"/>
              <a:gd name="T8" fmla="*/ 372 w 498"/>
              <a:gd name="T9" fmla="*/ 231 h 435"/>
              <a:gd name="T10" fmla="*/ 390 w 498"/>
              <a:gd name="T11" fmla="*/ 196 h 435"/>
              <a:gd name="T12" fmla="*/ 408 w 498"/>
              <a:gd name="T13" fmla="*/ 159 h 435"/>
              <a:gd name="T14" fmla="*/ 399 w 498"/>
              <a:gd name="T15" fmla="*/ 151 h 435"/>
              <a:gd name="T16" fmla="*/ 408 w 498"/>
              <a:gd name="T17" fmla="*/ 115 h 435"/>
              <a:gd name="T18" fmla="*/ 346 w 498"/>
              <a:gd name="T19" fmla="*/ 62 h 435"/>
              <a:gd name="T20" fmla="*/ 284 w 498"/>
              <a:gd name="T21" fmla="*/ 115 h 435"/>
              <a:gd name="T22" fmla="*/ 293 w 498"/>
              <a:gd name="T23" fmla="*/ 151 h 435"/>
              <a:gd name="T24" fmla="*/ 284 w 498"/>
              <a:gd name="T25" fmla="*/ 159 h 435"/>
              <a:gd name="T26" fmla="*/ 302 w 498"/>
              <a:gd name="T27" fmla="*/ 196 h 435"/>
              <a:gd name="T28" fmla="*/ 311 w 498"/>
              <a:gd name="T29" fmla="*/ 231 h 435"/>
              <a:gd name="T30" fmla="*/ 293 w 498"/>
              <a:gd name="T31" fmla="*/ 275 h 435"/>
              <a:gd name="T32" fmla="*/ 381 w 498"/>
              <a:gd name="T33" fmla="*/ 364 h 435"/>
              <a:gd name="T34" fmla="*/ 381 w 498"/>
              <a:gd name="T35" fmla="*/ 434 h 435"/>
              <a:gd name="T36" fmla="*/ 497 w 498"/>
              <a:gd name="T37" fmla="*/ 434 h 435"/>
              <a:gd name="T38" fmla="*/ 258 w 498"/>
              <a:gd name="T39" fmla="*/ 302 h 435"/>
              <a:gd name="T40" fmla="*/ 258 w 498"/>
              <a:gd name="T41" fmla="*/ 302 h 435"/>
              <a:gd name="T42" fmla="*/ 187 w 498"/>
              <a:gd name="T43" fmla="*/ 231 h 435"/>
              <a:gd name="T44" fmla="*/ 213 w 498"/>
              <a:gd name="T45" fmla="*/ 168 h 435"/>
              <a:gd name="T46" fmla="*/ 231 w 498"/>
              <a:gd name="T47" fmla="*/ 133 h 435"/>
              <a:gd name="T48" fmla="*/ 222 w 498"/>
              <a:gd name="T49" fmla="*/ 115 h 435"/>
              <a:gd name="T50" fmla="*/ 231 w 498"/>
              <a:gd name="T51" fmla="*/ 71 h 435"/>
              <a:gd name="T52" fmla="*/ 151 w 498"/>
              <a:gd name="T53" fmla="*/ 0 h 435"/>
              <a:gd name="T54" fmla="*/ 71 w 498"/>
              <a:gd name="T55" fmla="*/ 71 h 435"/>
              <a:gd name="T56" fmla="*/ 71 w 498"/>
              <a:gd name="T57" fmla="*/ 115 h 435"/>
              <a:gd name="T58" fmla="*/ 71 w 498"/>
              <a:gd name="T59" fmla="*/ 133 h 435"/>
              <a:gd name="T60" fmla="*/ 89 w 498"/>
              <a:gd name="T61" fmla="*/ 168 h 435"/>
              <a:gd name="T62" fmla="*/ 107 w 498"/>
              <a:gd name="T63" fmla="*/ 231 h 435"/>
              <a:gd name="T64" fmla="*/ 45 w 498"/>
              <a:gd name="T65" fmla="*/ 302 h 435"/>
              <a:gd name="T66" fmla="*/ 0 w 498"/>
              <a:gd name="T67" fmla="*/ 346 h 435"/>
              <a:gd name="T68" fmla="*/ 0 w 498"/>
              <a:gd name="T69" fmla="*/ 434 h 435"/>
              <a:gd name="T70" fmla="*/ 346 w 498"/>
              <a:gd name="T71" fmla="*/ 434 h 435"/>
              <a:gd name="T72" fmla="*/ 346 w 498"/>
              <a:gd name="T73" fmla="*/ 364 h 435"/>
              <a:gd name="T74" fmla="*/ 258 w 498"/>
              <a:gd name="T75" fmla="*/ 302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8" h="435">
                <a:moveTo>
                  <a:pt x="497" y="434"/>
                </a:moveTo>
                <a:lnTo>
                  <a:pt x="497" y="434"/>
                </a:lnTo>
                <a:cubicBezTo>
                  <a:pt x="497" y="434"/>
                  <a:pt x="497" y="337"/>
                  <a:pt x="487" y="328"/>
                </a:cubicBezTo>
                <a:cubicBezTo>
                  <a:pt x="479" y="319"/>
                  <a:pt x="462" y="302"/>
                  <a:pt x="425" y="293"/>
                </a:cubicBezTo>
                <a:cubicBezTo>
                  <a:pt x="390" y="275"/>
                  <a:pt x="372" y="257"/>
                  <a:pt x="372" y="231"/>
                </a:cubicBezTo>
                <a:cubicBezTo>
                  <a:pt x="372" y="213"/>
                  <a:pt x="390" y="222"/>
                  <a:pt x="390" y="196"/>
                </a:cubicBezTo>
                <a:cubicBezTo>
                  <a:pt x="390" y="178"/>
                  <a:pt x="408" y="196"/>
                  <a:pt x="408" y="159"/>
                </a:cubicBezTo>
                <a:cubicBezTo>
                  <a:pt x="408" y="151"/>
                  <a:pt x="399" y="151"/>
                  <a:pt x="399" y="151"/>
                </a:cubicBezTo>
                <a:cubicBezTo>
                  <a:pt x="399" y="151"/>
                  <a:pt x="408" y="133"/>
                  <a:pt x="408" y="115"/>
                </a:cubicBezTo>
                <a:cubicBezTo>
                  <a:pt x="408" y="98"/>
                  <a:pt x="399" y="62"/>
                  <a:pt x="346" y="62"/>
                </a:cubicBezTo>
                <a:cubicBezTo>
                  <a:pt x="293" y="62"/>
                  <a:pt x="284" y="98"/>
                  <a:pt x="284" y="115"/>
                </a:cubicBezTo>
                <a:cubicBezTo>
                  <a:pt x="284" y="133"/>
                  <a:pt x="293" y="151"/>
                  <a:pt x="293" y="151"/>
                </a:cubicBezTo>
                <a:cubicBezTo>
                  <a:pt x="293" y="151"/>
                  <a:pt x="284" y="151"/>
                  <a:pt x="284" y="159"/>
                </a:cubicBezTo>
                <a:cubicBezTo>
                  <a:pt x="284" y="196"/>
                  <a:pt x="293" y="178"/>
                  <a:pt x="302" y="196"/>
                </a:cubicBezTo>
                <a:cubicBezTo>
                  <a:pt x="302" y="222"/>
                  <a:pt x="311" y="213"/>
                  <a:pt x="311" y="231"/>
                </a:cubicBezTo>
                <a:cubicBezTo>
                  <a:pt x="311" y="249"/>
                  <a:pt x="311" y="266"/>
                  <a:pt x="293" y="275"/>
                </a:cubicBezTo>
                <a:cubicBezTo>
                  <a:pt x="372" y="319"/>
                  <a:pt x="381" y="319"/>
                  <a:pt x="381" y="364"/>
                </a:cubicBezTo>
                <a:cubicBezTo>
                  <a:pt x="381" y="434"/>
                  <a:pt x="381" y="434"/>
                  <a:pt x="381" y="434"/>
                </a:cubicBezTo>
                <a:lnTo>
                  <a:pt x="497" y="434"/>
                </a:lnTo>
                <a:close/>
                <a:moveTo>
                  <a:pt x="258" y="302"/>
                </a:moveTo>
                <a:lnTo>
                  <a:pt x="258" y="302"/>
                </a:lnTo>
                <a:cubicBezTo>
                  <a:pt x="204" y="284"/>
                  <a:pt x="187" y="266"/>
                  <a:pt x="187" y="231"/>
                </a:cubicBezTo>
                <a:cubicBezTo>
                  <a:pt x="187" y="204"/>
                  <a:pt x="204" y="213"/>
                  <a:pt x="213" y="168"/>
                </a:cubicBezTo>
                <a:cubicBezTo>
                  <a:pt x="213" y="159"/>
                  <a:pt x="231" y="168"/>
                  <a:pt x="231" y="133"/>
                </a:cubicBezTo>
                <a:cubicBezTo>
                  <a:pt x="231" y="115"/>
                  <a:pt x="222" y="115"/>
                  <a:pt x="222" y="115"/>
                </a:cubicBezTo>
                <a:cubicBezTo>
                  <a:pt x="222" y="115"/>
                  <a:pt x="222" y="89"/>
                  <a:pt x="231" y="71"/>
                </a:cubicBezTo>
                <a:cubicBezTo>
                  <a:pt x="231" y="53"/>
                  <a:pt x="213" y="0"/>
                  <a:pt x="151" y="0"/>
                </a:cubicBezTo>
                <a:cubicBezTo>
                  <a:pt x="80" y="0"/>
                  <a:pt x="71" y="53"/>
                  <a:pt x="71" y="71"/>
                </a:cubicBezTo>
                <a:cubicBezTo>
                  <a:pt x="71" y="89"/>
                  <a:pt x="71" y="115"/>
                  <a:pt x="71" y="115"/>
                </a:cubicBezTo>
                <a:cubicBezTo>
                  <a:pt x="71" y="115"/>
                  <a:pt x="71" y="115"/>
                  <a:pt x="71" y="133"/>
                </a:cubicBezTo>
                <a:cubicBezTo>
                  <a:pt x="71" y="168"/>
                  <a:pt x="80" y="159"/>
                  <a:pt x="89" y="168"/>
                </a:cubicBezTo>
                <a:cubicBezTo>
                  <a:pt x="89" y="213"/>
                  <a:pt x="107" y="204"/>
                  <a:pt x="107" y="231"/>
                </a:cubicBezTo>
                <a:cubicBezTo>
                  <a:pt x="107" y="266"/>
                  <a:pt x="89" y="284"/>
                  <a:pt x="45" y="302"/>
                </a:cubicBezTo>
                <a:cubicBezTo>
                  <a:pt x="27" y="310"/>
                  <a:pt x="0" y="319"/>
                  <a:pt x="0" y="346"/>
                </a:cubicBezTo>
                <a:cubicBezTo>
                  <a:pt x="0" y="434"/>
                  <a:pt x="0" y="434"/>
                  <a:pt x="0" y="434"/>
                </a:cubicBezTo>
                <a:cubicBezTo>
                  <a:pt x="346" y="434"/>
                  <a:pt x="346" y="434"/>
                  <a:pt x="346" y="434"/>
                </a:cubicBezTo>
                <a:cubicBezTo>
                  <a:pt x="346" y="434"/>
                  <a:pt x="346" y="381"/>
                  <a:pt x="346" y="364"/>
                </a:cubicBezTo>
                <a:cubicBezTo>
                  <a:pt x="346" y="346"/>
                  <a:pt x="302" y="328"/>
                  <a:pt x="258" y="302"/>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Tree>
    <p:extLst>
      <p:ext uri="{BB962C8B-B14F-4D97-AF65-F5344CB8AC3E}">
        <p14:creationId xmlns:p14="http://schemas.microsoft.com/office/powerpoint/2010/main" val="23967104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2773"/>
            <a:ext cx="19832514" cy="10511559"/>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914400" indent="-914400">
              <a:buFont typeface="+mj-lt"/>
              <a:buAutoNum type="arabicPeriod"/>
            </a:pPr>
            <a:r>
              <a:rPr lang="en-US" sz="4400" dirty="0" smtClean="0">
                <a:solidFill>
                  <a:srgbClr val="000000"/>
                </a:solidFill>
                <a:latin typeface="+mn-lt"/>
              </a:rPr>
              <a:t>We </a:t>
            </a:r>
            <a:r>
              <a:rPr lang="en-US" sz="4400" dirty="0">
                <a:solidFill>
                  <a:srgbClr val="000000"/>
                </a:solidFill>
                <a:latin typeface="+mn-lt"/>
              </a:rPr>
              <a:t>will avoid any conflict, real or potential, between our personal interests and the interests of our </a:t>
            </a:r>
            <a:r>
              <a:rPr lang="en-US" sz="4400" dirty="0" err="1">
                <a:solidFill>
                  <a:srgbClr val="000000"/>
                </a:solidFill>
                <a:latin typeface="+mn-lt"/>
              </a:rPr>
              <a:t>organisation</a:t>
            </a:r>
            <a:endParaRPr lang="en-US" sz="4400" dirty="0">
              <a:solidFill>
                <a:srgbClr val="000000"/>
              </a:solidFill>
              <a:latin typeface="+mn-lt"/>
            </a:endParaRPr>
          </a:p>
          <a:p>
            <a:pPr marL="914400" indent="-914400">
              <a:buFont typeface="+mj-lt"/>
              <a:buAutoNum type="arabicPeriod"/>
            </a:pPr>
            <a:r>
              <a:rPr lang="en-US" sz="4400" dirty="0">
                <a:solidFill>
                  <a:srgbClr val="000000"/>
                </a:solidFill>
                <a:latin typeface="+mn-lt"/>
              </a:rPr>
              <a:t>We will not give or accept bribery in any form</a:t>
            </a:r>
          </a:p>
          <a:p>
            <a:pPr marL="914400" indent="-914400">
              <a:buFont typeface="+mj-lt"/>
              <a:buAutoNum type="arabicPeriod"/>
            </a:pPr>
            <a:r>
              <a:rPr lang="en-US" sz="4400" dirty="0">
                <a:solidFill>
                  <a:srgbClr val="000000"/>
                </a:solidFill>
                <a:latin typeface="+mn-lt"/>
              </a:rPr>
              <a:t>We will not for private purposes seek to influence any person or body by using our official position or by using force or threats.</a:t>
            </a:r>
          </a:p>
          <a:p>
            <a:pPr marL="914400" indent="-914400">
              <a:buFont typeface="+mj-lt"/>
              <a:buAutoNum type="arabicPeriod"/>
            </a:pPr>
            <a:r>
              <a:rPr lang="en-US" sz="4400" dirty="0">
                <a:solidFill>
                  <a:srgbClr val="000000"/>
                </a:solidFill>
                <a:latin typeface="+mn-lt"/>
              </a:rPr>
              <a:t>We will not use deception, trickery or breach of confidence to gain an unfair or dishonest advantage</a:t>
            </a:r>
          </a:p>
          <a:p>
            <a:pPr marL="914400" indent="-914400">
              <a:buFont typeface="+mj-lt"/>
              <a:buAutoNum type="arabicPeriod"/>
            </a:pPr>
            <a:r>
              <a:rPr lang="en-US" sz="4400" dirty="0">
                <a:solidFill>
                  <a:srgbClr val="000000"/>
                </a:solidFill>
                <a:latin typeface="+mn-lt"/>
              </a:rPr>
              <a:t>We will not misappropriate or otherwise divert property or funds entrusted to us</a:t>
            </a:r>
          </a:p>
          <a:p>
            <a:pPr marL="914400" indent="-914400">
              <a:buFont typeface="+mj-lt"/>
              <a:buAutoNum type="arabicPeriod"/>
            </a:pPr>
            <a:r>
              <a:rPr lang="en-US" sz="4400" dirty="0">
                <a:solidFill>
                  <a:srgbClr val="000000"/>
                </a:solidFill>
                <a:latin typeface="+mn-lt"/>
              </a:rPr>
              <a:t>We will not give, solicit or receive directly or indirectly any gift or other favor that may influence the exercise of our function, performance of duty or judgement. This does not include conventional hospitality or minor gifts.</a:t>
            </a:r>
          </a:p>
          <a:p>
            <a:pPr marL="914400" indent="-914400">
              <a:buFont typeface="+mj-lt"/>
              <a:buAutoNum type="arabicPeriod"/>
            </a:pPr>
            <a:r>
              <a:rPr lang="en-US" sz="4400" dirty="0">
                <a:solidFill>
                  <a:srgbClr val="000000"/>
                </a:solidFill>
                <a:latin typeface="+mn-lt"/>
              </a:rPr>
              <a:t>We will not favor friends, family or other close personal relations in recruitment, procurement, aid delivery, consular services or other situations.</a:t>
            </a:r>
          </a:p>
          <a:p>
            <a:pPr marL="914400" indent="-914400">
              <a:buFont typeface="+mj-lt"/>
              <a:buAutoNum type="arabicPeriod"/>
            </a:pPr>
            <a:r>
              <a:rPr lang="en-US" sz="4400" dirty="0">
                <a:solidFill>
                  <a:srgbClr val="000000"/>
                </a:solidFill>
                <a:latin typeface="+mn-lt"/>
              </a:rPr>
              <a:t>We will report any evidence or suspicion of breach of this Code of </a:t>
            </a:r>
            <a:r>
              <a:rPr lang="en-US" sz="4400" dirty="0" smtClean="0">
                <a:solidFill>
                  <a:srgbClr val="000000"/>
                </a:solidFill>
                <a:latin typeface="+mn-lt"/>
              </a:rPr>
              <a:t>Conduct</a:t>
            </a:r>
            <a:endParaRPr lang="en-US" sz="4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Sample Anti-Corruption Code of Conduct </a:t>
            </a:r>
          </a:p>
        </p:txBody>
      </p:sp>
    </p:spTree>
    <p:extLst>
      <p:ext uri="{BB962C8B-B14F-4D97-AF65-F5344CB8AC3E}">
        <p14:creationId xmlns:p14="http://schemas.microsoft.com/office/powerpoint/2010/main" val="8854253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3280773"/>
            <a:ext cx="18372991" cy="8198105"/>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b="1" dirty="0">
                <a:solidFill>
                  <a:srgbClr val="000000"/>
                </a:solidFill>
                <a:latin typeface="+mn-lt"/>
              </a:rPr>
              <a:t>As a leader, you have the power and responsibility to create a culture of anti-corruption! Lead by example: </a:t>
            </a:r>
          </a:p>
          <a:p>
            <a:pPr marL="685800" indent="-685800">
              <a:buFont typeface="Arial" panose="020B0604020202020204" pitchFamily="34" charset="0"/>
              <a:buChar char="•"/>
            </a:pPr>
            <a:r>
              <a:rPr lang="en-US" sz="5400" dirty="0">
                <a:solidFill>
                  <a:srgbClr val="000000"/>
                </a:solidFill>
                <a:latin typeface="+mn-lt"/>
              </a:rPr>
              <a:t>Be a person of integrity, responsible, transparent &amp; accountable</a:t>
            </a:r>
          </a:p>
          <a:p>
            <a:r>
              <a:rPr lang="en-US" sz="5400" b="1" dirty="0">
                <a:solidFill>
                  <a:srgbClr val="000000"/>
                </a:solidFill>
                <a:latin typeface="+mn-lt"/>
              </a:rPr>
              <a:t>Good tools will empower you and others to stop corruption in its tracks!</a:t>
            </a:r>
          </a:p>
          <a:p>
            <a:pPr marL="685800" indent="-685800">
              <a:buFont typeface="Arial" panose="020B0604020202020204" pitchFamily="34" charset="0"/>
              <a:buChar char="•"/>
            </a:pPr>
            <a:r>
              <a:rPr lang="en-US" sz="5400" dirty="0">
                <a:solidFill>
                  <a:srgbClr val="000000"/>
                </a:solidFill>
                <a:latin typeface="+mn-lt"/>
              </a:rPr>
              <a:t>Creation and enforcement of policy &amp; procedures</a:t>
            </a:r>
          </a:p>
          <a:p>
            <a:pPr marL="685800" indent="-685800">
              <a:buFont typeface="Arial" panose="020B0604020202020204" pitchFamily="34" charset="0"/>
              <a:buChar char="•"/>
            </a:pPr>
            <a:r>
              <a:rPr lang="en-US" sz="5400" dirty="0">
                <a:solidFill>
                  <a:srgbClr val="000000"/>
                </a:solidFill>
                <a:latin typeface="+mn-lt"/>
              </a:rPr>
              <a:t>Sanctioning</a:t>
            </a:r>
          </a:p>
          <a:p>
            <a:pPr marL="685800" indent="-685800">
              <a:buFont typeface="Arial" panose="020B0604020202020204" pitchFamily="34" charset="0"/>
              <a:buChar char="•"/>
            </a:pPr>
            <a:r>
              <a:rPr lang="en-US" sz="5400" dirty="0">
                <a:solidFill>
                  <a:srgbClr val="000000"/>
                </a:solidFill>
                <a:latin typeface="+mn-lt"/>
              </a:rPr>
              <a:t>Code of Conduct &amp; Action Plan</a:t>
            </a: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Conclusion Part </a:t>
            </a:r>
            <a:r>
              <a:rPr lang="en-US" sz="8001" dirty="0" smtClean="0">
                <a:solidFill>
                  <a:schemeClr val="accent1"/>
                </a:solidFill>
                <a:latin typeface="+mj-lt"/>
                <a:cs typeface="Lato Regular"/>
              </a:rPr>
              <a:t>4: What </a:t>
            </a:r>
            <a:r>
              <a:rPr lang="en-US" sz="8001" dirty="0">
                <a:solidFill>
                  <a:schemeClr val="accent1"/>
                </a:solidFill>
                <a:latin typeface="+mj-lt"/>
                <a:cs typeface="Lato Regular"/>
              </a:rPr>
              <a:t>have we </a:t>
            </a:r>
            <a:r>
              <a:rPr lang="en-US" sz="8001" dirty="0" smtClean="0">
                <a:solidFill>
                  <a:schemeClr val="accent1"/>
                </a:solidFill>
                <a:latin typeface="+mj-lt"/>
                <a:cs typeface="Lato Regular"/>
              </a:rPr>
              <a:t>Learned</a:t>
            </a:r>
            <a:r>
              <a:rPr lang="en-US" sz="8001" dirty="0">
                <a:solidFill>
                  <a:schemeClr val="accent1"/>
                </a:solidFill>
                <a:latin typeface="+mj-lt"/>
                <a:cs typeface="Lato Regular"/>
              </a:rPr>
              <a:t>?</a:t>
            </a:r>
          </a:p>
        </p:txBody>
      </p:sp>
    </p:spTree>
    <p:extLst>
      <p:ext uri="{BB962C8B-B14F-4D97-AF65-F5344CB8AC3E}">
        <p14:creationId xmlns:p14="http://schemas.microsoft.com/office/powerpoint/2010/main" val="6741535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3027486" y="8597188"/>
            <a:ext cx="18372991" cy="2428321"/>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dirty="0" smtClean="0">
                <a:solidFill>
                  <a:srgbClr val="000000"/>
                </a:solidFill>
                <a:latin typeface="+mn-lt"/>
              </a:rPr>
              <a:t>However you </a:t>
            </a:r>
            <a:r>
              <a:rPr lang="en-US" sz="5400" dirty="0">
                <a:solidFill>
                  <a:srgbClr val="000000"/>
                </a:solidFill>
                <a:latin typeface="+mn-lt"/>
              </a:rPr>
              <a:t>aren’t alone! </a:t>
            </a:r>
            <a:r>
              <a:rPr lang="en-US" sz="5400" dirty="0" smtClean="0">
                <a:solidFill>
                  <a:srgbClr val="000000"/>
                </a:solidFill>
                <a:latin typeface="+mn-lt"/>
              </a:rPr>
              <a:t>Corruption can </a:t>
            </a:r>
            <a:r>
              <a:rPr lang="en-US" sz="5400" dirty="0">
                <a:solidFill>
                  <a:srgbClr val="000000"/>
                </a:solidFill>
                <a:latin typeface="+mn-lt"/>
              </a:rPr>
              <a:t>be fought by working </a:t>
            </a:r>
            <a:r>
              <a:rPr lang="en-US" sz="5400" dirty="0" smtClean="0">
                <a:solidFill>
                  <a:srgbClr val="000000"/>
                </a:solidFill>
                <a:latin typeface="+mn-lt"/>
              </a:rPr>
              <a:t>together. Please </a:t>
            </a:r>
            <a:r>
              <a:rPr lang="en-US" sz="5400" dirty="0">
                <a:solidFill>
                  <a:srgbClr val="000000"/>
                </a:solidFill>
                <a:latin typeface="+mn-lt"/>
              </a:rPr>
              <a:t>share what you learned </a:t>
            </a:r>
            <a:r>
              <a:rPr lang="en-US" sz="5400" dirty="0" smtClean="0">
                <a:solidFill>
                  <a:srgbClr val="000000"/>
                </a:solidFill>
                <a:latin typeface="+mn-lt"/>
              </a:rPr>
              <a:t>in this </a:t>
            </a:r>
            <a:r>
              <a:rPr lang="en-US" sz="5400" dirty="0">
                <a:solidFill>
                  <a:srgbClr val="000000"/>
                </a:solidFill>
                <a:latin typeface="+mn-lt"/>
              </a:rPr>
              <a:t>course to make the world a </a:t>
            </a:r>
            <a:r>
              <a:rPr lang="en-US" sz="5400" dirty="0" smtClean="0">
                <a:solidFill>
                  <a:srgbClr val="000000"/>
                </a:solidFill>
                <a:latin typeface="+mn-lt"/>
              </a:rPr>
              <a:t>better</a:t>
            </a:r>
            <a:r>
              <a:rPr lang="en-US" sz="5400" dirty="0">
                <a:solidFill>
                  <a:srgbClr val="000000"/>
                </a:solidFill>
                <a:latin typeface="+mn-lt"/>
              </a:rPr>
              <a:t>, safer place!</a:t>
            </a: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smtClean="0">
                <a:solidFill>
                  <a:schemeClr val="accent1"/>
                </a:solidFill>
                <a:latin typeface="+mj-lt"/>
                <a:cs typeface="Lato Regular"/>
              </a:rPr>
              <a:t>Course Conclusion</a:t>
            </a:r>
            <a:endParaRPr lang="en-US" sz="8001" dirty="0">
              <a:solidFill>
                <a:schemeClr val="accent1"/>
              </a:solidFill>
              <a:latin typeface="+mj-lt"/>
              <a:cs typeface="Lato Regular"/>
            </a:endParaRPr>
          </a:p>
        </p:txBody>
      </p:sp>
      <p:sp>
        <p:nvSpPr>
          <p:cNvPr id="2" name="Rektangel 1"/>
          <p:cNvSpPr/>
          <p:nvPr/>
        </p:nvSpPr>
        <p:spPr>
          <a:xfrm>
            <a:off x="5830643" y="3588688"/>
            <a:ext cx="11384695" cy="3477875"/>
          </a:xfrm>
          <a:prstGeom prst="rect">
            <a:avLst/>
          </a:prstGeom>
        </p:spPr>
        <p:txBody>
          <a:bodyPr wrap="square">
            <a:spAutoFit/>
          </a:bodyPr>
          <a:lstStyle/>
          <a:p>
            <a:pPr>
              <a:buClr>
                <a:schemeClr val="tx1"/>
              </a:buClr>
            </a:pPr>
            <a:r>
              <a:rPr lang="en-US" sz="7000" i="1" dirty="0">
                <a:solidFill>
                  <a:srgbClr val="002060"/>
                </a:solidFill>
                <a:latin typeface="Calibri Light" panose="020F0302020204030204" pitchFamily="34" charset="0"/>
              </a:rPr>
              <a:t>“You must be the change you wish to see in the </a:t>
            </a:r>
            <a:r>
              <a:rPr lang="en-US" sz="7000" i="1" dirty="0" smtClean="0">
                <a:solidFill>
                  <a:srgbClr val="002060"/>
                </a:solidFill>
                <a:latin typeface="Calibri Light" panose="020F0302020204030204" pitchFamily="34" charset="0"/>
              </a:rPr>
              <a:t>world”</a:t>
            </a:r>
            <a:r>
              <a:rPr lang="en-US" sz="10000" i="1" dirty="0" smtClean="0">
                <a:solidFill>
                  <a:srgbClr val="000000"/>
                </a:solidFill>
                <a:latin typeface="Calibri Light" panose="020F0302020204030204" pitchFamily="34" charset="0"/>
              </a:rPr>
              <a:t>	</a:t>
            </a:r>
            <a:r>
              <a:rPr lang="en-US" sz="5000" i="1" dirty="0" smtClean="0">
                <a:solidFill>
                  <a:srgbClr val="000000"/>
                </a:solidFill>
                <a:latin typeface="Calibri Light" panose="020F0302020204030204" pitchFamily="34" charset="0"/>
              </a:rPr>
              <a:t>				</a:t>
            </a:r>
            <a:r>
              <a:rPr lang="en-US" sz="5000" i="1" dirty="0" smtClean="0">
                <a:solidFill>
                  <a:srgbClr val="3E3F41"/>
                </a:solidFill>
                <a:latin typeface="Calibri Light" panose="020F0302020204030204" pitchFamily="34" charset="0"/>
              </a:rPr>
              <a:t>- Mahatma Gandhi</a:t>
            </a:r>
            <a:endParaRPr lang="en-US" sz="5000" dirty="0">
              <a:solidFill>
                <a:srgbClr val="3E3F41"/>
              </a:solidFill>
              <a:latin typeface="Calibri Light" panose="020F0302020204030204" pitchFamily="34" charset="0"/>
            </a:endParaRPr>
          </a:p>
        </p:txBody>
      </p:sp>
    </p:spTree>
    <p:extLst>
      <p:ext uri="{BB962C8B-B14F-4D97-AF65-F5344CB8AC3E}">
        <p14:creationId xmlns:p14="http://schemas.microsoft.com/office/powerpoint/2010/main" val="38623161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353165"/>
            <a:ext cx="19322561" cy="11315882"/>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00" indent="-685800">
              <a:buFont typeface="Arial" panose="020B0604020202020204" pitchFamily="34" charset="0"/>
              <a:buChar char="•"/>
            </a:pPr>
            <a:r>
              <a:rPr lang="en-US" sz="4000" dirty="0" smtClean="0">
                <a:solidFill>
                  <a:srgbClr val="000000"/>
                </a:solidFill>
                <a:latin typeface="+mn-lt"/>
              </a:rPr>
              <a:t>Slide 1: </a:t>
            </a:r>
            <a:r>
              <a:rPr lang="en-US" sz="4000" dirty="0" err="1" smtClean="0">
                <a:solidFill>
                  <a:srgbClr val="000000"/>
                </a:solidFill>
                <a:latin typeface="+mn-lt"/>
              </a:rPr>
              <a:t>Kåre</a:t>
            </a:r>
            <a:r>
              <a:rPr lang="en-US" sz="4000" dirty="0" smtClean="0">
                <a:solidFill>
                  <a:srgbClr val="000000"/>
                </a:solidFill>
                <a:latin typeface="+mn-lt"/>
              </a:rPr>
              <a:t> </a:t>
            </a:r>
            <a:r>
              <a:rPr lang="en-US" sz="4000" dirty="0" err="1" smtClean="0">
                <a:solidFill>
                  <a:srgbClr val="000000"/>
                </a:solidFill>
                <a:latin typeface="+mn-lt"/>
              </a:rPr>
              <a:t>Eriksen</a:t>
            </a:r>
            <a:r>
              <a:rPr lang="en-US" sz="4000" dirty="0" smtClean="0">
                <a:solidFill>
                  <a:srgbClr val="000000"/>
                </a:solidFill>
                <a:latin typeface="+mn-lt"/>
              </a:rPr>
              <a:t>, </a:t>
            </a:r>
            <a:r>
              <a:rPr lang="en-US" sz="4000" dirty="0" err="1" smtClean="0">
                <a:solidFill>
                  <a:srgbClr val="000000"/>
                </a:solidFill>
                <a:latin typeface="+mn-lt"/>
              </a:rPr>
              <a:t>Digni</a:t>
            </a:r>
            <a:endParaRPr lang="en-US" sz="4000" dirty="0" smtClean="0">
              <a:solidFill>
                <a:srgbClr val="000000"/>
              </a:solidFill>
              <a:latin typeface="+mn-lt"/>
            </a:endParaRPr>
          </a:p>
          <a:p>
            <a:pPr marL="685800" indent="-685800">
              <a:buFont typeface="Arial" panose="020B0604020202020204" pitchFamily="34" charset="0"/>
              <a:buChar char="•"/>
            </a:pPr>
            <a:r>
              <a:rPr lang="en-US" sz="4000" dirty="0" smtClean="0">
                <a:solidFill>
                  <a:srgbClr val="000000"/>
                </a:solidFill>
                <a:latin typeface="+mn-lt"/>
              </a:rPr>
              <a:t>Slide 2: </a:t>
            </a:r>
            <a:r>
              <a:rPr lang="en-US" sz="4000" dirty="0" smtClean="0">
                <a:solidFill>
                  <a:srgbClr val="000000"/>
                </a:solidFill>
                <a:latin typeface="+mn-lt"/>
                <a:hlinkClick r:id="rId2"/>
              </a:rPr>
              <a:t>Kaysha</a:t>
            </a:r>
            <a:r>
              <a:rPr lang="en-US" sz="4000" dirty="0">
                <a:solidFill>
                  <a:srgbClr val="000000"/>
                </a:solidFill>
                <a:latin typeface="+mn-lt"/>
              </a:rPr>
              <a:t> on Flickr under </a:t>
            </a:r>
            <a:r>
              <a:rPr lang="en-US" sz="4000" dirty="0">
                <a:solidFill>
                  <a:srgbClr val="000000"/>
                </a:solidFill>
                <a:latin typeface="+mn-lt"/>
                <a:hlinkClick r:id="rId3"/>
              </a:rPr>
              <a:t>CC BY-NC-ND </a:t>
            </a:r>
            <a:r>
              <a:rPr lang="en-US" sz="4000" dirty="0" smtClean="0">
                <a:solidFill>
                  <a:srgbClr val="000000"/>
                </a:solidFill>
                <a:latin typeface="+mn-lt"/>
                <a:hlinkClick r:id="rId3"/>
              </a:rPr>
              <a:t>2.0</a:t>
            </a:r>
            <a:r>
              <a:rPr lang="en-US" sz="4000" dirty="0" smtClean="0">
                <a:solidFill>
                  <a:srgbClr val="000000"/>
                </a:solidFill>
                <a:latin typeface="+mn-lt"/>
              </a:rPr>
              <a:t>-licence.</a:t>
            </a:r>
          </a:p>
          <a:p>
            <a:pPr marL="685800" indent="-685800">
              <a:buFont typeface="Arial" panose="020B0604020202020204" pitchFamily="34" charset="0"/>
              <a:buChar char="•"/>
            </a:pPr>
            <a:r>
              <a:rPr lang="en-US" sz="4000" dirty="0" smtClean="0">
                <a:solidFill>
                  <a:srgbClr val="000000"/>
                </a:solidFill>
                <a:latin typeface="+mn-lt"/>
              </a:rPr>
              <a:t>Slide 3: </a:t>
            </a:r>
            <a:r>
              <a:rPr lang="en-US" sz="4000" dirty="0" err="1" smtClean="0">
                <a:solidFill>
                  <a:srgbClr val="000000"/>
                </a:solidFill>
                <a:latin typeface="+mn-lt"/>
              </a:rPr>
              <a:t>Sigbjørn</a:t>
            </a:r>
            <a:r>
              <a:rPr lang="en-US" sz="4000" dirty="0" smtClean="0">
                <a:solidFill>
                  <a:srgbClr val="000000"/>
                </a:solidFill>
                <a:latin typeface="+mn-lt"/>
              </a:rPr>
              <a:t> </a:t>
            </a:r>
            <a:r>
              <a:rPr lang="en-US" sz="4000" dirty="0" err="1" smtClean="0">
                <a:solidFill>
                  <a:srgbClr val="000000"/>
                </a:solidFill>
                <a:latin typeface="+mn-lt"/>
              </a:rPr>
              <a:t>Kiserud</a:t>
            </a:r>
            <a:r>
              <a:rPr lang="en-US" sz="4000" dirty="0" smtClean="0">
                <a:solidFill>
                  <a:srgbClr val="000000"/>
                </a:solidFill>
                <a:latin typeface="+mn-lt"/>
              </a:rPr>
              <a:t>, </a:t>
            </a:r>
            <a:r>
              <a:rPr lang="en-US" sz="4000" dirty="0" err="1" smtClean="0">
                <a:solidFill>
                  <a:srgbClr val="000000"/>
                </a:solidFill>
                <a:latin typeface="+mn-lt"/>
              </a:rPr>
              <a:t>Digni</a:t>
            </a:r>
            <a:r>
              <a:rPr lang="en-US" sz="4000" dirty="0" smtClean="0">
                <a:solidFill>
                  <a:srgbClr val="000000"/>
                </a:solidFill>
                <a:latin typeface="+mn-lt"/>
              </a:rPr>
              <a:t>.</a:t>
            </a:r>
          </a:p>
          <a:p>
            <a:pPr marL="685800" indent="-685800">
              <a:buFont typeface="Arial" panose="020B0604020202020204" pitchFamily="34" charset="0"/>
              <a:buChar char="•"/>
            </a:pPr>
            <a:r>
              <a:rPr lang="en-US" sz="4000" dirty="0">
                <a:solidFill>
                  <a:srgbClr val="000000"/>
                </a:solidFill>
                <a:latin typeface="+mn-lt"/>
              </a:rPr>
              <a:t>Slide 4: </a:t>
            </a:r>
            <a:r>
              <a:rPr lang="en-US" sz="4000" dirty="0" smtClean="0">
                <a:solidFill>
                  <a:srgbClr val="000000"/>
                </a:solidFill>
                <a:latin typeface="+mn-lt"/>
                <a:hlinkClick r:id="rId4"/>
              </a:rPr>
              <a:t>Futureatlas.com</a:t>
            </a:r>
            <a:r>
              <a:rPr lang="en-US" sz="4000" dirty="0" smtClean="0">
                <a:solidFill>
                  <a:srgbClr val="000000"/>
                </a:solidFill>
                <a:latin typeface="+mn-lt"/>
              </a:rPr>
              <a:t> </a:t>
            </a:r>
            <a:r>
              <a:rPr lang="en-US" sz="4000" dirty="0">
                <a:solidFill>
                  <a:srgbClr val="000000"/>
                </a:solidFill>
                <a:latin typeface="+mn-lt"/>
              </a:rPr>
              <a:t>on Flickr under </a:t>
            </a:r>
            <a:r>
              <a:rPr lang="en-US" sz="4000" dirty="0">
                <a:solidFill>
                  <a:srgbClr val="000000"/>
                </a:solidFill>
                <a:latin typeface="+mn-lt"/>
                <a:hlinkClick r:id="rId5"/>
              </a:rPr>
              <a:t>CC BY </a:t>
            </a:r>
            <a:r>
              <a:rPr lang="en-US" sz="4000" dirty="0" smtClean="0">
                <a:solidFill>
                  <a:srgbClr val="000000"/>
                </a:solidFill>
                <a:latin typeface="+mn-lt"/>
                <a:hlinkClick r:id="rId5"/>
              </a:rPr>
              <a:t>2.0</a:t>
            </a:r>
            <a:r>
              <a:rPr lang="en-US" sz="4000" dirty="0" smtClean="0">
                <a:solidFill>
                  <a:srgbClr val="000000"/>
                </a:solidFill>
                <a:latin typeface="+mn-lt"/>
              </a:rPr>
              <a:t>-licence.</a:t>
            </a:r>
          </a:p>
          <a:p>
            <a:pPr marL="685800" indent="-685800">
              <a:buFont typeface="Arial" panose="020B0604020202020204" pitchFamily="34" charset="0"/>
              <a:buChar char="•"/>
            </a:pPr>
            <a:r>
              <a:rPr lang="en-US" sz="4000" dirty="0" smtClean="0">
                <a:solidFill>
                  <a:srgbClr val="000000"/>
                </a:solidFill>
                <a:latin typeface="+mn-lt"/>
              </a:rPr>
              <a:t>Slide 10: Elizabeth Laura </a:t>
            </a:r>
            <a:r>
              <a:rPr lang="en-US" sz="4000" dirty="0" err="1" smtClean="0">
                <a:solidFill>
                  <a:srgbClr val="000000"/>
                </a:solidFill>
                <a:latin typeface="+mn-lt"/>
              </a:rPr>
              <a:t>Walmann</a:t>
            </a:r>
            <a:r>
              <a:rPr lang="en-US" sz="4000" dirty="0" smtClean="0">
                <a:solidFill>
                  <a:srgbClr val="000000"/>
                </a:solidFill>
                <a:latin typeface="+mn-lt"/>
              </a:rPr>
              <a:t>, </a:t>
            </a:r>
            <a:r>
              <a:rPr lang="en-US" sz="4000" dirty="0" err="1" smtClean="0">
                <a:solidFill>
                  <a:srgbClr val="000000"/>
                </a:solidFill>
                <a:latin typeface="+mn-lt"/>
              </a:rPr>
              <a:t>Digni</a:t>
            </a:r>
            <a:r>
              <a:rPr lang="en-US" sz="4000" dirty="0" smtClean="0">
                <a:solidFill>
                  <a:srgbClr val="000000"/>
                </a:solidFill>
                <a:latin typeface="+mn-lt"/>
              </a:rPr>
              <a:t>.</a:t>
            </a:r>
          </a:p>
          <a:p>
            <a:pPr marL="685800" indent="-685800">
              <a:buFont typeface="Arial" panose="020B0604020202020204" pitchFamily="34" charset="0"/>
              <a:buChar char="•"/>
            </a:pPr>
            <a:r>
              <a:rPr lang="en-US" sz="4000" dirty="0" smtClean="0">
                <a:solidFill>
                  <a:srgbClr val="000000"/>
                </a:solidFill>
                <a:latin typeface="+mn-lt"/>
              </a:rPr>
              <a:t>Slide 43: </a:t>
            </a:r>
            <a:r>
              <a:rPr lang="en-US" sz="4000" dirty="0" err="1" smtClean="0">
                <a:solidFill>
                  <a:srgbClr val="000000"/>
                </a:solidFill>
                <a:latin typeface="+mn-lt"/>
              </a:rPr>
              <a:t>Kåre</a:t>
            </a:r>
            <a:r>
              <a:rPr lang="en-US" sz="4000" dirty="0" smtClean="0">
                <a:solidFill>
                  <a:srgbClr val="000000"/>
                </a:solidFill>
                <a:latin typeface="+mn-lt"/>
              </a:rPr>
              <a:t> </a:t>
            </a:r>
            <a:r>
              <a:rPr lang="en-US" sz="4000" dirty="0" err="1" smtClean="0">
                <a:solidFill>
                  <a:srgbClr val="000000"/>
                </a:solidFill>
                <a:latin typeface="+mn-lt"/>
              </a:rPr>
              <a:t>Eriksen</a:t>
            </a:r>
            <a:r>
              <a:rPr lang="en-US" sz="4000" dirty="0" smtClean="0">
                <a:solidFill>
                  <a:srgbClr val="000000"/>
                </a:solidFill>
                <a:latin typeface="+mn-lt"/>
              </a:rPr>
              <a:t>, </a:t>
            </a:r>
            <a:r>
              <a:rPr lang="en-US" sz="4000" dirty="0" err="1" smtClean="0">
                <a:solidFill>
                  <a:srgbClr val="000000"/>
                </a:solidFill>
                <a:latin typeface="+mn-lt"/>
              </a:rPr>
              <a:t>Digni</a:t>
            </a:r>
            <a:r>
              <a:rPr lang="en-US" sz="4000" dirty="0" smtClean="0">
                <a:solidFill>
                  <a:srgbClr val="000000"/>
                </a:solidFill>
                <a:latin typeface="+mn-lt"/>
              </a:rPr>
              <a:t>.</a:t>
            </a:r>
          </a:p>
          <a:p>
            <a:pPr marL="685800" indent="-685800">
              <a:buFont typeface="Arial" panose="020B0604020202020204" pitchFamily="34" charset="0"/>
              <a:buChar char="•"/>
            </a:pPr>
            <a:r>
              <a:rPr lang="en-US" sz="4000" dirty="0" smtClean="0">
                <a:solidFill>
                  <a:srgbClr val="000000"/>
                </a:solidFill>
                <a:latin typeface="+mn-lt"/>
              </a:rPr>
              <a:t>Slide 58: </a:t>
            </a:r>
            <a:r>
              <a:rPr lang="en-US" sz="4000" dirty="0" smtClean="0">
                <a:solidFill>
                  <a:srgbClr val="000000"/>
                </a:solidFill>
                <a:latin typeface="+mn-lt"/>
                <a:hlinkClick r:id="rId6"/>
              </a:rPr>
              <a:t>Devin Smith</a:t>
            </a:r>
            <a:r>
              <a:rPr lang="en-US" sz="4000" dirty="0">
                <a:solidFill>
                  <a:srgbClr val="000000"/>
                </a:solidFill>
                <a:latin typeface="+mn-lt"/>
              </a:rPr>
              <a:t> on Flickr under </a:t>
            </a:r>
            <a:r>
              <a:rPr lang="en-US" sz="4000" dirty="0">
                <a:solidFill>
                  <a:srgbClr val="000000"/>
                </a:solidFill>
                <a:latin typeface="+mn-lt"/>
                <a:hlinkClick r:id="rId5"/>
              </a:rPr>
              <a:t>CC BY </a:t>
            </a:r>
            <a:r>
              <a:rPr lang="en-US" sz="4000" dirty="0" smtClean="0">
                <a:solidFill>
                  <a:srgbClr val="000000"/>
                </a:solidFill>
                <a:latin typeface="+mn-lt"/>
                <a:hlinkClick r:id="rId5"/>
              </a:rPr>
              <a:t>2.0</a:t>
            </a:r>
            <a:r>
              <a:rPr lang="en-US" sz="4000" dirty="0" smtClean="0">
                <a:solidFill>
                  <a:srgbClr val="000000"/>
                </a:solidFill>
                <a:latin typeface="+mn-lt"/>
              </a:rPr>
              <a:t>-licence.</a:t>
            </a:r>
          </a:p>
          <a:p>
            <a:pPr marL="685800" indent="-685800">
              <a:buFont typeface="Arial" panose="020B0604020202020204" pitchFamily="34" charset="0"/>
              <a:buChar char="•"/>
            </a:pPr>
            <a:r>
              <a:rPr lang="en-US" sz="4000" dirty="0" smtClean="0">
                <a:solidFill>
                  <a:srgbClr val="000000"/>
                </a:solidFill>
                <a:latin typeface="+mn-lt"/>
              </a:rPr>
              <a:t>Slide 60: Screenshot of font Apple Color Emoji</a:t>
            </a:r>
          </a:p>
          <a:p>
            <a:pPr marL="685800" indent="-685800">
              <a:buFont typeface="Arial" panose="020B0604020202020204" pitchFamily="34" charset="0"/>
              <a:buChar char="•"/>
            </a:pPr>
            <a:r>
              <a:rPr lang="en-US" sz="4000" dirty="0">
                <a:solidFill>
                  <a:srgbClr val="000000"/>
                </a:solidFill>
                <a:latin typeface="+mn-lt"/>
              </a:rPr>
              <a:t>Slide 74: Zero </a:t>
            </a:r>
            <a:r>
              <a:rPr lang="en-US" sz="4000" dirty="0" smtClean="0">
                <a:solidFill>
                  <a:srgbClr val="000000"/>
                </a:solidFill>
                <a:latin typeface="+mn-lt"/>
              </a:rPr>
              <a:t>campaign from </a:t>
            </a:r>
            <a:r>
              <a:rPr lang="en-US" sz="4000" dirty="0" smtClean="0">
                <a:solidFill>
                  <a:srgbClr val="000000"/>
                </a:solidFill>
                <a:latin typeface="+mn-lt"/>
                <a:hlinkClick r:id="rId7"/>
              </a:rPr>
              <a:t>www.5thpillar.org</a:t>
            </a:r>
            <a:endParaRPr lang="en-US" sz="4000" dirty="0" smtClean="0">
              <a:solidFill>
                <a:srgbClr val="000000"/>
              </a:solidFill>
              <a:latin typeface="+mn-lt"/>
            </a:endParaRPr>
          </a:p>
          <a:p>
            <a:pPr marL="685800" indent="-685800">
              <a:buFont typeface="Arial" panose="020B0604020202020204" pitchFamily="34" charset="0"/>
              <a:buChar char="•"/>
            </a:pPr>
            <a:r>
              <a:rPr lang="en-US" sz="4000" dirty="0" smtClean="0">
                <a:solidFill>
                  <a:srgbClr val="000000"/>
                </a:solidFill>
                <a:latin typeface="+mn-lt"/>
              </a:rPr>
              <a:t>Slide 73, first row from left: </a:t>
            </a:r>
            <a:r>
              <a:rPr lang="en-US" sz="4000" dirty="0" err="1" smtClean="0">
                <a:solidFill>
                  <a:srgbClr val="000000"/>
                </a:solidFill>
                <a:latin typeface="+mn-lt"/>
                <a:hlinkClick r:id="rId8"/>
              </a:rPr>
              <a:t>Anirudh</a:t>
            </a:r>
            <a:r>
              <a:rPr lang="en-US" sz="4000" dirty="0" smtClean="0">
                <a:solidFill>
                  <a:srgbClr val="000000"/>
                </a:solidFill>
                <a:latin typeface="+mn-lt"/>
                <a:hlinkClick r:id="rId8"/>
              </a:rPr>
              <a:t> </a:t>
            </a:r>
            <a:r>
              <a:rPr lang="en-US" sz="4000" dirty="0" err="1" smtClean="0">
                <a:solidFill>
                  <a:srgbClr val="000000"/>
                </a:solidFill>
                <a:latin typeface="+mn-lt"/>
                <a:hlinkClick r:id="rId8"/>
              </a:rPr>
              <a:t>Koul</a:t>
            </a:r>
            <a:r>
              <a:rPr lang="en-US" sz="4000" dirty="0">
                <a:solidFill>
                  <a:srgbClr val="000000"/>
                </a:solidFill>
                <a:latin typeface="+mn-lt"/>
              </a:rPr>
              <a:t> on Flickr under </a:t>
            </a:r>
            <a:r>
              <a:rPr lang="en-US" sz="4000" dirty="0" smtClean="0">
                <a:solidFill>
                  <a:srgbClr val="000000"/>
                </a:solidFill>
                <a:latin typeface="+mn-lt"/>
                <a:hlinkClick r:id="rId9"/>
              </a:rPr>
              <a:t>CC </a:t>
            </a:r>
            <a:r>
              <a:rPr lang="en-US" sz="4000" dirty="0">
                <a:solidFill>
                  <a:srgbClr val="000000"/>
                </a:solidFill>
                <a:latin typeface="+mn-lt"/>
                <a:hlinkClick r:id="rId9"/>
              </a:rPr>
              <a:t>BY-NC </a:t>
            </a:r>
            <a:r>
              <a:rPr lang="en-US" sz="4000" dirty="0" smtClean="0">
                <a:solidFill>
                  <a:srgbClr val="000000"/>
                </a:solidFill>
                <a:latin typeface="+mn-lt"/>
                <a:hlinkClick r:id="rId9"/>
              </a:rPr>
              <a:t>2.0</a:t>
            </a:r>
            <a:r>
              <a:rPr lang="en-US" sz="4000" dirty="0" smtClean="0">
                <a:solidFill>
                  <a:srgbClr val="000000"/>
                </a:solidFill>
                <a:latin typeface="+mn-lt"/>
              </a:rPr>
              <a:t>-licence, </a:t>
            </a:r>
            <a:r>
              <a:rPr lang="en-US" sz="4000" dirty="0" smtClean="0">
                <a:solidFill>
                  <a:srgbClr val="000000"/>
                </a:solidFill>
                <a:latin typeface="+mn-lt"/>
                <a:hlinkClick r:id="rId10"/>
              </a:rPr>
              <a:t>David Yu</a:t>
            </a:r>
            <a:r>
              <a:rPr lang="en-US" sz="4000" dirty="0" smtClean="0">
                <a:solidFill>
                  <a:srgbClr val="000000"/>
                </a:solidFill>
                <a:latin typeface="+mn-lt"/>
              </a:rPr>
              <a:t> on Flickr under </a:t>
            </a:r>
            <a:r>
              <a:rPr lang="en-US" sz="4000" dirty="0" smtClean="0">
                <a:solidFill>
                  <a:srgbClr val="000000"/>
                </a:solidFill>
                <a:latin typeface="Calibri Light"/>
                <a:cs typeface="+mn-cs"/>
                <a:hlinkClick r:id="rId3"/>
              </a:rPr>
              <a:t>CC BY-NC-ND 2.0</a:t>
            </a:r>
            <a:r>
              <a:rPr lang="en-US" sz="4000" dirty="0" smtClean="0">
                <a:solidFill>
                  <a:srgbClr val="000000"/>
                </a:solidFill>
                <a:latin typeface="Calibri Light"/>
                <a:cs typeface="+mn-cs"/>
              </a:rPr>
              <a:t>-licence</a:t>
            </a:r>
            <a:r>
              <a:rPr lang="en-US" sz="4000" dirty="0" smtClean="0">
                <a:solidFill>
                  <a:srgbClr val="000000"/>
                </a:solidFill>
                <a:latin typeface="+mn-lt"/>
              </a:rPr>
              <a:t>, </a:t>
            </a:r>
            <a:r>
              <a:rPr lang="en-US" sz="4000" dirty="0" smtClean="0">
                <a:solidFill>
                  <a:srgbClr val="000000"/>
                </a:solidFill>
                <a:latin typeface="+mn-lt"/>
                <a:hlinkClick r:id="rId11"/>
              </a:rPr>
              <a:t>Robert Couse-Baker</a:t>
            </a:r>
            <a:r>
              <a:rPr lang="en-US" sz="4000" dirty="0" smtClean="0">
                <a:solidFill>
                  <a:srgbClr val="000000"/>
                </a:solidFill>
                <a:latin typeface="+mn-lt"/>
              </a:rPr>
              <a:t> on Flickr under</a:t>
            </a:r>
            <a:r>
              <a:rPr lang="en-US" sz="4000" dirty="0">
                <a:solidFill>
                  <a:srgbClr val="000000"/>
                </a:solidFill>
                <a:latin typeface="Calibri Light"/>
                <a:cs typeface="+mn-cs"/>
                <a:hlinkClick r:id="rId5"/>
              </a:rPr>
              <a:t> CC BY </a:t>
            </a:r>
            <a:r>
              <a:rPr lang="en-US" sz="4000" dirty="0" smtClean="0">
                <a:solidFill>
                  <a:srgbClr val="000000"/>
                </a:solidFill>
                <a:latin typeface="Calibri Light"/>
                <a:cs typeface="+mn-cs"/>
                <a:hlinkClick r:id="rId5"/>
              </a:rPr>
              <a:t>2.0</a:t>
            </a:r>
            <a:r>
              <a:rPr lang="en-US" sz="4000" dirty="0" smtClean="0">
                <a:solidFill>
                  <a:srgbClr val="000000"/>
                </a:solidFill>
                <a:latin typeface="Calibri Light"/>
                <a:cs typeface="+mn-cs"/>
              </a:rPr>
              <a:t>-licence</a:t>
            </a:r>
            <a:r>
              <a:rPr lang="en-US" sz="4000" dirty="0" smtClean="0">
                <a:solidFill>
                  <a:srgbClr val="000000"/>
                </a:solidFill>
                <a:latin typeface="+mn-lt"/>
              </a:rPr>
              <a:t> and </a:t>
            </a:r>
            <a:r>
              <a:rPr lang="en-US" sz="4000" dirty="0" err="1" smtClean="0">
                <a:solidFill>
                  <a:srgbClr val="000000"/>
                </a:solidFill>
                <a:latin typeface="+mn-lt"/>
              </a:rPr>
              <a:t>Sigbjørn</a:t>
            </a:r>
            <a:r>
              <a:rPr lang="en-US" sz="4000" dirty="0" smtClean="0">
                <a:solidFill>
                  <a:srgbClr val="000000"/>
                </a:solidFill>
                <a:latin typeface="+mn-lt"/>
              </a:rPr>
              <a:t> </a:t>
            </a:r>
            <a:r>
              <a:rPr lang="en-US" sz="4000" dirty="0" err="1" smtClean="0">
                <a:solidFill>
                  <a:srgbClr val="000000"/>
                </a:solidFill>
                <a:latin typeface="+mn-lt"/>
              </a:rPr>
              <a:t>Kiserud</a:t>
            </a:r>
            <a:r>
              <a:rPr lang="en-US" sz="4000" dirty="0" smtClean="0">
                <a:solidFill>
                  <a:srgbClr val="000000"/>
                </a:solidFill>
                <a:latin typeface="+mn-lt"/>
              </a:rPr>
              <a:t> (</a:t>
            </a:r>
            <a:r>
              <a:rPr lang="en-US" sz="4000" dirty="0" err="1" smtClean="0">
                <a:solidFill>
                  <a:srgbClr val="000000"/>
                </a:solidFill>
                <a:latin typeface="+mn-lt"/>
              </a:rPr>
              <a:t>Digni</a:t>
            </a:r>
            <a:r>
              <a:rPr lang="en-US" sz="4000" dirty="0" smtClean="0">
                <a:solidFill>
                  <a:srgbClr val="000000"/>
                </a:solidFill>
                <a:latin typeface="+mn-lt"/>
              </a:rPr>
              <a:t>).</a:t>
            </a:r>
          </a:p>
          <a:p>
            <a:pPr marL="685800" indent="-685800">
              <a:buFont typeface="Arial" panose="020B0604020202020204" pitchFamily="34" charset="0"/>
              <a:buChar char="•"/>
            </a:pPr>
            <a:r>
              <a:rPr lang="en-US" sz="4000" dirty="0" smtClean="0">
                <a:solidFill>
                  <a:srgbClr val="000000"/>
                </a:solidFill>
                <a:latin typeface="+mn-lt"/>
              </a:rPr>
              <a:t>Slide 73, second row from left: </a:t>
            </a:r>
            <a:r>
              <a:rPr lang="en-US" sz="4000" dirty="0" err="1" smtClean="0">
                <a:solidFill>
                  <a:srgbClr val="000000"/>
                </a:solidFill>
                <a:latin typeface="+mn-lt"/>
              </a:rPr>
              <a:t>Sigbjørn</a:t>
            </a:r>
            <a:r>
              <a:rPr lang="en-US" sz="4000" dirty="0" smtClean="0">
                <a:solidFill>
                  <a:srgbClr val="000000"/>
                </a:solidFill>
                <a:latin typeface="+mn-lt"/>
              </a:rPr>
              <a:t> </a:t>
            </a:r>
            <a:r>
              <a:rPr lang="en-US" sz="4000" dirty="0" err="1" smtClean="0">
                <a:solidFill>
                  <a:srgbClr val="000000"/>
                </a:solidFill>
                <a:latin typeface="+mn-lt"/>
              </a:rPr>
              <a:t>Kiserud</a:t>
            </a:r>
            <a:r>
              <a:rPr lang="en-US" sz="4000" dirty="0">
                <a:solidFill>
                  <a:srgbClr val="000000"/>
                </a:solidFill>
                <a:latin typeface="+mn-lt"/>
              </a:rPr>
              <a:t> </a:t>
            </a:r>
            <a:r>
              <a:rPr lang="en-US" sz="4000" dirty="0" smtClean="0">
                <a:solidFill>
                  <a:srgbClr val="000000"/>
                </a:solidFill>
                <a:latin typeface="+mn-lt"/>
              </a:rPr>
              <a:t>(</a:t>
            </a:r>
            <a:r>
              <a:rPr lang="en-US" sz="4000" dirty="0" err="1" smtClean="0">
                <a:solidFill>
                  <a:srgbClr val="000000"/>
                </a:solidFill>
                <a:latin typeface="+mn-lt"/>
              </a:rPr>
              <a:t>Digni</a:t>
            </a:r>
            <a:r>
              <a:rPr lang="en-US" sz="4000" dirty="0">
                <a:solidFill>
                  <a:srgbClr val="000000"/>
                </a:solidFill>
                <a:latin typeface="+mn-lt"/>
              </a:rPr>
              <a:t>) and </a:t>
            </a:r>
            <a:r>
              <a:rPr lang="en-US" sz="4000" dirty="0">
                <a:solidFill>
                  <a:srgbClr val="000000"/>
                </a:solidFill>
                <a:latin typeface="+mn-lt"/>
                <a:hlinkClick r:id="rId12"/>
              </a:rPr>
              <a:t>Erik (HASH) </a:t>
            </a:r>
            <a:r>
              <a:rPr lang="en-US" sz="4000" dirty="0" err="1" smtClean="0">
                <a:solidFill>
                  <a:srgbClr val="000000"/>
                </a:solidFill>
                <a:latin typeface="+mn-lt"/>
                <a:hlinkClick r:id="rId12"/>
              </a:rPr>
              <a:t>Hersman</a:t>
            </a:r>
            <a:r>
              <a:rPr lang="en-US" sz="4000" dirty="0" smtClean="0">
                <a:solidFill>
                  <a:srgbClr val="000000"/>
                </a:solidFill>
                <a:latin typeface="+mn-lt"/>
                <a:hlinkClick r:id="rId12"/>
              </a:rPr>
              <a:t> </a:t>
            </a:r>
            <a:r>
              <a:rPr lang="en-US" sz="4000" dirty="0" smtClean="0">
                <a:solidFill>
                  <a:srgbClr val="000000"/>
                </a:solidFill>
                <a:latin typeface="+mn-lt"/>
              </a:rPr>
              <a:t>on Flickr under </a:t>
            </a:r>
            <a:r>
              <a:rPr lang="en-US" sz="4000" dirty="0">
                <a:solidFill>
                  <a:srgbClr val="000000"/>
                </a:solidFill>
                <a:latin typeface="Calibri Light"/>
                <a:cs typeface="+mn-cs"/>
                <a:hlinkClick r:id="rId5"/>
              </a:rPr>
              <a:t>CC BY 2.0</a:t>
            </a:r>
            <a:r>
              <a:rPr lang="en-US" sz="4000" dirty="0">
                <a:solidFill>
                  <a:srgbClr val="000000"/>
                </a:solidFill>
                <a:latin typeface="Calibri Light"/>
                <a:cs typeface="+mn-cs"/>
              </a:rPr>
              <a:t>-licence </a:t>
            </a:r>
            <a:r>
              <a:rPr lang="en-US" sz="4000" dirty="0" smtClean="0">
                <a:solidFill>
                  <a:srgbClr val="000000"/>
                </a:solidFill>
                <a:latin typeface="+mn-lt"/>
              </a:rPr>
              <a:t>-</a:t>
            </a:r>
            <a:r>
              <a:rPr lang="en-US" sz="4000" dirty="0" err="1" smtClean="0">
                <a:solidFill>
                  <a:srgbClr val="000000"/>
                </a:solidFill>
                <a:latin typeface="+mn-lt"/>
              </a:rPr>
              <a:t>licence</a:t>
            </a:r>
            <a:r>
              <a:rPr lang="en-US" sz="4000" dirty="0" smtClean="0">
                <a:solidFill>
                  <a:srgbClr val="000000"/>
                </a:solidFill>
                <a:latin typeface="+mn-lt"/>
              </a:rPr>
              <a:t> and </a:t>
            </a:r>
            <a:r>
              <a:rPr lang="en-US" sz="4000" dirty="0" err="1" smtClean="0">
                <a:solidFill>
                  <a:srgbClr val="000000"/>
                </a:solidFill>
                <a:latin typeface="+mn-lt"/>
              </a:rPr>
              <a:t>Sigbjørn</a:t>
            </a:r>
            <a:r>
              <a:rPr lang="en-US" sz="4000" dirty="0" smtClean="0">
                <a:solidFill>
                  <a:srgbClr val="000000"/>
                </a:solidFill>
                <a:latin typeface="+mn-lt"/>
              </a:rPr>
              <a:t> </a:t>
            </a:r>
            <a:r>
              <a:rPr lang="en-US" sz="4000" dirty="0" err="1" smtClean="0">
                <a:solidFill>
                  <a:srgbClr val="000000"/>
                </a:solidFill>
                <a:latin typeface="+mn-lt"/>
              </a:rPr>
              <a:t>Kiserud</a:t>
            </a:r>
            <a:r>
              <a:rPr lang="en-US" sz="4000" dirty="0" smtClean="0">
                <a:solidFill>
                  <a:srgbClr val="000000"/>
                </a:solidFill>
                <a:latin typeface="+mn-lt"/>
              </a:rPr>
              <a:t> (</a:t>
            </a:r>
            <a:r>
              <a:rPr lang="en-US" sz="4000" dirty="0" err="1" smtClean="0">
                <a:solidFill>
                  <a:srgbClr val="000000"/>
                </a:solidFill>
                <a:latin typeface="+mn-lt"/>
              </a:rPr>
              <a:t>Digni</a:t>
            </a:r>
            <a:r>
              <a:rPr lang="en-US" sz="4000" dirty="0" smtClean="0">
                <a:solidFill>
                  <a:srgbClr val="000000"/>
                </a:solidFill>
                <a:latin typeface="+mn-lt"/>
              </a:rPr>
              <a:t>).</a:t>
            </a:r>
          </a:p>
          <a:p>
            <a:pPr marL="685800" indent="-685800">
              <a:buFont typeface="Arial" panose="020B0604020202020204" pitchFamily="34" charset="0"/>
              <a:buChar char="•"/>
            </a:pPr>
            <a:r>
              <a:rPr lang="en-US" sz="4000" dirty="0" smtClean="0">
                <a:solidFill>
                  <a:srgbClr val="000000"/>
                </a:solidFill>
                <a:latin typeface="+mn-lt"/>
              </a:rPr>
              <a:t>Slide 78: </a:t>
            </a:r>
            <a:r>
              <a:rPr lang="en-US" sz="4000" dirty="0" err="1" smtClean="0">
                <a:solidFill>
                  <a:srgbClr val="000000"/>
                </a:solidFill>
                <a:latin typeface="+mn-lt"/>
              </a:rPr>
              <a:t>Sigbjørn</a:t>
            </a:r>
            <a:r>
              <a:rPr lang="en-US" sz="4000" dirty="0" smtClean="0">
                <a:solidFill>
                  <a:srgbClr val="000000"/>
                </a:solidFill>
                <a:latin typeface="+mn-lt"/>
              </a:rPr>
              <a:t> </a:t>
            </a:r>
            <a:r>
              <a:rPr lang="en-US" sz="4000" dirty="0" err="1" smtClean="0">
                <a:solidFill>
                  <a:srgbClr val="000000"/>
                </a:solidFill>
                <a:latin typeface="+mn-lt"/>
              </a:rPr>
              <a:t>Kiserud</a:t>
            </a:r>
            <a:r>
              <a:rPr lang="en-US" sz="4000" dirty="0" smtClean="0">
                <a:solidFill>
                  <a:srgbClr val="000000"/>
                </a:solidFill>
                <a:latin typeface="+mn-lt"/>
              </a:rPr>
              <a:t>, </a:t>
            </a:r>
            <a:r>
              <a:rPr lang="en-US" sz="4000" dirty="0" err="1" smtClean="0">
                <a:solidFill>
                  <a:srgbClr val="000000"/>
                </a:solidFill>
                <a:latin typeface="+mn-lt"/>
              </a:rPr>
              <a:t>Digni</a:t>
            </a:r>
            <a:r>
              <a:rPr lang="en-US" sz="4000" dirty="0" smtClean="0">
                <a:solidFill>
                  <a:srgbClr val="000000"/>
                </a:solidFill>
                <a:latin typeface="+mn-lt"/>
              </a:rPr>
              <a:t>.</a:t>
            </a: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smtClean="0">
                <a:solidFill>
                  <a:schemeClr val="accent1"/>
                </a:solidFill>
                <a:latin typeface="+mj-lt"/>
                <a:cs typeface="Lato Regular"/>
              </a:rPr>
              <a:t>Image Credits</a:t>
            </a:r>
            <a:endParaRPr lang="en-US" sz="8001" dirty="0">
              <a:solidFill>
                <a:schemeClr val="accent1"/>
              </a:solidFill>
              <a:latin typeface="+mj-lt"/>
              <a:cs typeface="Lato Regular"/>
            </a:endParaRPr>
          </a:p>
        </p:txBody>
      </p:sp>
    </p:spTree>
    <p:extLst>
      <p:ext uri="{BB962C8B-B14F-4D97-AF65-F5344CB8AC3E}">
        <p14:creationId xmlns:p14="http://schemas.microsoft.com/office/powerpoint/2010/main" val="4816922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518773"/>
            <a:ext cx="20782084" cy="10755729"/>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00" indent="-685800">
              <a:buFont typeface="Arial" panose="020B0604020202020204" pitchFamily="34" charset="0"/>
              <a:buChar char="•"/>
            </a:pPr>
            <a:r>
              <a:rPr lang="en-US" sz="2800" dirty="0">
                <a:solidFill>
                  <a:srgbClr val="000000"/>
                </a:solidFill>
                <a:latin typeface="+mn-lt"/>
              </a:rPr>
              <a:t>Slides 2, 35, 71, 72, 75, 76, 95: Source or inspired by Transparency International. </a:t>
            </a:r>
          </a:p>
          <a:p>
            <a:pPr marL="685800" indent="-685800">
              <a:buFont typeface="Arial" panose="020B0604020202020204" pitchFamily="34" charset="0"/>
              <a:buChar char="•"/>
            </a:pPr>
            <a:r>
              <a:rPr lang="en-US" sz="2800" dirty="0">
                <a:solidFill>
                  <a:srgbClr val="000000"/>
                </a:solidFill>
                <a:latin typeface="+mn-lt"/>
              </a:rPr>
              <a:t>Slide 19   Grand corruption: Development Education.ie, “</a:t>
            </a:r>
            <a:r>
              <a:rPr lang="en-US" sz="2800" dirty="0" err="1">
                <a:solidFill>
                  <a:srgbClr val="000000"/>
                </a:solidFill>
                <a:latin typeface="+mn-lt"/>
              </a:rPr>
              <a:t>Definition”.Online</a:t>
            </a:r>
            <a:r>
              <a:rPr lang="en-US" sz="2800" dirty="0">
                <a:solidFill>
                  <a:srgbClr val="000000"/>
                </a:solidFill>
                <a:latin typeface="+mn-lt"/>
              </a:rPr>
              <a:t>. http://www.developmenteducation.ie/resources/glossary/. Accessed 16 September 2011.</a:t>
            </a:r>
          </a:p>
          <a:p>
            <a:pPr marL="685800" indent="-685800">
              <a:buFont typeface="Arial" panose="020B0604020202020204" pitchFamily="34" charset="0"/>
              <a:buChar char="•"/>
            </a:pPr>
            <a:r>
              <a:rPr lang="en-US" sz="2800" dirty="0">
                <a:solidFill>
                  <a:srgbClr val="000000"/>
                </a:solidFill>
                <a:latin typeface="+mn-lt"/>
              </a:rPr>
              <a:t>Petty corruption:  Oracle </a:t>
            </a:r>
            <a:r>
              <a:rPr lang="en-US" sz="2800" dirty="0" err="1">
                <a:solidFill>
                  <a:srgbClr val="000000"/>
                </a:solidFill>
                <a:latin typeface="+mn-lt"/>
              </a:rPr>
              <a:t>ThinkQuest</a:t>
            </a:r>
            <a:r>
              <a:rPr lang="en-US" sz="2800" dirty="0">
                <a:solidFill>
                  <a:srgbClr val="000000"/>
                </a:solidFill>
                <a:latin typeface="+mn-lt"/>
              </a:rPr>
              <a:t>: Education Foundation, “Definition”. Online. http://library.thinkquest.org/05aug/00282/other_glossary.htm. Accessed 16 September 2011.</a:t>
            </a:r>
          </a:p>
          <a:p>
            <a:pPr marL="685800" indent="-685800">
              <a:buFont typeface="Arial" panose="020B0604020202020204" pitchFamily="34" charset="0"/>
              <a:buChar char="•"/>
            </a:pPr>
            <a:r>
              <a:rPr lang="en-US" sz="2800" dirty="0">
                <a:solidFill>
                  <a:srgbClr val="000000"/>
                </a:solidFill>
                <a:latin typeface="+mn-lt"/>
              </a:rPr>
              <a:t>Slide 23:source:  http://finance.uark.edu/PDFS/RedFlagsFraud.pdf</a:t>
            </a:r>
          </a:p>
          <a:p>
            <a:pPr marL="685800" indent="-685800">
              <a:buFont typeface="Arial" panose="020B0604020202020204" pitchFamily="34" charset="0"/>
              <a:buChar char="•"/>
            </a:pPr>
            <a:r>
              <a:rPr lang="en-US" sz="2800" dirty="0">
                <a:solidFill>
                  <a:srgbClr val="000000"/>
                </a:solidFill>
                <a:latin typeface="+mn-lt"/>
              </a:rPr>
              <a:t>Slide 31, 32, 34, 35 source: http://www.schools.utah.gov/finance/Professional-Development/UFOMA/2a—UFOMA---Fraud-Triangle.aspx </a:t>
            </a:r>
          </a:p>
          <a:p>
            <a:pPr marL="685800" indent="-685800">
              <a:buFont typeface="Arial" panose="020B0604020202020204" pitchFamily="34" charset="0"/>
              <a:buChar char="•"/>
            </a:pPr>
            <a:r>
              <a:rPr lang="en-US" sz="2800" dirty="0">
                <a:solidFill>
                  <a:srgbClr val="000000"/>
                </a:solidFill>
                <a:latin typeface="+mn-lt"/>
              </a:rPr>
              <a:t>Slide 65: source: http://ipaidabribe.gy</a:t>
            </a:r>
          </a:p>
          <a:p>
            <a:pPr marL="685800" indent="-685800">
              <a:buFont typeface="Arial" panose="020B0604020202020204" pitchFamily="34" charset="0"/>
              <a:buChar char="•"/>
            </a:pPr>
            <a:r>
              <a:rPr lang="en-US" sz="2800" dirty="0">
                <a:solidFill>
                  <a:srgbClr val="000000"/>
                </a:solidFill>
                <a:latin typeface="+mn-lt"/>
              </a:rPr>
              <a:t>Slide 63: Pledge: INSPIRED BY: CORRUPTIONWATCH.ORG.ZA</a:t>
            </a:r>
          </a:p>
          <a:p>
            <a:pPr marL="685800" indent="-685800">
              <a:buFont typeface="Arial" panose="020B0604020202020204" pitchFamily="34" charset="0"/>
              <a:buChar char="•"/>
            </a:pPr>
            <a:r>
              <a:rPr lang="en-US" sz="2800" dirty="0">
                <a:solidFill>
                  <a:srgbClr val="000000"/>
                </a:solidFill>
                <a:latin typeface="+mn-lt"/>
              </a:rPr>
              <a:t>Slide 67 and 110: Code of Conduct: </a:t>
            </a:r>
          </a:p>
          <a:p>
            <a:pPr marL="685800" indent="-685800">
              <a:buFont typeface="Arial" panose="020B0604020202020204" pitchFamily="34" charset="0"/>
              <a:buChar char="•"/>
            </a:pPr>
            <a:r>
              <a:rPr lang="en-US" sz="2800" dirty="0">
                <a:solidFill>
                  <a:srgbClr val="000000"/>
                </a:solidFill>
                <a:latin typeface="+mn-lt"/>
              </a:rPr>
              <a:t>http://uganda.um.dk/en/~/media/Uganda/Documents/English%20site/AnticorruptionpolicyEnglishversion.pdf</a:t>
            </a:r>
          </a:p>
          <a:p>
            <a:pPr marL="685800" indent="-685800">
              <a:buFont typeface="Arial" panose="020B0604020202020204" pitchFamily="34" charset="0"/>
              <a:buChar char="•"/>
            </a:pPr>
            <a:r>
              <a:rPr lang="en-US" sz="2800" dirty="0">
                <a:solidFill>
                  <a:srgbClr val="000000"/>
                </a:solidFill>
                <a:latin typeface="+mn-lt"/>
              </a:rPr>
              <a:t>Slide 74: Source: http://en.wikipedia.org/wiki/Zero_rupee_note </a:t>
            </a:r>
          </a:p>
          <a:p>
            <a:pPr marL="685800" indent="-685800">
              <a:buFont typeface="Arial" panose="020B0604020202020204" pitchFamily="34" charset="0"/>
              <a:buChar char="•"/>
            </a:pPr>
            <a:r>
              <a:rPr lang="en-US" sz="2800" dirty="0">
                <a:solidFill>
                  <a:srgbClr val="000000"/>
                </a:solidFill>
                <a:latin typeface="+mn-lt"/>
              </a:rPr>
              <a:t>Slide 83 Inspired by: http://humanresources.about.com/ </a:t>
            </a:r>
          </a:p>
          <a:p>
            <a:pPr marL="685800" indent="-685800">
              <a:buFont typeface="Arial" panose="020B0604020202020204" pitchFamily="34" charset="0"/>
              <a:buChar char="•"/>
            </a:pPr>
            <a:r>
              <a:rPr lang="en-US" sz="2800" dirty="0">
                <a:solidFill>
                  <a:srgbClr val="000000"/>
                </a:solidFill>
                <a:latin typeface="+mn-lt"/>
              </a:rPr>
              <a:t>Slide 84: Inspired by: http://humanresources.about.com  and http://www.volunteer.vic.gov.au/</a:t>
            </a:r>
          </a:p>
          <a:p>
            <a:pPr marL="685800" indent="-685800">
              <a:buFont typeface="Arial" panose="020B0604020202020204" pitchFamily="34" charset="0"/>
              <a:buChar char="•"/>
            </a:pPr>
            <a:r>
              <a:rPr lang="en-US" sz="2800" dirty="0">
                <a:solidFill>
                  <a:srgbClr val="000000"/>
                </a:solidFill>
                <a:latin typeface="+mn-lt"/>
              </a:rPr>
              <a:t>Slide 89: Inspired by: http://www.volunteer.vic.gov.au/manage-your-volunteers/policies-and-procedures/implementing-policies-and-procedures</a:t>
            </a:r>
          </a:p>
          <a:p>
            <a:pPr marL="685800" indent="-685800">
              <a:buFont typeface="Arial" panose="020B0604020202020204" pitchFamily="34" charset="0"/>
              <a:buChar char="•"/>
            </a:pPr>
            <a:r>
              <a:rPr lang="en-US" sz="2800" dirty="0">
                <a:solidFill>
                  <a:srgbClr val="000000"/>
                </a:solidFill>
                <a:latin typeface="+mn-lt"/>
              </a:rPr>
              <a:t>Slide 96: http://www.merriam-webster.com/dictionary/transparent</a:t>
            </a:r>
          </a:p>
          <a:p>
            <a:pPr marL="685800" indent="-685800">
              <a:buFont typeface="Arial" panose="020B0604020202020204" pitchFamily="34" charset="0"/>
              <a:buChar char="•"/>
            </a:pPr>
            <a:r>
              <a:rPr lang="en-US" sz="2800" dirty="0">
                <a:solidFill>
                  <a:srgbClr val="000000"/>
                </a:solidFill>
                <a:latin typeface="+mn-lt"/>
              </a:rPr>
              <a:t>Slide 102 : Inspired by: http://www.forumsyd.org/PageFiles/1234/Guidelines%20-%</a:t>
            </a:r>
            <a:r>
              <a:rPr lang="en-US" sz="2800" dirty="0" smtClean="0">
                <a:solidFill>
                  <a:srgbClr val="000000"/>
                </a:solidFill>
                <a:latin typeface="+mn-lt"/>
              </a:rPr>
              <a:t>20suspected%20corruption.pdf?epslanguage=sv</a:t>
            </a:r>
            <a:endParaRPr lang="en-US" sz="28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smtClean="0">
                <a:solidFill>
                  <a:schemeClr val="accent1"/>
                </a:solidFill>
                <a:latin typeface="+mj-lt"/>
                <a:cs typeface="Lato Regular"/>
              </a:rPr>
              <a:t>Source Credits</a:t>
            </a:r>
            <a:endParaRPr lang="en-US" sz="8001" dirty="0">
              <a:solidFill>
                <a:schemeClr val="accent1"/>
              </a:solidFill>
              <a:latin typeface="+mj-lt"/>
              <a:cs typeface="Lato Regular"/>
            </a:endParaRPr>
          </a:p>
        </p:txBody>
      </p:sp>
    </p:spTree>
    <p:extLst>
      <p:ext uri="{BB962C8B-B14F-4D97-AF65-F5344CB8AC3E}">
        <p14:creationId xmlns:p14="http://schemas.microsoft.com/office/powerpoint/2010/main" val="33097156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440595" y="4467322"/>
            <a:ext cx="20647024" cy="2954619"/>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buClr>
                <a:schemeClr val="accent6">
                  <a:lumMod val="75000"/>
                </a:schemeClr>
              </a:buClr>
            </a:pPr>
            <a:r>
              <a:rPr lang="en-US" sz="20000" dirty="0" smtClean="0">
                <a:solidFill>
                  <a:srgbClr val="000000"/>
                </a:solidFill>
                <a:latin typeface="+mj-lt"/>
              </a:rPr>
              <a:t>Thank you!</a:t>
            </a:r>
            <a:endParaRPr lang="en-US" sz="20000" dirty="0">
              <a:solidFill>
                <a:srgbClr val="000000"/>
              </a:solidFill>
              <a:latin typeface="+mj-lt"/>
            </a:endParaRPr>
          </a:p>
        </p:txBody>
      </p:sp>
      <p:sp>
        <p:nvSpPr>
          <p:cNvPr id="3" name="Subtitle 2"/>
          <p:cNvSpPr txBox="1">
            <a:spLocks/>
          </p:cNvSpPr>
          <p:nvPr/>
        </p:nvSpPr>
        <p:spPr>
          <a:xfrm>
            <a:off x="3027486" y="1528730"/>
            <a:ext cx="18372991" cy="3508616"/>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spcBef>
                <a:spcPts val="0"/>
              </a:spcBef>
            </a:pPr>
            <a:r>
              <a:rPr lang="en-US" sz="4000" dirty="0" err="1">
                <a:solidFill>
                  <a:srgbClr val="000000"/>
                </a:solidFill>
                <a:latin typeface="+mn-lt"/>
              </a:rPr>
              <a:t>Kaadinchey</a:t>
            </a:r>
            <a:r>
              <a:rPr lang="en-US" sz="4000" dirty="0">
                <a:solidFill>
                  <a:srgbClr val="000000"/>
                </a:solidFill>
                <a:latin typeface="+mn-lt"/>
              </a:rPr>
              <a:t> </a:t>
            </a:r>
            <a:r>
              <a:rPr lang="en-US" sz="4000" dirty="0" smtClean="0">
                <a:solidFill>
                  <a:srgbClr val="000000"/>
                </a:solidFill>
                <a:latin typeface="+mn-lt"/>
              </a:rPr>
              <a:t>la</a:t>
            </a:r>
          </a:p>
          <a:p>
            <a:pPr algn="ctr">
              <a:spcBef>
                <a:spcPts val="0"/>
              </a:spcBef>
            </a:pPr>
            <a:r>
              <a:rPr lang="th-TH" sz="4000" dirty="0">
                <a:solidFill>
                  <a:srgbClr val="000000"/>
                </a:solidFill>
                <a:latin typeface="+mn-lt"/>
              </a:rPr>
              <a:t>ขอขอบคุณ</a:t>
            </a:r>
          </a:p>
          <a:p>
            <a:pPr algn="ctr">
              <a:spcBef>
                <a:spcPts val="0"/>
              </a:spcBef>
            </a:pPr>
            <a:r>
              <a:rPr lang="en-US" sz="4000" dirty="0">
                <a:solidFill>
                  <a:srgbClr val="000000"/>
                </a:solidFill>
                <a:latin typeface="+mn-lt"/>
              </a:rPr>
              <a:t>gracias</a:t>
            </a:r>
          </a:p>
          <a:p>
            <a:pPr algn="ctr">
              <a:spcBef>
                <a:spcPts val="0"/>
              </a:spcBef>
            </a:pPr>
            <a:r>
              <a:rPr lang="en-US" sz="4000" dirty="0" err="1">
                <a:solidFill>
                  <a:srgbClr val="000000"/>
                </a:solidFill>
                <a:latin typeface="+mn-lt"/>
              </a:rPr>
              <a:t>takk</a:t>
            </a:r>
            <a:endParaRPr lang="en-US" sz="4000" dirty="0">
              <a:solidFill>
                <a:srgbClr val="000000"/>
              </a:solidFill>
              <a:latin typeface="+mn-lt"/>
            </a:endParaRPr>
          </a:p>
          <a:p>
            <a:pPr algn="ctr">
              <a:spcBef>
                <a:spcPts val="0"/>
              </a:spcBef>
            </a:pPr>
            <a:r>
              <a:rPr lang="ar-AE" sz="4000" dirty="0">
                <a:solidFill>
                  <a:srgbClr val="000000"/>
                </a:solidFill>
                <a:latin typeface="+mn-lt"/>
              </a:rPr>
              <a:t>مہربانی </a:t>
            </a:r>
          </a:p>
          <a:p>
            <a:pPr algn="ctr">
              <a:spcBef>
                <a:spcPts val="0"/>
              </a:spcBef>
            </a:pPr>
            <a:r>
              <a:rPr lang="bo-CN" sz="4000" dirty="0">
                <a:solidFill>
                  <a:srgbClr val="000000"/>
                </a:solidFill>
                <a:latin typeface="+mn-lt"/>
              </a:rPr>
              <a:t>བཀའ་དྲིན་ཆེ</a:t>
            </a:r>
            <a:r>
              <a:rPr lang="bo-CN" sz="4000" dirty="0" smtClean="0">
                <a:solidFill>
                  <a:srgbClr val="000000"/>
                </a:solidFill>
                <a:latin typeface="+mn-lt"/>
              </a:rPr>
              <a:t>་</a:t>
            </a:r>
            <a:endParaRPr lang="nb-NO" sz="4000" dirty="0" smtClean="0">
              <a:solidFill>
                <a:srgbClr val="000000"/>
              </a:solidFill>
              <a:latin typeface="+mn-lt"/>
            </a:endParaRPr>
          </a:p>
        </p:txBody>
      </p:sp>
      <p:sp>
        <p:nvSpPr>
          <p:cNvPr id="4" name="Subtitle 2"/>
          <p:cNvSpPr txBox="1">
            <a:spLocks/>
          </p:cNvSpPr>
          <p:nvPr/>
        </p:nvSpPr>
        <p:spPr>
          <a:xfrm>
            <a:off x="3027486" y="7116730"/>
            <a:ext cx="18372991" cy="5724608"/>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spcBef>
                <a:spcPts val="0"/>
              </a:spcBef>
            </a:pPr>
            <a:r>
              <a:rPr lang="vi-VN" sz="4000" dirty="0">
                <a:solidFill>
                  <a:srgbClr val="000000"/>
                </a:solidFill>
                <a:latin typeface="+mn-lt"/>
              </a:rPr>
              <a:t>cảm ơn bạn</a:t>
            </a:r>
          </a:p>
          <a:p>
            <a:pPr algn="ctr">
              <a:spcBef>
                <a:spcPts val="0"/>
              </a:spcBef>
            </a:pPr>
            <a:r>
              <a:rPr lang="en-US" sz="4000" dirty="0" err="1">
                <a:solidFill>
                  <a:srgbClr val="000000"/>
                </a:solidFill>
                <a:latin typeface="+mn-lt"/>
              </a:rPr>
              <a:t>gɔ̀ɗi</a:t>
            </a:r>
            <a:r>
              <a:rPr lang="en-US" sz="4000" dirty="0">
                <a:solidFill>
                  <a:srgbClr val="000000"/>
                </a:solidFill>
                <a:latin typeface="+mn-lt"/>
              </a:rPr>
              <a:t>́ </a:t>
            </a:r>
          </a:p>
          <a:p>
            <a:pPr algn="ctr">
              <a:spcBef>
                <a:spcPts val="0"/>
              </a:spcBef>
            </a:pPr>
            <a:r>
              <a:rPr lang="km-KH" sz="4000" dirty="0">
                <a:solidFill>
                  <a:srgbClr val="000000"/>
                </a:solidFill>
                <a:latin typeface="+mn-lt"/>
              </a:rPr>
              <a:t>សូមអរគុណអ្នក</a:t>
            </a:r>
          </a:p>
          <a:p>
            <a:pPr algn="ctr">
              <a:spcBef>
                <a:spcPts val="0"/>
              </a:spcBef>
            </a:pPr>
            <a:r>
              <a:rPr lang="en-US" sz="4000" dirty="0" err="1">
                <a:solidFill>
                  <a:srgbClr val="000000"/>
                </a:solidFill>
                <a:latin typeface="+mn-lt"/>
              </a:rPr>
              <a:t>merçi</a:t>
            </a:r>
            <a:endParaRPr lang="en-US" sz="4000" dirty="0">
              <a:solidFill>
                <a:srgbClr val="000000"/>
              </a:solidFill>
              <a:latin typeface="+mn-lt"/>
            </a:endParaRPr>
          </a:p>
          <a:p>
            <a:pPr algn="ctr">
              <a:spcBef>
                <a:spcPts val="0"/>
              </a:spcBef>
            </a:pPr>
            <a:r>
              <a:rPr lang="lo-LA" sz="4000" dirty="0">
                <a:solidFill>
                  <a:srgbClr val="000000"/>
                </a:solidFill>
                <a:latin typeface="+mn-lt"/>
              </a:rPr>
              <a:t>ຂໍຂອບໃຈທ່ານ</a:t>
            </a:r>
          </a:p>
          <a:p>
            <a:pPr algn="ctr">
              <a:spcBef>
                <a:spcPts val="0"/>
              </a:spcBef>
            </a:pPr>
            <a:r>
              <a:rPr lang="ar-AE" sz="4000" dirty="0">
                <a:solidFill>
                  <a:srgbClr val="000000"/>
                </a:solidFill>
                <a:latin typeface="+mn-lt"/>
              </a:rPr>
              <a:t>رەھمەت</a:t>
            </a:r>
          </a:p>
          <a:p>
            <a:pPr algn="ctr">
              <a:spcBef>
                <a:spcPts val="0"/>
              </a:spcBef>
            </a:pPr>
            <a:r>
              <a:rPr lang="en-US" sz="4000" dirty="0" err="1">
                <a:solidFill>
                  <a:srgbClr val="000000"/>
                </a:solidFill>
                <a:latin typeface="+mn-lt"/>
              </a:rPr>
              <a:t>terima</a:t>
            </a:r>
            <a:r>
              <a:rPr lang="en-US" sz="4000" dirty="0">
                <a:solidFill>
                  <a:srgbClr val="000000"/>
                </a:solidFill>
                <a:latin typeface="+mn-lt"/>
              </a:rPr>
              <a:t> </a:t>
            </a:r>
            <a:r>
              <a:rPr lang="en-US" sz="4000" dirty="0" err="1">
                <a:solidFill>
                  <a:srgbClr val="000000"/>
                </a:solidFill>
                <a:latin typeface="+mn-lt"/>
              </a:rPr>
              <a:t>kasih</a:t>
            </a:r>
            <a:endParaRPr lang="en-US" sz="4000" dirty="0">
              <a:solidFill>
                <a:srgbClr val="000000"/>
              </a:solidFill>
              <a:latin typeface="+mn-lt"/>
            </a:endParaRPr>
          </a:p>
          <a:p>
            <a:pPr algn="ctr">
              <a:spcBef>
                <a:spcPts val="0"/>
              </a:spcBef>
            </a:pPr>
            <a:r>
              <a:rPr lang="en-US" sz="4000" dirty="0" smtClean="0">
                <a:solidFill>
                  <a:srgbClr val="000000"/>
                </a:solidFill>
                <a:latin typeface="+mn-lt"/>
              </a:rPr>
              <a:t>Asante</a:t>
            </a:r>
          </a:p>
          <a:p>
            <a:pPr algn="ctr">
              <a:spcBef>
                <a:spcPts val="0"/>
              </a:spcBef>
            </a:pPr>
            <a:r>
              <a:rPr lang="az-Cyrl-AZ" sz="4000" dirty="0">
                <a:solidFill>
                  <a:srgbClr val="000000"/>
                </a:solidFill>
                <a:latin typeface="+mn-lt"/>
              </a:rPr>
              <a:t>баярлалаа</a:t>
            </a:r>
          </a:p>
          <a:p>
            <a:pPr algn="ctr">
              <a:spcBef>
                <a:spcPts val="0"/>
              </a:spcBef>
            </a:pPr>
            <a:r>
              <a:rPr lang="ja-JP" altLang="nb-NO" sz="4000" dirty="0">
                <a:solidFill>
                  <a:srgbClr val="000000"/>
                </a:solidFill>
                <a:latin typeface="+mn-lt"/>
              </a:rPr>
              <a:t>谢</a:t>
            </a:r>
            <a:r>
              <a:rPr lang="ja-JP" altLang="nb-NO" sz="4000" dirty="0" smtClean="0">
                <a:solidFill>
                  <a:srgbClr val="000000"/>
                </a:solidFill>
                <a:latin typeface="+mn-lt"/>
              </a:rPr>
              <a:t>谢</a:t>
            </a:r>
            <a:endParaRPr lang="ja-JP" altLang="nb-NO" sz="4000" dirty="0">
              <a:solidFill>
                <a:srgbClr val="000000"/>
              </a:solidFill>
              <a:latin typeface="+mn-lt"/>
            </a:endParaRPr>
          </a:p>
        </p:txBody>
      </p:sp>
    </p:spTree>
    <p:extLst>
      <p:ext uri="{BB962C8B-B14F-4D97-AF65-F5344CB8AC3E}">
        <p14:creationId xmlns:p14="http://schemas.microsoft.com/office/powerpoint/2010/main" val="23480811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20"/>
            <a:ext cx="20647024" cy="6189350"/>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b="1" dirty="0">
                <a:solidFill>
                  <a:srgbClr val="000000"/>
                </a:solidFill>
                <a:latin typeface="Calibri Light" panose="020F0302020204030204" pitchFamily="34" charset="0"/>
              </a:rPr>
              <a:t>Sample definitions of corruption:</a:t>
            </a:r>
            <a:endParaRPr lang="en-US" sz="5400" dirty="0">
              <a:solidFill>
                <a:srgbClr val="000000"/>
              </a:solidFill>
              <a:latin typeface="Calibri Light" panose="020F0302020204030204" pitchFamily="34" charset="0"/>
            </a:endParaRPr>
          </a:p>
          <a:p>
            <a:pPr marL="514358" indent="-514358">
              <a:buFont typeface="+mj-lt"/>
              <a:buAutoNum type="arabicPeriod"/>
            </a:pPr>
            <a:r>
              <a:rPr lang="en-US" sz="5400" dirty="0">
                <a:solidFill>
                  <a:srgbClr val="000000"/>
                </a:solidFill>
                <a:latin typeface="Calibri Light" panose="020F0302020204030204" pitchFamily="34" charset="0"/>
              </a:rPr>
              <a:t>The abuse of power for private and personal advantage.</a:t>
            </a:r>
          </a:p>
          <a:p>
            <a:pPr marL="457207" indent="-457207">
              <a:buFont typeface="+mj-lt"/>
              <a:buAutoNum type="arabicPeriod"/>
            </a:pPr>
            <a:r>
              <a:rPr lang="en-US" sz="5400" dirty="0">
                <a:solidFill>
                  <a:srgbClr val="000000"/>
                </a:solidFill>
                <a:latin typeface="Calibri Light" panose="020F0302020204030204" pitchFamily="34" charset="0"/>
              </a:rPr>
              <a:t>To get or take advantage by means which are illegitimate, immoral and/or inconsistent with one’s duty or the rights of others.</a:t>
            </a:r>
          </a:p>
          <a:p>
            <a:pPr marL="457207" indent="-457207">
              <a:buFont typeface="+mj-lt"/>
              <a:buAutoNum type="arabicPeriod"/>
            </a:pPr>
            <a:r>
              <a:rPr lang="en-GB" sz="5400" dirty="0">
                <a:solidFill>
                  <a:srgbClr val="000000"/>
                </a:solidFill>
                <a:latin typeface="Calibri Light" panose="020F0302020204030204" pitchFamily="34" charset="0"/>
              </a:rPr>
              <a:t>The word corrupt means "utterly broken". The word was first used by Aristotle and later by Cicero who added the terms “bribe and abandonment of good habits”.</a:t>
            </a:r>
            <a:endParaRPr lang="en-US" sz="5400" dirty="0">
              <a:solidFill>
                <a:srgbClr val="000000"/>
              </a:solidFill>
              <a:latin typeface="Calibri Light" panose="020F0302020204030204" pitchFamily="34" charset="0"/>
            </a:endParaRPr>
          </a:p>
        </p:txBody>
      </p:sp>
      <p:sp>
        <p:nvSpPr>
          <p:cNvPr id="7" name="Rectangle 14"/>
          <p:cNvSpPr/>
          <p:nvPr/>
        </p:nvSpPr>
        <p:spPr>
          <a:xfrm>
            <a:off x="1431210" y="744780"/>
            <a:ext cx="10506790"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Calibri" panose="020F0502020204030204" pitchFamily="34" charset="0"/>
                <a:cs typeface="Lato Regular"/>
              </a:rPr>
              <a:t>What is Corruption?</a:t>
            </a:r>
          </a:p>
        </p:txBody>
      </p:sp>
    </p:spTree>
    <p:extLst>
      <p:ext uri="{BB962C8B-B14F-4D97-AF65-F5344CB8AC3E}">
        <p14:creationId xmlns:p14="http://schemas.microsoft.com/office/powerpoint/2010/main" val="14582216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954926" y="5340271"/>
            <a:ext cx="22471520" cy="2123622"/>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buClr>
                <a:schemeClr val="accent6">
                  <a:lumMod val="75000"/>
                </a:schemeClr>
              </a:buClr>
            </a:pPr>
            <a:r>
              <a:rPr lang="en-US" sz="14000" dirty="0">
                <a:solidFill>
                  <a:srgbClr val="000000"/>
                </a:solidFill>
                <a:latin typeface="Calibri" panose="020F0502020204030204" pitchFamily="34" charset="0"/>
              </a:rPr>
              <a:t>Why is corruption harmful?</a:t>
            </a:r>
          </a:p>
        </p:txBody>
      </p:sp>
    </p:spTree>
    <p:extLst>
      <p:ext uri="{BB962C8B-B14F-4D97-AF65-F5344CB8AC3E}">
        <p14:creationId xmlns:p14="http://schemas.microsoft.com/office/powerpoint/2010/main" val="17579107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01756" y="651040"/>
            <a:ext cx="12123038"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243796" tIns="121899" rIns="243796" bIns="121899" rtlCol="0" anchor="ctr">
            <a:spAutoFit/>
          </a:bodyPr>
          <a:lstStyle/>
          <a:p>
            <a:pPr>
              <a:tabLst>
                <a:tab pos="338143" algn="l"/>
              </a:tabLst>
            </a:pPr>
            <a:r>
              <a:rPr lang="en-US" sz="8001" dirty="0">
                <a:solidFill>
                  <a:schemeClr val="tx2"/>
                </a:solidFill>
                <a:latin typeface="Calibri" panose="020F0502020204030204" pitchFamily="34" charset="0"/>
                <a:cs typeface="Lato Regular"/>
              </a:rPr>
              <a:t>Why is Corruption Harmful?</a:t>
            </a:r>
          </a:p>
        </p:txBody>
      </p:sp>
      <p:sp>
        <p:nvSpPr>
          <p:cNvPr id="8" name="Subtitle 2"/>
          <p:cNvSpPr txBox="1">
            <a:spLocks/>
          </p:cNvSpPr>
          <p:nvPr/>
        </p:nvSpPr>
        <p:spPr>
          <a:xfrm>
            <a:off x="1866901" y="2778922"/>
            <a:ext cx="20647024" cy="9694925"/>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11" indent="-685811">
              <a:buFont typeface="Arial" panose="020B0604020202020204" pitchFamily="34" charset="0"/>
              <a:buChar char="•"/>
            </a:pPr>
            <a:r>
              <a:rPr lang="en-US" sz="5400" dirty="0" smtClean="0">
                <a:solidFill>
                  <a:srgbClr val="000000"/>
                </a:solidFill>
                <a:latin typeface="Calibri Light" panose="020F0302020204030204" pitchFamily="34" charset="0"/>
              </a:rPr>
              <a:t>is </a:t>
            </a:r>
            <a:r>
              <a:rPr lang="en-US" sz="5400" dirty="0">
                <a:solidFill>
                  <a:srgbClr val="000000"/>
                </a:solidFill>
                <a:latin typeface="Calibri Light" panose="020F0302020204030204" pitchFamily="34" charset="0"/>
              </a:rPr>
              <a:t>unfair and harms those without power</a:t>
            </a:r>
          </a:p>
          <a:p>
            <a:pPr marL="685811" indent="-685811">
              <a:buFont typeface="Arial" panose="020B0604020202020204" pitchFamily="34" charset="0"/>
              <a:buChar char="•"/>
            </a:pPr>
            <a:r>
              <a:rPr lang="en-US" sz="5400" dirty="0">
                <a:solidFill>
                  <a:srgbClr val="000000"/>
                </a:solidFill>
                <a:latin typeface="Calibri Light" panose="020F0302020204030204" pitchFamily="34" charset="0"/>
              </a:rPr>
              <a:t>results in a loss of values and morality</a:t>
            </a:r>
          </a:p>
          <a:p>
            <a:pPr marL="685811" indent="-685811">
              <a:buFont typeface="Arial" panose="020B0604020202020204" pitchFamily="34" charset="0"/>
              <a:buChar char="•"/>
            </a:pPr>
            <a:r>
              <a:rPr lang="en-US" sz="5400" dirty="0">
                <a:solidFill>
                  <a:srgbClr val="000000"/>
                </a:solidFill>
                <a:latin typeface="Calibri Light" panose="020F0302020204030204" pitchFamily="34" charset="0"/>
              </a:rPr>
              <a:t>results in financial loss</a:t>
            </a:r>
          </a:p>
          <a:p>
            <a:pPr marL="685811" indent="-685811">
              <a:buFont typeface="Arial" panose="020B0604020202020204" pitchFamily="34" charset="0"/>
              <a:buChar char="•"/>
            </a:pPr>
            <a:r>
              <a:rPr lang="en-US" sz="5400" dirty="0">
                <a:solidFill>
                  <a:srgbClr val="000000"/>
                </a:solidFill>
                <a:latin typeface="Calibri Light" panose="020F0302020204030204" pitchFamily="34" charset="0"/>
              </a:rPr>
              <a:t>results in loss of trust in government, justice and public services</a:t>
            </a:r>
          </a:p>
          <a:p>
            <a:pPr marL="685811" indent="-685811">
              <a:buFont typeface="Arial" panose="020B0604020202020204" pitchFamily="34" charset="0"/>
              <a:buChar char="•"/>
            </a:pPr>
            <a:r>
              <a:rPr lang="en-US" sz="5400" dirty="0">
                <a:solidFill>
                  <a:srgbClr val="000000"/>
                </a:solidFill>
                <a:latin typeface="Calibri Light" panose="020F0302020204030204" pitchFamily="34" charset="0"/>
              </a:rPr>
              <a:t>results in illegal activities, encourages organized crime</a:t>
            </a:r>
          </a:p>
          <a:p>
            <a:pPr marL="685811" indent="-685811">
              <a:buFont typeface="Arial" panose="020B0604020202020204" pitchFamily="34" charset="0"/>
              <a:buChar char="•"/>
            </a:pPr>
            <a:r>
              <a:rPr lang="en-US" sz="5400" dirty="0">
                <a:solidFill>
                  <a:srgbClr val="000000"/>
                </a:solidFill>
                <a:latin typeface="Calibri Light" panose="020F0302020204030204" pitchFamily="34" charset="0"/>
              </a:rPr>
              <a:t>creates an inefficient society</a:t>
            </a:r>
          </a:p>
          <a:p>
            <a:pPr marL="685811" indent="-685811">
              <a:buFont typeface="Arial" panose="020B0604020202020204" pitchFamily="34" charset="0"/>
              <a:buChar char="•"/>
            </a:pPr>
            <a:r>
              <a:rPr lang="en-US" sz="5400" dirty="0">
                <a:solidFill>
                  <a:srgbClr val="000000"/>
                </a:solidFill>
                <a:latin typeface="Calibri Light" panose="020F0302020204030204" pitchFamily="34" charset="0"/>
              </a:rPr>
              <a:t>creates fear and insecurity</a:t>
            </a:r>
          </a:p>
          <a:p>
            <a:pPr>
              <a:buClr>
                <a:schemeClr val="tx1"/>
              </a:buClr>
            </a:pPr>
            <a:endParaRPr lang="en-US" sz="5400" dirty="0">
              <a:solidFill>
                <a:srgbClr val="000000"/>
              </a:solidFill>
              <a:latin typeface="Calibri Light" panose="020F0302020204030204" pitchFamily="34" charset="0"/>
            </a:endParaRPr>
          </a:p>
          <a:p>
            <a:pPr>
              <a:buClr>
                <a:schemeClr val="tx1"/>
              </a:buClr>
            </a:pPr>
            <a:r>
              <a:rPr lang="en-US" sz="4000" dirty="0">
                <a:solidFill>
                  <a:srgbClr val="000000"/>
                </a:solidFill>
                <a:latin typeface="Calibri Light" panose="020F0302020204030204" pitchFamily="34" charset="0"/>
              </a:rPr>
              <a:t>	</a:t>
            </a:r>
            <a:r>
              <a:rPr lang="en-US" i="1" dirty="0">
                <a:solidFill>
                  <a:srgbClr val="002060"/>
                </a:solidFill>
                <a:latin typeface="Calibri Light" panose="020F0302020204030204" pitchFamily="34" charset="0"/>
              </a:rPr>
              <a:t>“I believe that corruption kills more people across the globe than terrorism”</a:t>
            </a:r>
          </a:p>
          <a:p>
            <a:pPr>
              <a:buClr>
                <a:schemeClr val="tx1"/>
              </a:buClr>
            </a:pPr>
            <a:r>
              <a:rPr lang="en-US" sz="4000" i="1" dirty="0">
                <a:solidFill>
                  <a:srgbClr val="000000"/>
                </a:solidFill>
                <a:latin typeface="Calibri Light" panose="020F0302020204030204" pitchFamily="34" charset="0"/>
              </a:rPr>
              <a:t>				</a:t>
            </a:r>
            <a:r>
              <a:rPr lang="en-US" sz="3700" i="1" dirty="0">
                <a:solidFill>
                  <a:srgbClr val="3E3F41"/>
                </a:solidFill>
                <a:latin typeface="Calibri Light" panose="020F0302020204030204" pitchFamily="34" charset="0"/>
              </a:rPr>
              <a:t> </a:t>
            </a:r>
            <a:r>
              <a:rPr lang="en-US" sz="3700" dirty="0">
                <a:solidFill>
                  <a:srgbClr val="3E3F41"/>
                </a:solidFill>
                <a:latin typeface="Calibri Light" panose="020F0302020204030204" pitchFamily="34" charset="0"/>
              </a:rPr>
              <a:t>- Robert </a:t>
            </a:r>
            <a:r>
              <a:rPr lang="en-US" sz="3700" dirty="0" err="1">
                <a:solidFill>
                  <a:srgbClr val="3E3F41"/>
                </a:solidFill>
                <a:latin typeface="Calibri Light" panose="020F0302020204030204" pitchFamily="34" charset="0"/>
              </a:rPr>
              <a:t>Lugolobi</a:t>
            </a:r>
            <a:r>
              <a:rPr lang="en-US" sz="3700" dirty="0">
                <a:solidFill>
                  <a:srgbClr val="3E3F41"/>
                </a:solidFill>
                <a:latin typeface="Calibri Light" panose="020F0302020204030204" pitchFamily="34" charset="0"/>
              </a:rPr>
              <a:t>, Executive Director of Transparency International </a:t>
            </a:r>
          </a:p>
        </p:txBody>
      </p:sp>
      <p:sp>
        <p:nvSpPr>
          <p:cNvPr id="4" name="Oval 15"/>
          <p:cNvSpPr/>
          <p:nvPr/>
        </p:nvSpPr>
        <p:spPr>
          <a:xfrm>
            <a:off x="22649090" y="184825"/>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reeform 142"/>
          <p:cNvSpPr>
            <a:spLocks noChangeArrowheads="1"/>
          </p:cNvSpPr>
          <p:nvPr/>
        </p:nvSpPr>
        <p:spPr bwMode="auto">
          <a:xfrm>
            <a:off x="23136539" y="676433"/>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spTree>
    <p:extLst>
      <p:ext uri="{BB962C8B-B14F-4D97-AF65-F5344CB8AC3E}">
        <p14:creationId xmlns:p14="http://schemas.microsoft.com/office/powerpoint/2010/main" val="34269296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21"/>
            <a:ext cx="20647024" cy="3924115"/>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dirty="0">
                <a:solidFill>
                  <a:srgbClr val="000000"/>
                </a:solidFill>
                <a:latin typeface="Calibri Light" panose="020F0302020204030204" pitchFamily="34" charset="0"/>
              </a:rPr>
              <a:t>One day you are riding your motorcycle and a police car stops you on the motorway because you are not wearing your helmet. (</a:t>
            </a:r>
            <a:r>
              <a:rPr lang="en-US" sz="5400" i="1" dirty="0">
                <a:solidFill>
                  <a:srgbClr val="000000"/>
                </a:solidFill>
                <a:latin typeface="Calibri Light" panose="020F0302020204030204" pitchFamily="34" charset="0"/>
              </a:rPr>
              <a:t>The law in your country is that everyone who drives a motorcycle must wear a helmet.)</a:t>
            </a:r>
            <a:r>
              <a:rPr lang="en-US" sz="5400" dirty="0">
                <a:solidFill>
                  <a:srgbClr val="000000"/>
                </a:solidFill>
                <a:latin typeface="Calibri Light" panose="020F0302020204030204" pitchFamily="34" charset="0"/>
              </a:rPr>
              <a:t>The police officer tells you to pay a fine of 100 USD, but will ignore the violation if you pay him 20 USD. </a:t>
            </a:r>
          </a:p>
        </p:txBody>
      </p:sp>
      <p:sp>
        <p:nvSpPr>
          <p:cNvPr id="7" name="Rectangle 14"/>
          <p:cNvSpPr/>
          <p:nvPr/>
        </p:nvSpPr>
        <p:spPr>
          <a:xfrm>
            <a:off x="1431210" y="744780"/>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n-US" sz="8001" dirty="0">
                <a:solidFill>
                  <a:schemeClr val="accent1"/>
                </a:solidFill>
                <a:latin typeface="Calibri" panose="020F0502020204030204" pitchFamily="34" charset="0"/>
                <a:cs typeface="Lato Regular"/>
              </a:rPr>
              <a:t>Case Study</a:t>
            </a:r>
          </a:p>
        </p:txBody>
      </p:sp>
      <p:sp>
        <p:nvSpPr>
          <p:cNvPr id="12" name="Subtitle 2"/>
          <p:cNvSpPr txBox="1">
            <a:spLocks/>
          </p:cNvSpPr>
          <p:nvPr/>
        </p:nvSpPr>
        <p:spPr>
          <a:xfrm>
            <a:off x="2171701" y="6949136"/>
            <a:ext cx="20647024" cy="2885882"/>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chemeClr val="accent6">
                  <a:lumMod val="75000"/>
                </a:schemeClr>
              </a:buClr>
            </a:pPr>
            <a:r>
              <a:rPr lang="en-US" sz="5000" b="1" dirty="0">
                <a:solidFill>
                  <a:srgbClr val="000000"/>
                </a:solidFill>
                <a:latin typeface="Calibri Light" panose="020F0302020204030204" pitchFamily="34" charset="0"/>
              </a:rPr>
              <a:t>Questions:</a:t>
            </a:r>
          </a:p>
          <a:p>
            <a:pPr marL="685811" indent="-685811">
              <a:buFont typeface="Arial" panose="020B0604020202020204" pitchFamily="34" charset="0"/>
              <a:buChar char="•"/>
            </a:pPr>
            <a:r>
              <a:rPr lang="en-US" sz="5400" dirty="0">
                <a:solidFill>
                  <a:srgbClr val="000000"/>
                </a:solidFill>
                <a:latin typeface="Calibri Light" panose="020F0302020204030204" pitchFamily="34" charset="0"/>
              </a:rPr>
              <a:t>Should you pay the policeman?</a:t>
            </a:r>
          </a:p>
          <a:p>
            <a:pPr marL="685811" indent="-685811">
              <a:buFont typeface="Arial" panose="020B0604020202020204" pitchFamily="34" charset="0"/>
              <a:buChar char="•"/>
            </a:pPr>
            <a:r>
              <a:rPr lang="en-US" sz="5400" dirty="0">
                <a:solidFill>
                  <a:srgbClr val="000000"/>
                </a:solidFill>
                <a:latin typeface="Calibri Light" panose="020F0302020204030204" pitchFamily="34" charset="0"/>
              </a:rPr>
              <a:t>Would it make a difference if the policeman only asked for 5 USD?</a:t>
            </a:r>
          </a:p>
        </p:txBody>
      </p:sp>
      <p:sp>
        <p:nvSpPr>
          <p:cNvPr id="14" name="Oval 20"/>
          <p:cNvSpPr/>
          <p:nvPr/>
        </p:nvSpPr>
        <p:spPr>
          <a:xfrm>
            <a:off x="22649091" y="227222"/>
            <a:ext cx="1554714" cy="1554714"/>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6" name="Oval 15"/>
          <p:cNvSpPr/>
          <p:nvPr/>
        </p:nvSpPr>
        <p:spPr>
          <a:xfrm>
            <a:off x="22649090" y="1866539"/>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42"/>
          <p:cNvSpPr>
            <a:spLocks noChangeArrowheads="1"/>
          </p:cNvSpPr>
          <p:nvPr/>
        </p:nvSpPr>
        <p:spPr bwMode="auto">
          <a:xfrm>
            <a:off x="23136539" y="2358147"/>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spTree>
    <p:extLst>
      <p:ext uri="{BB962C8B-B14F-4D97-AF65-F5344CB8AC3E}">
        <p14:creationId xmlns:p14="http://schemas.microsoft.com/office/powerpoint/2010/main" val="9940120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562" y="2578323"/>
            <a:ext cx="16863638" cy="9481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14"/>
          <p:cNvSpPr/>
          <p:nvPr/>
        </p:nvSpPr>
        <p:spPr>
          <a:xfrm>
            <a:off x="1431210" y="744780"/>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n-US" sz="8001" dirty="0">
                <a:solidFill>
                  <a:schemeClr val="accent1"/>
                </a:solidFill>
                <a:latin typeface="Calibri" panose="020F0502020204030204" pitchFamily="34" charset="0"/>
                <a:cs typeface="Lato Regular"/>
              </a:rPr>
              <a:t>Video</a:t>
            </a:r>
          </a:p>
        </p:txBody>
      </p:sp>
      <p:sp>
        <p:nvSpPr>
          <p:cNvPr id="15"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0" name="Oval 37"/>
          <p:cNvSpPr/>
          <p:nvPr/>
        </p:nvSpPr>
        <p:spPr>
          <a:xfrm>
            <a:off x="22691411" y="227221"/>
            <a:ext cx="1554714" cy="1554714"/>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45"/>
          <p:cNvSpPr>
            <a:spLocks noChangeArrowheads="1"/>
          </p:cNvSpPr>
          <p:nvPr/>
        </p:nvSpPr>
        <p:spPr bwMode="auto">
          <a:xfrm>
            <a:off x="23135294" y="706128"/>
            <a:ext cx="666948" cy="596901"/>
          </a:xfrm>
          <a:custGeom>
            <a:avLst/>
            <a:gdLst>
              <a:gd name="T0" fmla="*/ 72075278 w 588"/>
              <a:gd name="T1" fmla="*/ 56019554 h 524"/>
              <a:gd name="T2" fmla="*/ 72075278 w 588"/>
              <a:gd name="T3" fmla="*/ 56019554 h 524"/>
              <a:gd name="T4" fmla="*/ 53766324 w 588"/>
              <a:gd name="T5" fmla="*/ 56019554 h 524"/>
              <a:gd name="T6" fmla="*/ 49253450 w 588"/>
              <a:gd name="T7" fmla="*/ 56019554 h 524"/>
              <a:gd name="T8" fmla="*/ 49253450 w 588"/>
              <a:gd name="T9" fmla="*/ 62388158 h 524"/>
              <a:gd name="T10" fmla="*/ 53766324 w 588"/>
              <a:gd name="T11" fmla="*/ 67067360 h 524"/>
              <a:gd name="T12" fmla="*/ 53766324 w 588"/>
              <a:gd name="T13" fmla="*/ 67976954 h 524"/>
              <a:gd name="T14" fmla="*/ 21919109 w 588"/>
              <a:gd name="T15" fmla="*/ 67976954 h 524"/>
              <a:gd name="T16" fmla="*/ 21919109 w 588"/>
              <a:gd name="T17" fmla="*/ 67067360 h 524"/>
              <a:gd name="T18" fmla="*/ 27334342 w 588"/>
              <a:gd name="T19" fmla="*/ 62388158 h 524"/>
              <a:gd name="T20" fmla="*/ 27334342 w 588"/>
              <a:gd name="T21" fmla="*/ 56019554 h 524"/>
              <a:gd name="T22" fmla="*/ 21919109 w 588"/>
              <a:gd name="T23" fmla="*/ 56019554 h 524"/>
              <a:gd name="T24" fmla="*/ 3739064 w 588"/>
              <a:gd name="T25" fmla="*/ 56019554 h 524"/>
              <a:gd name="T26" fmla="*/ 0 w 588"/>
              <a:gd name="T27" fmla="*/ 52380095 h 524"/>
              <a:gd name="T28" fmla="*/ 0 w 588"/>
              <a:gd name="T29" fmla="*/ 3639459 h 524"/>
              <a:gd name="T30" fmla="*/ 3739064 w 588"/>
              <a:gd name="T31" fmla="*/ 0 h 524"/>
              <a:gd name="T32" fmla="*/ 72075278 w 588"/>
              <a:gd name="T33" fmla="*/ 0 h 524"/>
              <a:gd name="T34" fmla="*/ 75685433 w 588"/>
              <a:gd name="T35" fmla="*/ 3639459 h 524"/>
              <a:gd name="T36" fmla="*/ 75685433 w 588"/>
              <a:gd name="T37" fmla="*/ 52380095 h 524"/>
              <a:gd name="T38" fmla="*/ 72075278 w 588"/>
              <a:gd name="T39" fmla="*/ 56019554 h 524"/>
              <a:gd name="T40" fmla="*/ 71172559 w 588"/>
              <a:gd name="T41" fmla="*/ 4549054 h 524"/>
              <a:gd name="T42" fmla="*/ 71172559 w 588"/>
              <a:gd name="T43" fmla="*/ 4549054 h 524"/>
              <a:gd name="T44" fmla="*/ 5544142 w 588"/>
              <a:gd name="T45" fmla="*/ 4549054 h 524"/>
              <a:gd name="T46" fmla="*/ 5544142 w 588"/>
              <a:gd name="T47" fmla="*/ 45881344 h 524"/>
              <a:gd name="T48" fmla="*/ 71172559 w 588"/>
              <a:gd name="T49" fmla="*/ 45881344 h 524"/>
              <a:gd name="T50" fmla="*/ 71172559 w 588"/>
              <a:gd name="T51" fmla="*/ 4549054 h 5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88" h="524">
                <a:moveTo>
                  <a:pt x="559" y="431"/>
                </a:moveTo>
                <a:lnTo>
                  <a:pt x="559" y="431"/>
                </a:lnTo>
                <a:cubicBezTo>
                  <a:pt x="417" y="431"/>
                  <a:pt x="417" y="431"/>
                  <a:pt x="417" y="431"/>
                </a:cubicBezTo>
                <a:cubicBezTo>
                  <a:pt x="382" y="431"/>
                  <a:pt x="382" y="431"/>
                  <a:pt x="382" y="431"/>
                </a:cubicBezTo>
                <a:cubicBezTo>
                  <a:pt x="382" y="480"/>
                  <a:pt x="382" y="480"/>
                  <a:pt x="382" y="480"/>
                </a:cubicBezTo>
                <a:cubicBezTo>
                  <a:pt x="417" y="516"/>
                  <a:pt x="417" y="516"/>
                  <a:pt x="417" y="516"/>
                </a:cubicBezTo>
                <a:cubicBezTo>
                  <a:pt x="417" y="523"/>
                  <a:pt x="417" y="523"/>
                  <a:pt x="417" y="523"/>
                </a:cubicBezTo>
                <a:cubicBezTo>
                  <a:pt x="170" y="523"/>
                  <a:pt x="170" y="523"/>
                  <a:pt x="170" y="523"/>
                </a:cubicBezTo>
                <a:cubicBezTo>
                  <a:pt x="170" y="516"/>
                  <a:pt x="170" y="516"/>
                  <a:pt x="170" y="516"/>
                </a:cubicBezTo>
                <a:cubicBezTo>
                  <a:pt x="212" y="480"/>
                  <a:pt x="212" y="480"/>
                  <a:pt x="212" y="480"/>
                </a:cubicBezTo>
                <a:cubicBezTo>
                  <a:pt x="212" y="431"/>
                  <a:pt x="212" y="431"/>
                  <a:pt x="212" y="431"/>
                </a:cubicBezTo>
                <a:cubicBezTo>
                  <a:pt x="170" y="431"/>
                  <a:pt x="170" y="431"/>
                  <a:pt x="170" y="431"/>
                </a:cubicBezTo>
                <a:cubicBezTo>
                  <a:pt x="29" y="431"/>
                  <a:pt x="29" y="431"/>
                  <a:pt x="29" y="431"/>
                </a:cubicBezTo>
                <a:cubicBezTo>
                  <a:pt x="15" y="431"/>
                  <a:pt x="0" y="417"/>
                  <a:pt x="0" y="403"/>
                </a:cubicBezTo>
                <a:cubicBezTo>
                  <a:pt x="0" y="28"/>
                  <a:pt x="0" y="28"/>
                  <a:pt x="0" y="28"/>
                </a:cubicBezTo>
                <a:cubicBezTo>
                  <a:pt x="0" y="7"/>
                  <a:pt x="15" y="0"/>
                  <a:pt x="29" y="0"/>
                </a:cubicBezTo>
                <a:cubicBezTo>
                  <a:pt x="559" y="0"/>
                  <a:pt x="559" y="0"/>
                  <a:pt x="559" y="0"/>
                </a:cubicBezTo>
                <a:cubicBezTo>
                  <a:pt x="573" y="0"/>
                  <a:pt x="587" y="7"/>
                  <a:pt x="587" y="28"/>
                </a:cubicBezTo>
                <a:cubicBezTo>
                  <a:pt x="587" y="403"/>
                  <a:pt x="587" y="403"/>
                  <a:pt x="587" y="403"/>
                </a:cubicBezTo>
                <a:cubicBezTo>
                  <a:pt x="587" y="417"/>
                  <a:pt x="573" y="431"/>
                  <a:pt x="559" y="431"/>
                </a:cubicBezTo>
                <a:close/>
                <a:moveTo>
                  <a:pt x="552" y="35"/>
                </a:moveTo>
                <a:lnTo>
                  <a:pt x="552" y="35"/>
                </a:lnTo>
                <a:cubicBezTo>
                  <a:pt x="43" y="35"/>
                  <a:pt x="43" y="35"/>
                  <a:pt x="43" y="35"/>
                </a:cubicBezTo>
                <a:cubicBezTo>
                  <a:pt x="43" y="353"/>
                  <a:pt x="43" y="353"/>
                  <a:pt x="43" y="353"/>
                </a:cubicBezTo>
                <a:cubicBezTo>
                  <a:pt x="552" y="353"/>
                  <a:pt x="552" y="353"/>
                  <a:pt x="552" y="353"/>
                </a:cubicBezTo>
                <a:lnTo>
                  <a:pt x="552" y="35"/>
                </a:lnTo>
                <a:close/>
              </a:path>
            </a:pathLst>
          </a:custGeom>
          <a:solidFill>
            <a:schemeClr val="bg1"/>
          </a:solidFill>
          <a:ln>
            <a:noFill/>
          </a:ln>
          <a:extLst/>
        </p:spPr>
        <p:txBody>
          <a:bodyPr wrap="none" anchor="ctr"/>
          <a:lstStyle/>
          <a:p>
            <a:endParaRPr lang="en-US" dirty="0">
              <a:latin typeface="Lato Light"/>
            </a:endParaRPr>
          </a:p>
        </p:txBody>
      </p:sp>
    </p:spTree>
    <p:extLst>
      <p:ext uri="{BB962C8B-B14F-4D97-AF65-F5344CB8AC3E}">
        <p14:creationId xmlns:p14="http://schemas.microsoft.com/office/powerpoint/2010/main" val="24513712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19"/>
            <a:ext cx="20647024" cy="2941282"/>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b="1" dirty="0">
                <a:solidFill>
                  <a:srgbClr val="000000"/>
                </a:solidFill>
                <a:latin typeface="Calibri Light" panose="020F0302020204030204" pitchFamily="34" charset="0"/>
              </a:rPr>
              <a:t>Questions:</a:t>
            </a:r>
          </a:p>
          <a:p>
            <a:pPr marL="685811" indent="-685811">
              <a:buFont typeface="Arial" panose="020B0604020202020204" pitchFamily="34" charset="0"/>
              <a:buChar char="•"/>
            </a:pPr>
            <a:r>
              <a:rPr lang="en-US" sz="5400" dirty="0">
                <a:solidFill>
                  <a:srgbClr val="000000"/>
                </a:solidFill>
                <a:latin typeface="Calibri Light" panose="020F0302020204030204" pitchFamily="34" charset="0"/>
              </a:rPr>
              <a:t>What do you think of this situation?</a:t>
            </a:r>
          </a:p>
          <a:p>
            <a:pPr marL="685811" indent="-685811">
              <a:buFont typeface="Arial" panose="020B0604020202020204" pitchFamily="34" charset="0"/>
              <a:buChar char="•"/>
            </a:pPr>
            <a:r>
              <a:rPr lang="en-US" sz="5400" dirty="0">
                <a:solidFill>
                  <a:srgbClr val="000000"/>
                </a:solidFill>
                <a:latin typeface="Calibri Light" panose="020F0302020204030204" pitchFamily="34" charset="0"/>
              </a:rPr>
              <a:t>What would you do?</a:t>
            </a:r>
          </a:p>
        </p:txBody>
      </p:sp>
      <p:sp>
        <p:nvSpPr>
          <p:cNvPr id="7" name="Rectangle 14"/>
          <p:cNvSpPr/>
          <p:nvPr/>
        </p:nvSpPr>
        <p:spPr>
          <a:xfrm>
            <a:off x="1431210" y="744780"/>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n-US" sz="8001" dirty="0">
                <a:solidFill>
                  <a:schemeClr val="accent1"/>
                </a:solidFill>
                <a:latin typeface="Calibri" panose="020F0502020204030204" pitchFamily="34" charset="0"/>
                <a:cs typeface="Lato Regular"/>
              </a:rPr>
              <a:t>Video</a:t>
            </a:r>
          </a:p>
        </p:txBody>
      </p:sp>
      <p:sp>
        <p:nvSpPr>
          <p:cNvPr id="16" name="Oval 15"/>
          <p:cNvSpPr/>
          <p:nvPr/>
        </p:nvSpPr>
        <p:spPr>
          <a:xfrm>
            <a:off x="22649090" y="1866539"/>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42"/>
          <p:cNvSpPr>
            <a:spLocks noChangeArrowheads="1"/>
          </p:cNvSpPr>
          <p:nvPr/>
        </p:nvSpPr>
        <p:spPr bwMode="auto">
          <a:xfrm>
            <a:off x="23136539" y="2358147"/>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sp>
        <p:nvSpPr>
          <p:cNvPr id="17" name="Oval 37"/>
          <p:cNvSpPr/>
          <p:nvPr/>
        </p:nvSpPr>
        <p:spPr>
          <a:xfrm>
            <a:off x="22691411" y="227221"/>
            <a:ext cx="1554714" cy="1554714"/>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45"/>
          <p:cNvSpPr>
            <a:spLocks noChangeArrowheads="1"/>
          </p:cNvSpPr>
          <p:nvPr/>
        </p:nvSpPr>
        <p:spPr bwMode="auto">
          <a:xfrm>
            <a:off x="23135294" y="706128"/>
            <a:ext cx="666948" cy="596901"/>
          </a:xfrm>
          <a:custGeom>
            <a:avLst/>
            <a:gdLst>
              <a:gd name="T0" fmla="*/ 72075278 w 588"/>
              <a:gd name="T1" fmla="*/ 56019554 h 524"/>
              <a:gd name="T2" fmla="*/ 72075278 w 588"/>
              <a:gd name="T3" fmla="*/ 56019554 h 524"/>
              <a:gd name="T4" fmla="*/ 53766324 w 588"/>
              <a:gd name="T5" fmla="*/ 56019554 h 524"/>
              <a:gd name="T6" fmla="*/ 49253450 w 588"/>
              <a:gd name="T7" fmla="*/ 56019554 h 524"/>
              <a:gd name="T8" fmla="*/ 49253450 w 588"/>
              <a:gd name="T9" fmla="*/ 62388158 h 524"/>
              <a:gd name="T10" fmla="*/ 53766324 w 588"/>
              <a:gd name="T11" fmla="*/ 67067360 h 524"/>
              <a:gd name="T12" fmla="*/ 53766324 w 588"/>
              <a:gd name="T13" fmla="*/ 67976954 h 524"/>
              <a:gd name="T14" fmla="*/ 21919109 w 588"/>
              <a:gd name="T15" fmla="*/ 67976954 h 524"/>
              <a:gd name="T16" fmla="*/ 21919109 w 588"/>
              <a:gd name="T17" fmla="*/ 67067360 h 524"/>
              <a:gd name="T18" fmla="*/ 27334342 w 588"/>
              <a:gd name="T19" fmla="*/ 62388158 h 524"/>
              <a:gd name="T20" fmla="*/ 27334342 w 588"/>
              <a:gd name="T21" fmla="*/ 56019554 h 524"/>
              <a:gd name="T22" fmla="*/ 21919109 w 588"/>
              <a:gd name="T23" fmla="*/ 56019554 h 524"/>
              <a:gd name="T24" fmla="*/ 3739064 w 588"/>
              <a:gd name="T25" fmla="*/ 56019554 h 524"/>
              <a:gd name="T26" fmla="*/ 0 w 588"/>
              <a:gd name="T27" fmla="*/ 52380095 h 524"/>
              <a:gd name="T28" fmla="*/ 0 w 588"/>
              <a:gd name="T29" fmla="*/ 3639459 h 524"/>
              <a:gd name="T30" fmla="*/ 3739064 w 588"/>
              <a:gd name="T31" fmla="*/ 0 h 524"/>
              <a:gd name="T32" fmla="*/ 72075278 w 588"/>
              <a:gd name="T33" fmla="*/ 0 h 524"/>
              <a:gd name="T34" fmla="*/ 75685433 w 588"/>
              <a:gd name="T35" fmla="*/ 3639459 h 524"/>
              <a:gd name="T36" fmla="*/ 75685433 w 588"/>
              <a:gd name="T37" fmla="*/ 52380095 h 524"/>
              <a:gd name="T38" fmla="*/ 72075278 w 588"/>
              <a:gd name="T39" fmla="*/ 56019554 h 524"/>
              <a:gd name="T40" fmla="*/ 71172559 w 588"/>
              <a:gd name="T41" fmla="*/ 4549054 h 524"/>
              <a:gd name="T42" fmla="*/ 71172559 w 588"/>
              <a:gd name="T43" fmla="*/ 4549054 h 524"/>
              <a:gd name="T44" fmla="*/ 5544142 w 588"/>
              <a:gd name="T45" fmla="*/ 4549054 h 524"/>
              <a:gd name="T46" fmla="*/ 5544142 w 588"/>
              <a:gd name="T47" fmla="*/ 45881344 h 524"/>
              <a:gd name="T48" fmla="*/ 71172559 w 588"/>
              <a:gd name="T49" fmla="*/ 45881344 h 524"/>
              <a:gd name="T50" fmla="*/ 71172559 w 588"/>
              <a:gd name="T51" fmla="*/ 4549054 h 5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88" h="524">
                <a:moveTo>
                  <a:pt x="559" y="431"/>
                </a:moveTo>
                <a:lnTo>
                  <a:pt x="559" y="431"/>
                </a:lnTo>
                <a:cubicBezTo>
                  <a:pt x="417" y="431"/>
                  <a:pt x="417" y="431"/>
                  <a:pt x="417" y="431"/>
                </a:cubicBezTo>
                <a:cubicBezTo>
                  <a:pt x="382" y="431"/>
                  <a:pt x="382" y="431"/>
                  <a:pt x="382" y="431"/>
                </a:cubicBezTo>
                <a:cubicBezTo>
                  <a:pt x="382" y="480"/>
                  <a:pt x="382" y="480"/>
                  <a:pt x="382" y="480"/>
                </a:cubicBezTo>
                <a:cubicBezTo>
                  <a:pt x="417" y="516"/>
                  <a:pt x="417" y="516"/>
                  <a:pt x="417" y="516"/>
                </a:cubicBezTo>
                <a:cubicBezTo>
                  <a:pt x="417" y="523"/>
                  <a:pt x="417" y="523"/>
                  <a:pt x="417" y="523"/>
                </a:cubicBezTo>
                <a:cubicBezTo>
                  <a:pt x="170" y="523"/>
                  <a:pt x="170" y="523"/>
                  <a:pt x="170" y="523"/>
                </a:cubicBezTo>
                <a:cubicBezTo>
                  <a:pt x="170" y="516"/>
                  <a:pt x="170" y="516"/>
                  <a:pt x="170" y="516"/>
                </a:cubicBezTo>
                <a:cubicBezTo>
                  <a:pt x="212" y="480"/>
                  <a:pt x="212" y="480"/>
                  <a:pt x="212" y="480"/>
                </a:cubicBezTo>
                <a:cubicBezTo>
                  <a:pt x="212" y="431"/>
                  <a:pt x="212" y="431"/>
                  <a:pt x="212" y="431"/>
                </a:cubicBezTo>
                <a:cubicBezTo>
                  <a:pt x="170" y="431"/>
                  <a:pt x="170" y="431"/>
                  <a:pt x="170" y="431"/>
                </a:cubicBezTo>
                <a:cubicBezTo>
                  <a:pt x="29" y="431"/>
                  <a:pt x="29" y="431"/>
                  <a:pt x="29" y="431"/>
                </a:cubicBezTo>
                <a:cubicBezTo>
                  <a:pt x="15" y="431"/>
                  <a:pt x="0" y="417"/>
                  <a:pt x="0" y="403"/>
                </a:cubicBezTo>
                <a:cubicBezTo>
                  <a:pt x="0" y="28"/>
                  <a:pt x="0" y="28"/>
                  <a:pt x="0" y="28"/>
                </a:cubicBezTo>
                <a:cubicBezTo>
                  <a:pt x="0" y="7"/>
                  <a:pt x="15" y="0"/>
                  <a:pt x="29" y="0"/>
                </a:cubicBezTo>
                <a:cubicBezTo>
                  <a:pt x="559" y="0"/>
                  <a:pt x="559" y="0"/>
                  <a:pt x="559" y="0"/>
                </a:cubicBezTo>
                <a:cubicBezTo>
                  <a:pt x="573" y="0"/>
                  <a:pt x="587" y="7"/>
                  <a:pt x="587" y="28"/>
                </a:cubicBezTo>
                <a:cubicBezTo>
                  <a:pt x="587" y="403"/>
                  <a:pt x="587" y="403"/>
                  <a:pt x="587" y="403"/>
                </a:cubicBezTo>
                <a:cubicBezTo>
                  <a:pt x="587" y="417"/>
                  <a:pt x="573" y="431"/>
                  <a:pt x="559" y="431"/>
                </a:cubicBezTo>
                <a:close/>
                <a:moveTo>
                  <a:pt x="552" y="35"/>
                </a:moveTo>
                <a:lnTo>
                  <a:pt x="552" y="35"/>
                </a:lnTo>
                <a:cubicBezTo>
                  <a:pt x="43" y="35"/>
                  <a:pt x="43" y="35"/>
                  <a:pt x="43" y="35"/>
                </a:cubicBezTo>
                <a:cubicBezTo>
                  <a:pt x="43" y="353"/>
                  <a:pt x="43" y="353"/>
                  <a:pt x="43" y="353"/>
                </a:cubicBezTo>
                <a:cubicBezTo>
                  <a:pt x="552" y="353"/>
                  <a:pt x="552" y="353"/>
                  <a:pt x="552" y="353"/>
                </a:cubicBezTo>
                <a:lnTo>
                  <a:pt x="552" y="35"/>
                </a:lnTo>
                <a:close/>
              </a:path>
            </a:pathLst>
          </a:custGeom>
          <a:solidFill>
            <a:schemeClr val="bg1"/>
          </a:solidFill>
          <a:ln>
            <a:noFill/>
          </a:ln>
          <a:extLst/>
        </p:spPr>
        <p:txBody>
          <a:bodyPr wrap="none" anchor="ctr"/>
          <a:lstStyle/>
          <a:p>
            <a:endParaRPr lang="en-US" dirty="0">
              <a:latin typeface="Lato Light"/>
            </a:endParaRPr>
          </a:p>
        </p:txBody>
      </p:sp>
    </p:spTree>
    <p:extLst>
      <p:ext uri="{BB962C8B-B14F-4D97-AF65-F5344CB8AC3E}">
        <p14:creationId xmlns:p14="http://schemas.microsoft.com/office/powerpoint/2010/main" val="38801967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21"/>
            <a:ext cx="20294741" cy="3924115"/>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chemeClr val="accent6">
                  <a:lumMod val="75000"/>
                </a:schemeClr>
              </a:buClr>
            </a:pPr>
            <a:r>
              <a:rPr lang="en-US" sz="5400" dirty="0">
                <a:solidFill>
                  <a:srgbClr val="000000"/>
                </a:solidFill>
                <a:latin typeface="Calibri Light" panose="020F0302020204030204" pitchFamily="34" charset="0"/>
              </a:rPr>
              <a:t>The project manager invites representatives of different stakeholders to participate in a one day meeting to discuss an application for a second project phase. The meeting is held during work hours, and after the meeting the government representative asks for his/her “sitting allowance” (payment for his/her meeting attendance).</a:t>
            </a:r>
          </a:p>
        </p:txBody>
      </p:sp>
      <p:sp>
        <p:nvSpPr>
          <p:cNvPr id="7" name="Rectangle 14"/>
          <p:cNvSpPr/>
          <p:nvPr/>
        </p:nvSpPr>
        <p:spPr>
          <a:xfrm>
            <a:off x="1431210" y="744780"/>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n-US" sz="8001" dirty="0">
                <a:solidFill>
                  <a:schemeClr val="accent1"/>
                </a:solidFill>
                <a:latin typeface="Calibri" panose="020F0502020204030204" pitchFamily="34" charset="0"/>
                <a:cs typeface="Lato Regular"/>
              </a:rPr>
              <a:t>Case Study</a:t>
            </a:r>
          </a:p>
        </p:txBody>
      </p:sp>
      <p:sp>
        <p:nvSpPr>
          <p:cNvPr id="12" name="Subtitle 2"/>
          <p:cNvSpPr txBox="1">
            <a:spLocks/>
          </p:cNvSpPr>
          <p:nvPr/>
        </p:nvSpPr>
        <p:spPr>
          <a:xfrm>
            <a:off x="2171701" y="7330135"/>
            <a:ext cx="20647024" cy="4361158"/>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chemeClr val="accent6">
                  <a:lumMod val="75000"/>
                </a:schemeClr>
              </a:buClr>
            </a:pPr>
            <a:r>
              <a:rPr lang="en-US" sz="5400" b="1" dirty="0">
                <a:solidFill>
                  <a:srgbClr val="000000"/>
                </a:solidFill>
                <a:latin typeface="Calibri Light" panose="020F0302020204030204" pitchFamily="34" charset="0"/>
              </a:rPr>
              <a:t>Questions:</a:t>
            </a:r>
          </a:p>
          <a:p>
            <a:pPr marL="571509" indent="-571509">
              <a:buFont typeface="Arial" panose="020B0604020202020204" pitchFamily="34" charset="0"/>
              <a:buChar char="•"/>
            </a:pPr>
            <a:r>
              <a:rPr lang="en-US" sz="5400" dirty="0">
                <a:solidFill>
                  <a:srgbClr val="000000"/>
                </a:solidFill>
                <a:latin typeface="Calibri Light" panose="020F0302020204030204" pitchFamily="34" charset="0"/>
              </a:rPr>
              <a:t>Is this acceptable?</a:t>
            </a:r>
          </a:p>
          <a:p>
            <a:pPr marL="571509" indent="-571509">
              <a:buFont typeface="Arial" panose="020B0604020202020204" pitchFamily="34" charset="0"/>
              <a:buChar char="•"/>
            </a:pPr>
            <a:r>
              <a:rPr lang="en-US" sz="5400" dirty="0">
                <a:solidFill>
                  <a:srgbClr val="000000"/>
                </a:solidFill>
                <a:latin typeface="Calibri Light" panose="020F0302020204030204" pitchFamily="34" charset="0"/>
              </a:rPr>
              <a:t>The government official asks the project manager not to issue a receipt.</a:t>
            </a:r>
          </a:p>
          <a:p>
            <a:pPr marL="1485742" lvl="1" indent="-571509">
              <a:buFont typeface="Arial" panose="020B0604020202020204" pitchFamily="34" charset="0"/>
              <a:buChar char="•"/>
            </a:pPr>
            <a:r>
              <a:rPr lang="en-US" sz="4200" dirty="0">
                <a:solidFill>
                  <a:srgbClr val="000000"/>
                </a:solidFill>
                <a:latin typeface="Calibri Light" panose="020F0302020204030204" pitchFamily="34" charset="0"/>
              </a:rPr>
              <a:t>Are there similar practices in your country?</a:t>
            </a:r>
          </a:p>
          <a:p>
            <a:pPr marL="1485742" lvl="1" indent="-571509">
              <a:buFont typeface="Arial" panose="020B0604020202020204" pitchFamily="34" charset="0"/>
              <a:buChar char="•"/>
            </a:pPr>
            <a:r>
              <a:rPr lang="en-US" sz="4200" dirty="0">
                <a:solidFill>
                  <a:srgbClr val="000000"/>
                </a:solidFill>
                <a:latin typeface="Calibri Light" panose="020F0302020204030204" pitchFamily="34" charset="0"/>
              </a:rPr>
              <a:t>Can this situation be avoided? </a:t>
            </a:r>
            <a:r>
              <a:rPr lang="en-US" sz="4200" dirty="0" smtClean="0">
                <a:solidFill>
                  <a:srgbClr val="000000"/>
                </a:solidFill>
                <a:latin typeface="Calibri Light" panose="020F0302020204030204" pitchFamily="34" charset="0"/>
              </a:rPr>
              <a:t>If so, how</a:t>
            </a:r>
            <a:r>
              <a:rPr lang="en-US" sz="4200" dirty="0">
                <a:solidFill>
                  <a:srgbClr val="000000"/>
                </a:solidFill>
                <a:latin typeface="Calibri Light" panose="020F0302020204030204" pitchFamily="34" charset="0"/>
              </a:rPr>
              <a:t>?</a:t>
            </a:r>
          </a:p>
        </p:txBody>
      </p:sp>
      <p:sp>
        <p:nvSpPr>
          <p:cNvPr id="13" name="Oval 20"/>
          <p:cNvSpPr/>
          <p:nvPr/>
        </p:nvSpPr>
        <p:spPr>
          <a:xfrm>
            <a:off x="22649091" y="227222"/>
            <a:ext cx="1554714" cy="1554714"/>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5" name="Oval 15"/>
          <p:cNvSpPr/>
          <p:nvPr/>
        </p:nvSpPr>
        <p:spPr>
          <a:xfrm>
            <a:off x="22649090" y="1866539"/>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42"/>
          <p:cNvSpPr>
            <a:spLocks noChangeArrowheads="1"/>
          </p:cNvSpPr>
          <p:nvPr/>
        </p:nvSpPr>
        <p:spPr bwMode="auto">
          <a:xfrm>
            <a:off x="23136539" y="2358147"/>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spTree>
    <p:extLst>
      <p:ext uri="{BB962C8B-B14F-4D97-AF65-F5344CB8AC3E}">
        <p14:creationId xmlns:p14="http://schemas.microsoft.com/office/powerpoint/2010/main" val="16241900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19"/>
            <a:ext cx="20647024" cy="7428664"/>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b="1" dirty="0">
                <a:solidFill>
                  <a:srgbClr val="000000"/>
                </a:solidFill>
                <a:latin typeface="Calibri Light" panose="020F0302020204030204" pitchFamily="34" charset="0"/>
              </a:rPr>
              <a:t>Grand corruption</a:t>
            </a:r>
            <a:r>
              <a:rPr lang="en-US" sz="5400" dirty="0">
                <a:solidFill>
                  <a:srgbClr val="000000"/>
                </a:solidFill>
                <a:latin typeface="Calibri Light" panose="020F0302020204030204" pitchFamily="34" charset="0"/>
              </a:rPr>
              <a:t>: </a:t>
            </a:r>
            <a:r>
              <a:rPr lang="en-US" sz="5400" dirty="0" smtClean="0">
                <a:solidFill>
                  <a:srgbClr val="000000"/>
                </a:solidFill>
                <a:latin typeface="Calibri Light" panose="020F0302020204030204" pitchFamily="34" charset="0"/>
              </a:rPr>
              <a:t>takes </a:t>
            </a:r>
            <a:r>
              <a:rPr lang="en-US" sz="5400" dirty="0">
                <a:solidFill>
                  <a:srgbClr val="000000"/>
                </a:solidFill>
                <a:latin typeface="Calibri Light" panose="020F0302020204030204" pitchFamily="34" charset="0"/>
              </a:rPr>
              <a:t>place at higher levels of government, </a:t>
            </a:r>
            <a:r>
              <a:rPr lang="en-GB" sz="5400" dirty="0">
                <a:solidFill>
                  <a:srgbClr val="000000"/>
                </a:solidFill>
                <a:latin typeface="Calibri Light" panose="020F0302020204030204" pitchFamily="34" charset="0"/>
              </a:rPr>
              <a:t>large companies and NGOs,</a:t>
            </a:r>
            <a:r>
              <a:rPr lang="nb-NO" sz="5400" dirty="0">
                <a:solidFill>
                  <a:srgbClr val="000000"/>
                </a:solidFill>
                <a:latin typeface="Calibri Light" panose="020F0302020204030204" pitchFamily="34" charset="0"/>
              </a:rPr>
              <a:t> </a:t>
            </a:r>
            <a:r>
              <a:rPr lang="en-US" sz="5400" dirty="0">
                <a:solidFill>
                  <a:srgbClr val="000000"/>
                </a:solidFill>
                <a:latin typeface="Calibri Light" panose="020F0302020204030204" pitchFamily="34" charset="0"/>
              </a:rPr>
              <a:t>and involves </a:t>
            </a:r>
            <a:r>
              <a:rPr lang="en-US" sz="5400" dirty="0" smtClean="0">
                <a:solidFill>
                  <a:srgbClr val="000000"/>
                </a:solidFill>
                <a:latin typeface="Calibri Light" panose="020F0302020204030204" pitchFamily="34" charset="0"/>
              </a:rPr>
              <a:t>mismanagement of large </a:t>
            </a:r>
            <a:r>
              <a:rPr lang="en-US" sz="5400" dirty="0">
                <a:solidFill>
                  <a:srgbClr val="000000"/>
                </a:solidFill>
                <a:latin typeface="Calibri Light" panose="020F0302020204030204" pitchFamily="34" charset="0"/>
              </a:rPr>
              <a:t>amounts of money </a:t>
            </a:r>
            <a:r>
              <a:rPr lang="en-US" sz="5400" dirty="0" smtClean="0">
                <a:solidFill>
                  <a:srgbClr val="000000"/>
                </a:solidFill>
                <a:latin typeface="Calibri Light" panose="020F0302020204030204" pitchFamily="34" charset="0"/>
              </a:rPr>
              <a:t>- </a:t>
            </a:r>
            <a:r>
              <a:rPr lang="en-US" sz="5400" dirty="0">
                <a:solidFill>
                  <a:srgbClr val="000000"/>
                </a:solidFill>
                <a:latin typeface="Calibri Light" panose="020F0302020204030204" pitchFamily="34" charset="0"/>
              </a:rPr>
              <a:t>for example, diverting funds from a social program for personal use.</a:t>
            </a:r>
          </a:p>
          <a:p>
            <a:endParaRPr lang="en-GB" sz="5400" dirty="0">
              <a:solidFill>
                <a:srgbClr val="000000"/>
              </a:solidFill>
              <a:latin typeface="Calibri Light" panose="020F0302020204030204" pitchFamily="34" charset="0"/>
            </a:endParaRPr>
          </a:p>
          <a:p>
            <a:r>
              <a:rPr lang="en-US" sz="5400" b="1" dirty="0">
                <a:solidFill>
                  <a:srgbClr val="000000"/>
                </a:solidFill>
                <a:latin typeface="Calibri Light" panose="020F0302020204030204" pitchFamily="34" charset="0"/>
              </a:rPr>
              <a:t>Petty </a:t>
            </a:r>
            <a:r>
              <a:rPr lang="en-US" sz="5400" b="1" dirty="0" smtClean="0">
                <a:solidFill>
                  <a:srgbClr val="000000"/>
                </a:solidFill>
                <a:latin typeface="Calibri Light" panose="020F0302020204030204" pitchFamily="34" charset="0"/>
              </a:rPr>
              <a:t> corruption</a:t>
            </a:r>
            <a:r>
              <a:rPr lang="en-US" sz="5400" dirty="0">
                <a:solidFill>
                  <a:srgbClr val="000000"/>
                </a:solidFill>
                <a:latin typeface="Calibri Light" panose="020F0302020204030204" pitchFamily="34" charset="0"/>
              </a:rPr>
              <a:t>:  </a:t>
            </a:r>
            <a:r>
              <a:rPr lang="en-US" sz="5400" dirty="0" smtClean="0">
                <a:solidFill>
                  <a:srgbClr val="000000"/>
                </a:solidFill>
                <a:latin typeface="Calibri Light" panose="020F0302020204030204" pitchFamily="34" charset="0"/>
              </a:rPr>
              <a:t>small </a:t>
            </a:r>
            <a:r>
              <a:rPr lang="en-US" sz="5400" dirty="0">
                <a:solidFill>
                  <a:srgbClr val="000000"/>
                </a:solidFill>
                <a:latin typeface="Calibri Light" panose="020F0302020204030204" pitchFamily="34" charset="0"/>
              </a:rPr>
              <a:t>incidences of corruption, often on a local level, by people like policemen and judges. This type of corruption affects the poor most directly.  An example of corruption at the local level is the need to pay bribes to public servants/local officials.</a:t>
            </a:r>
            <a:endParaRPr lang="en-GB" sz="5400" dirty="0">
              <a:solidFill>
                <a:srgbClr val="000000"/>
              </a:solidFill>
              <a:latin typeface="Calibri Light" panose="020F0302020204030204" pitchFamily="34" charset="0"/>
            </a:endParaRPr>
          </a:p>
        </p:txBody>
      </p:sp>
      <p:sp>
        <p:nvSpPr>
          <p:cNvPr id="7" name="Rectangle 14"/>
          <p:cNvSpPr/>
          <p:nvPr/>
        </p:nvSpPr>
        <p:spPr>
          <a:xfrm>
            <a:off x="1431210" y="778973"/>
            <a:ext cx="9998790"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Calibri" panose="020F0502020204030204" pitchFamily="34" charset="0"/>
                <a:cs typeface="Lato Regular"/>
              </a:rPr>
              <a:t>Levels of Corruption</a:t>
            </a:r>
          </a:p>
        </p:txBody>
      </p:sp>
    </p:spTree>
    <p:extLst>
      <p:ext uri="{BB962C8B-B14F-4D97-AF65-F5344CB8AC3E}">
        <p14:creationId xmlns:p14="http://schemas.microsoft.com/office/powerpoint/2010/main" val="32761224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2233435" y="756641"/>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n-US" sz="8001" dirty="0">
                <a:solidFill>
                  <a:schemeClr val="accent1"/>
                </a:solidFill>
                <a:latin typeface="Calibri" panose="020F0502020204030204" pitchFamily="34" charset="0"/>
                <a:cs typeface="Lato Regular"/>
              </a:rPr>
              <a:t>Case Study</a:t>
            </a:r>
          </a:p>
        </p:txBody>
      </p:sp>
      <p:sp>
        <p:nvSpPr>
          <p:cNvPr id="17" name="TextBox 16"/>
          <p:cNvSpPr txBox="1"/>
          <p:nvPr/>
        </p:nvSpPr>
        <p:spPr>
          <a:xfrm>
            <a:off x="12487434" y="2068241"/>
            <a:ext cx="11083766" cy="8710077"/>
          </a:xfrm>
          <a:prstGeom prst="rect">
            <a:avLst/>
          </a:prstGeom>
          <a:noFill/>
        </p:spPr>
        <p:txBody>
          <a:bodyPr wrap="square" rtlCol="0">
            <a:spAutoFit/>
          </a:bodyPr>
          <a:lstStyle/>
          <a:p>
            <a:r>
              <a:rPr lang="en-US" sz="4000" dirty="0">
                <a:solidFill>
                  <a:srgbClr val="000000"/>
                </a:solidFill>
                <a:latin typeface="Calibri Light" panose="020F0302020204030204" pitchFamily="34" charset="0"/>
              </a:rPr>
              <a:t>Peter had practiced his driving skills with his instructor for months. It was now days before his test, and he felt he was ready for it. He </a:t>
            </a:r>
            <a:r>
              <a:rPr lang="en-US" sz="4000" dirty="0" smtClean="0">
                <a:solidFill>
                  <a:srgbClr val="000000"/>
                </a:solidFill>
                <a:latin typeface="Calibri Light" panose="020F0302020204030204" pitchFamily="34" charset="0"/>
              </a:rPr>
              <a:t>stopped the car and </a:t>
            </a:r>
            <a:r>
              <a:rPr lang="en-US" sz="4000" dirty="0">
                <a:solidFill>
                  <a:srgbClr val="000000"/>
                </a:solidFill>
                <a:latin typeface="Calibri Light" panose="020F0302020204030204" pitchFamily="34" charset="0"/>
              </a:rPr>
              <a:t>waited for final feedback from his teacher.</a:t>
            </a:r>
          </a:p>
          <a:p>
            <a:endParaRPr lang="en-US" sz="4000" dirty="0">
              <a:solidFill>
                <a:srgbClr val="000000"/>
              </a:solidFill>
              <a:latin typeface="Calibri Light" panose="020F0302020204030204" pitchFamily="34" charset="0"/>
            </a:endParaRPr>
          </a:p>
          <a:p>
            <a:r>
              <a:rPr lang="en-US" sz="4000" dirty="0">
                <a:solidFill>
                  <a:srgbClr val="000000"/>
                </a:solidFill>
                <a:latin typeface="Calibri Light" panose="020F0302020204030204" pitchFamily="34" charset="0"/>
              </a:rPr>
              <a:t>What came next was not what he had expected. The driving instructor told him that if he wanted to pass his test, he would need to bribe the examiner. If Peter would give 100 dollars to the instructor, he would happily act as go-between, making sure the examiner received his money before the test began.</a:t>
            </a:r>
          </a:p>
          <a:p>
            <a:endParaRPr lang="en-US" sz="4000" dirty="0">
              <a:solidFill>
                <a:srgbClr val="000000"/>
              </a:solidFill>
              <a:latin typeface="Calibri Light" panose="020F0302020204030204" pitchFamily="34" charset="0"/>
            </a:endParaRPr>
          </a:p>
          <a:p>
            <a:pPr marL="457207" indent="-457207">
              <a:buFont typeface="Arial" panose="020B0604020202020204" pitchFamily="34" charset="0"/>
              <a:buChar char="•"/>
            </a:pPr>
            <a:r>
              <a:rPr lang="en-US" sz="4000" dirty="0">
                <a:solidFill>
                  <a:srgbClr val="000000"/>
                </a:solidFill>
                <a:latin typeface="Calibri Light" panose="020F0302020204030204" pitchFamily="34" charset="0"/>
              </a:rPr>
              <a:t>What do you think of this situation?</a:t>
            </a:r>
          </a:p>
          <a:p>
            <a:pPr marL="457207" indent="-457207">
              <a:buFont typeface="Arial" panose="020B0604020202020204" pitchFamily="34" charset="0"/>
              <a:buChar char="•"/>
            </a:pPr>
            <a:r>
              <a:rPr lang="en-US" sz="4000" dirty="0">
                <a:solidFill>
                  <a:srgbClr val="000000"/>
                </a:solidFill>
                <a:latin typeface="Calibri Light" panose="020F0302020204030204" pitchFamily="34" charset="0"/>
              </a:rPr>
              <a:t>What would you do?</a:t>
            </a:r>
            <a:endParaRPr lang="en-US" sz="4000" dirty="0">
              <a:solidFill>
                <a:srgbClr val="000000"/>
              </a:solidFill>
              <a:latin typeface="Calibri Light" panose="020F0302020204030204" pitchFamily="34" charset="0"/>
              <a:cs typeface="Lato Light"/>
            </a:endParaRPr>
          </a:p>
        </p:txBody>
      </p:sp>
      <p:grpSp>
        <p:nvGrpSpPr>
          <p:cNvPr id="7" name="Group 6"/>
          <p:cNvGrpSpPr/>
          <p:nvPr/>
        </p:nvGrpSpPr>
        <p:grpSpPr>
          <a:xfrm>
            <a:off x="12058921" y="12198605"/>
            <a:ext cx="11512280" cy="98580"/>
            <a:chOff x="4517996" y="10410325"/>
            <a:chExt cx="15868517" cy="158763"/>
          </a:xfrm>
        </p:grpSpPr>
        <p:sp>
          <p:nvSpPr>
            <p:cNvPr id="8" name="Rectangle 7"/>
            <p:cNvSpPr/>
            <p:nvPr/>
          </p:nvSpPr>
          <p:spPr>
            <a:xfrm>
              <a:off x="4517996" y="10410325"/>
              <a:ext cx="2606953" cy="15876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170309" y="10410325"/>
              <a:ext cx="2606953" cy="158763"/>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9822621" y="10410325"/>
              <a:ext cx="2606953" cy="158763"/>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2474934" y="10410325"/>
              <a:ext cx="2606953" cy="158763"/>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5127247" y="10410325"/>
              <a:ext cx="2606953" cy="158763"/>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7779560" y="10410325"/>
              <a:ext cx="2606953" cy="158763"/>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lassholder for bilde 2"/>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22129" r="22129"/>
          <a:stretch>
            <a:fillRect/>
          </a:stretch>
        </p:blipFill>
        <p:spPr>
          <a:xfrm>
            <a:off x="-528708" y="0"/>
            <a:ext cx="12585210" cy="13716000"/>
          </a:xfrm>
        </p:spPr>
      </p:pic>
      <p:sp>
        <p:nvSpPr>
          <p:cNvPr id="18" name="Oval 20"/>
          <p:cNvSpPr/>
          <p:nvPr/>
        </p:nvSpPr>
        <p:spPr>
          <a:xfrm>
            <a:off x="22649091" y="227222"/>
            <a:ext cx="1554714" cy="1554714"/>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6" name="Oval 15"/>
          <p:cNvSpPr/>
          <p:nvPr/>
        </p:nvSpPr>
        <p:spPr>
          <a:xfrm>
            <a:off x="22649090" y="1866539"/>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reeform 142"/>
          <p:cNvSpPr>
            <a:spLocks noChangeArrowheads="1"/>
          </p:cNvSpPr>
          <p:nvPr/>
        </p:nvSpPr>
        <p:spPr bwMode="auto">
          <a:xfrm>
            <a:off x="23136539" y="2358147"/>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pic>
        <p:nvPicPr>
          <p:cNvPr id="20" name="Plassholder for bilde 3"/>
          <p:cNvPicPr>
            <a:picLocks noChangeAspect="1"/>
          </p:cNvPicPr>
          <p:nvPr/>
        </p:nvPicPr>
        <p:blipFill>
          <a:blip r:embed="rId3">
            <a:extLst>
              <a:ext uri="{28A0092B-C50C-407E-A947-70E740481C1C}">
                <a14:useLocalDpi xmlns:a14="http://schemas.microsoft.com/office/drawing/2010/main" val="0"/>
              </a:ext>
            </a:extLst>
          </a:blip>
          <a:srcRect l="19399" r="19399"/>
          <a:stretch>
            <a:fillRect/>
          </a:stretch>
        </p:blipFill>
        <p:spPr>
          <a:xfrm>
            <a:off x="-559198" y="0"/>
            <a:ext cx="12585210" cy="13716000"/>
          </a:xfrm>
          <a:prstGeom prst="rect">
            <a:avLst/>
          </a:prstGeom>
          <a:effectLst/>
        </p:spPr>
      </p:pic>
    </p:spTree>
    <p:extLst>
      <p:ext uri="{BB962C8B-B14F-4D97-AF65-F5344CB8AC3E}">
        <p14:creationId xmlns:p14="http://schemas.microsoft.com/office/powerpoint/2010/main" val="17033353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939211" y="2510325"/>
            <a:ext cx="20647024" cy="9791875"/>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11" indent="-685811">
              <a:buFont typeface="Arial" panose="020B0604020202020204" pitchFamily="34" charset="0"/>
              <a:buChar char="•"/>
            </a:pPr>
            <a:r>
              <a:rPr lang="en-US" sz="5400" dirty="0">
                <a:solidFill>
                  <a:srgbClr val="000000"/>
                </a:solidFill>
                <a:latin typeface="Calibri Light" panose="020F0302020204030204" pitchFamily="34" charset="0"/>
              </a:rPr>
              <a:t>Bribery: money or services offered illegally to get something in return</a:t>
            </a:r>
          </a:p>
          <a:p>
            <a:pPr marL="1600044" lvl="1" indent="-685811">
              <a:buFont typeface="Arial" panose="020B0604020202020204" pitchFamily="34" charset="0"/>
              <a:buChar char="•"/>
            </a:pPr>
            <a:r>
              <a:rPr lang="en-US" sz="4600" dirty="0">
                <a:solidFill>
                  <a:srgbClr val="000000"/>
                </a:solidFill>
                <a:latin typeface="Calibri Light" panose="020F0302020204030204" pitchFamily="34" charset="0"/>
              </a:rPr>
              <a:t>Active: When you offer a bribe</a:t>
            </a:r>
          </a:p>
          <a:p>
            <a:pPr marL="1600044" lvl="1" indent="-685811">
              <a:buFont typeface="Arial" panose="020B0604020202020204" pitchFamily="34" charset="0"/>
              <a:buChar char="•"/>
            </a:pPr>
            <a:r>
              <a:rPr lang="en-US" sz="4600" dirty="0">
                <a:solidFill>
                  <a:srgbClr val="000000"/>
                </a:solidFill>
                <a:latin typeface="Calibri Light" panose="020F0302020204030204" pitchFamily="34" charset="0"/>
              </a:rPr>
              <a:t>Passive: When you accept or demand a bribe</a:t>
            </a:r>
          </a:p>
          <a:p>
            <a:pPr marL="685811" indent="-685811">
              <a:buFont typeface="Arial" panose="020B0604020202020204" pitchFamily="34" charset="0"/>
              <a:buChar char="•"/>
            </a:pPr>
            <a:r>
              <a:rPr lang="en-US" sz="5400" dirty="0">
                <a:solidFill>
                  <a:srgbClr val="000000"/>
                </a:solidFill>
                <a:latin typeface="Calibri Light" panose="020F0302020204030204" pitchFamily="34" charset="0"/>
              </a:rPr>
              <a:t>Kickback: illegal form of commission </a:t>
            </a:r>
          </a:p>
          <a:p>
            <a:pPr marL="685811" indent="-685811">
              <a:buFont typeface="Arial" panose="020B0604020202020204" pitchFamily="34" charset="0"/>
              <a:buChar char="•"/>
            </a:pPr>
            <a:r>
              <a:rPr lang="en-US" sz="5400" dirty="0">
                <a:solidFill>
                  <a:srgbClr val="000000"/>
                </a:solidFill>
                <a:latin typeface="Calibri Light" panose="020F0302020204030204" pitchFamily="34" charset="0"/>
              </a:rPr>
              <a:t>Nepotism: favoritism granted to family, relatives or friends</a:t>
            </a:r>
          </a:p>
          <a:p>
            <a:pPr marL="685811" indent="-685811">
              <a:buFont typeface="Arial" panose="020B0604020202020204" pitchFamily="34" charset="0"/>
              <a:buChar char="•"/>
            </a:pPr>
            <a:r>
              <a:rPr lang="en-US" sz="5400" dirty="0">
                <a:solidFill>
                  <a:srgbClr val="000000"/>
                </a:solidFill>
                <a:latin typeface="Calibri Light" panose="020F0302020204030204" pitchFamily="34" charset="0"/>
              </a:rPr>
              <a:t>Facilitation payments: asking for money for legally free services</a:t>
            </a:r>
          </a:p>
          <a:p>
            <a:pPr marL="685811" indent="-685811">
              <a:buFont typeface="Arial" panose="020B0604020202020204" pitchFamily="34" charset="0"/>
              <a:buChar char="•"/>
            </a:pPr>
            <a:r>
              <a:rPr lang="en-US" sz="5400" dirty="0">
                <a:solidFill>
                  <a:srgbClr val="000000"/>
                </a:solidFill>
                <a:latin typeface="Calibri Light" panose="020F0302020204030204" pitchFamily="34" charset="0"/>
              </a:rPr>
              <a:t>Collusion: secret agreements by at least two parties for illegal gain</a:t>
            </a:r>
          </a:p>
          <a:p>
            <a:pPr marL="685811" indent="-685811">
              <a:buFont typeface="Arial" panose="020B0604020202020204" pitchFamily="34" charset="0"/>
              <a:buChar char="•"/>
            </a:pPr>
            <a:r>
              <a:rPr lang="en-US" sz="5400" dirty="0">
                <a:solidFill>
                  <a:srgbClr val="000000"/>
                </a:solidFill>
                <a:latin typeface="Calibri Light" panose="020F0302020204030204" pitchFamily="34" charset="0"/>
              </a:rPr>
              <a:t>Embezzlement: misuse of someone else's money</a:t>
            </a:r>
          </a:p>
          <a:p>
            <a:pPr marL="685811" indent="-685811">
              <a:buFont typeface="Arial" panose="020B0604020202020204" pitchFamily="34" charset="0"/>
              <a:buChar char="•"/>
            </a:pPr>
            <a:r>
              <a:rPr lang="en-US" sz="5400" dirty="0">
                <a:solidFill>
                  <a:srgbClr val="000000"/>
                </a:solidFill>
                <a:latin typeface="Calibri Light" panose="020F0302020204030204" pitchFamily="34" charset="0"/>
              </a:rPr>
              <a:t>Abuse of power</a:t>
            </a:r>
          </a:p>
          <a:p>
            <a:endParaRPr lang="en-US" sz="300" dirty="0">
              <a:solidFill>
                <a:srgbClr val="000000"/>
              </a:solidFill>
              <a:latin typeface="Calibri Light" panose="020F0302020204030204" pitchFamily="34" charset="0"/>
            </a:endParaRPr>
          </a:p>
          <a:p>
            <a:r>
              <a:rPr lang="en-US" sz="5400" b="1" dirty="0">
                <a:solidFill>
                  <a:srgbClr val="000000"/>
                </a:solidFill>
                <a:latin typeface="Calibri Light" panose="020F0302020204030204" pitchFamily="34" charset="0"/>
              </a:rPr>
              <a:t>Question: </a:t>
            </a:r>
            <a:r>
              <a:rPr lang="en-US" sz="5400" dirty="0">
                <a:solidFill>
                  <a:srgbClr val="000000"/>
                </a:solidFill>
                <a:latin typeface="Calibri Light" panose="020F0302020204030204" pitchFamily="34" charset="0"/>
              </a:rPr>
              <a:t>Have you been confronted with any of these types? </a:t>
            </a:r>
          </a:p>
        </p:txBody>
      </p:sp>
      <p:sp>
        <p:nvSpPr>
          <p:cNvPr id="7" name="Rectangle 14"/>
          <p:cNvSpPr/>
          <p:nvPr/>
        </p:nvSpPr>
        <p:spPr>
          <a:xfrm>
            <a:off x="1431210" y="778973"/>
            <a:ext cx="9998790"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Calibri" panose="020F0502020204030204" pitchFamily="34" charset="0"/>
                <a:cs typeface="Lato Regular"/>
              </a:rPr>
              <a:t>Types of Corruption</a:t>
            </a:r>
          </a:p>
        </p:txBody>
      </p:sp>
    </p:spTree>
    <p:extLst>
      <p:ext uri="{BB962C8B-B14F-4D97-AF65-F5344CB8AC3E}">
        <p14:creationId xmlns:p14="http://schemas.microsoft.com/office/powerpoint/2010/main" val="30048581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662392" y="5416955"/>
            <a:ext cx="23053964" cy="1985251"/>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buClr>
                <a:schemeClr val="accent6">
                  <a:lumMod val="75000"/>
                </a:schemeClr>
              </a:buClr>
            </a:pPr>
            <a:r>
              <a:rPr lang="en-US" sz="13001" dirty="0">
                <a:solidFill>
                  <a:srgbClr val="000000"/>
                </a:solidFill>
                <a:latin typeface="Calibri" panose="020F0502020204030204" pitchFamily="34" charset="0"/>
              </a:rPr>
              <a:t>Where can corruption be found?</a:t>
            </a:r>
          </a:p>
        </p:txBody>
      </p:sp>
    </p:spTree>
    <p:extLst>
      <p:ext uri="{BB962C8B-B14F-4D97-AF65-F5344CB8AC3E}">
        <p14:creationId xmlns:p14="http://schemas.microsoft.com/office/powerpoint/2010/main" val="31581786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4"/>
          <p:cNvSpPr/>
          <p:nvPr/>
        </p:nvSpPr>
        <p:spPr>
          <a:xfrm>
            <a:off x="1431210" y="778973"/>
            <a:ext cx="1959999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Calibri" panose="020F0502020204030204" pitchFamily="34" charset="0"/>
                <a:cs typeface="Lato Regular"/>
              </a:rPr>
              <a:t>Where Can Corruption be Found?</a:t>
            </a:r>
          </a:p>
        </p:txBody>
      </p:sp>
      <p:graphicFrame>
        <p:nvGraphicFramePr>
          <p:cNvPr id="6" name="Content Placeholder 5"/>
          <p:cNvGraphicFramePr>
            <a:graphicFrameLocks noGrp="1"/>
          </p:cNvGraphicFramePr>
          <p:nvPr>
            <p:extLst>
              <p:ext uri="{D42A27DB-BD31-4B8C-83A1-F6EECF244321}">
                <p14:modId xmlns:p14="http://schemas.microsoft.com/office/powerpoint/2010/main" val="2490713340"/>
              </p:ext>
            </p:extLst>
          </p:nvPr>
        </p:nvGraphicFramePr>
        <p:xfrm>
          <a:off x="2829434" y="2681665"/>
          <a:ext cx="19208318" cy="103970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89689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19"/>
            <a:ext cx="20647024" cy="9971924"/>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11" indent="-685811">
              <a:buFont typeface="Arial" panose="020B0604020202020204" pitchFamily="34" charset="0"/>
              <a:buChar char="•"/>
            </a:pPr>
            <a:r>
              <a:rPr lang="en-US" sz="5400" dirty="0" smtClean="0">
                <a:solidFill>
                  <a:srgbClr val="000000"/>
                </a:solidFill>
                <a:latin typeface="Calibri Light" panose="020F0302020204030204" pitchFamily="34" charset="0"/>
              </a:rPr>
              <a:t>A lifestyle </a:t>
            </a:r>
            <a:r>
              <a:rPr lang="en-US" sz="5400" dirty="0">
                <a:solidFill>
                  <a:srgbClr val="000000"/>
                </a:solidFill>
                <a:latin typeface="Calibri Light" panose="020F0302020204030204" pitchFamily="34" charset="0"/>
              </a:rPr>
              <a:t>that is not in line with income</a:t>
            </a:r>
          </a:p>
          <a:p>
            <a:pPr marL="685811" indent="-685811">
              <a:buFont typeface="Arial" panose="020B0604020202020204" pitchFamily="34" charset="0"/>
              <a:buChar char="•"/>
            </a:pPr>
            <a:r>
              <a:rPr lang="en-US" sz="5400" dirty="0">
                <a:solidFill>
                  <a:srgbClr val="000000"/>
                </a:solidFill>
                <a:latin typeface="Calibri Light" panose="020F0302020204030204" pitchFamily="34" charset="0"/>
              </a:rPr>
              <a:t>Deliberately working alone, or always with the same colleague</a:t>
            </a:r>
          </a:p>
          <a:p>
            <a:pPr marL="685811" indent="-685811">
              <a:buFont typeface="Arial" panose="020B0604020202020204" pitchFamily="34" charset="0"/>
              <a:buChar char="•"/>
            </a:pPr>
            <a:r>
              <a:rPr lang="en-GB" sz="5400" dirty="0">
                <a:solidFill>
                  <a:srgbClr val="000000"/>
                </a:solidFill>
                <a:latin typeface="Calibri Light" panose="020F0302020204030204" pitchFamily="34" charset="0"/>
              </a:rPr>
              <a:t>Secretive phone calls</a:t>
            </a:r>
            <a:endParaRPr lang="en-US" sz="5400" dirty="0">
              <a:solidFill>
                <a:srgbClr val="000000"/>
              </a:solidFill>
              <a:latin typeface="Calibri Light" panose="020F0302020204030204" pitchFamily="34" charset="0"/>
            </a:endParaRPr>
          </a:p>
          <a:p>
            <a:pPr marL="685811" indent="-685811">
              <a:buFont typeface="Arial" panose="020B0604020202020204" pitchFamily="34" charset="0"/>
              <a:buChar char="•"/>
            </a:pPr>
            <a:r>
              <a:rPr lang="en-US" sz="5400" dirty="0">
                <a:solidFill>
                  <a:srgbClr val="000000"/>
                </a:solidFill>
                <a:latin typeface="Calibri Light" panose="020F0302020204030204" pitchFamily="34" charset="0"/>
              </a:rPr>
              <a:t>Many discrepancies in the petty cash, round figures</a:t>
            </a:r>
          </a:p>
          <a:p>
            <a:pPr marL="685811" indent="-685811">
              <a:buFont typeface="Arial" panose="020B0604020202020204" pitchFamily="34" charset="0"/>
              <a:buChar char="•"/>
            </a:pPr>
            <a:r>
              <a:rPr lang="en-US" sz="5400" dirty="0" smtClean="0">
                <a:solidFill>
                  <a:srgbClr val="000000"/>
                </a:solidFill>
                <a:latin typeface="Calibri Light" panose="020F0302020204030204" pitchFamily="34" charset="0"/>
              </a:rPr>
              <a:t>Lots of incorrect </a:t>
            </a:r>
            <a:r>
              <a:rPr lang="en-US" sz="5400" dirty="0">
                <a:solidFill>
                  <a:srgbClr val="000000"/>
                </a:solidFill>
                <a:latin typeface="Calibri Light" panose="020F0302020204030204" pitchFamily="34" charset="0"/>
              </a:rPr>
              <a:t>or missing invoices, cash tickets etc.</a:t>
            </a:r>
          </a:p>
          <a:p>
            <a:pPr marL="685811" indent="-685811">
              <a:buFont typeface="Arial" panose="020B0604020202020204" pitchFamily="34" charset="0"/>
              <a:buChar char="•"/>
            </a:pPr>
            <a:r>
              <a:rPr lang="en-US" sz="5400" dirty="0">
                <a:solidFill>
                  <a:srgbClr val="000000"/>
                </a:solidFill>
                <a:latin typeface="Calibri Light" panose="020F0302020204030204" pitchFamily="34" charset="0"/>
              </a:rPr>
              <a:t>Irritability, suspiciousness or defensiveness </a:t>
            </a:r>
          </a:p>
          <a:p>
            <a:pPr marL="685811" indent="-685811">
              <a:buFont typeface="Arial" panose="020B0604020202020204" pitchFamily="34" charset="0"/>
              <a:buChar char="•"/>
            </a:pPr>
            <a:r>
              <a:rPr lang="en-US" sz="5400" dirty="0">
                <a:solidFill>
                  <a:srgbClr val="000000"/>
                </a:solidFill>
                <a:latin typeface="Calibri Light" panose="020F0302020204030204" pitchFamily="34" charset="0"/>
              </a:rPr>
              <a:t>Control issues: unwillingness to share duties </a:t>
            </a:r>
          </a:p>
          <a:p>
            <a:pPr marL="685811" indent="-685811">
              <a:buFont typeface="Arial" panose="020B0604020202020204" pitchFamily="34" charset="0"/>
              <a:buChar char="•"/>
            </a:pPr>
            <a:r>
              <a:rPr lang="en-US" sz="5400" dirty="0">
                <a:solidFill>
                  <a:srgbClr val="000000"/>
                </a:solidFill>
                <a:latin typeface="Calibri Light" panose="020F0302020204030204" pitchFamily="34" charset="0"/>
              </a:rPr>
              <a:t>Unusually close association with vendor/customer</a:t>
            </a:r>
          </a:p>
          <a:p>
            <a:pPr marL="685811" indent="-685811">
              <a:buFont typeface="Arial" panose="020B0604020202020204" pitchFamily="34" charset="0"/>
              <a:buChar char="•"/>
            </a:pPr>
            <a:r>
              <a:rPr lang="en-US" sz="5400" dirty="0">
                <a:solidFill>
                  <a:srgbClr val="000000"/>
                </a:solidFill>
                <a:latin typeface="Calibri Light" panose="020F0302020204030204" pitchFamily="34" charset="0"/>
              </a:rPr>
              <a:t>Addiction problems</a:t>
            </a:r>
          </a:p>
          <a:p>
            <a:pPr marL="685811" indent="-685811">
              <a:buFont typeface="Arial" panose="020B0604020202020204" pitchFamily="34" charset="0"/>
              <a:buChar char="•"/>
            </a:pPr>
            <a:r>
              <a:rPr lang="en-US" sz="5400" dirty="0">
                <a:solidFill>
                  <a:srgbClr val="000000"/>
                </a:solidFill>
                <a:latin typeface="Calibri Light" panose="020F0302020204030204" pitchFamily="34" charset="0"/>
              </a:rPr>
              <a:t>Someone who always arrives first and leaves last</a:t>
            </a:r>
          </a:p>
        </p:txBody>
      </p:sp>
      <p:sp>
        <p:nvSpPr>
          <p:cNvPr id="7" name="Rectangle 14"/>
          <p:cNvSpPr/>
          <p:nvPr/>
        </p:nvSpPr>
        <p:spPr>
          <a:xfrm>
            <a:off x="1431209" y="744780"/>
            <a:ext cx="20226525"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Calibri" panose="020F0502020204030204" pitchFamily="34" charset="0"/>
                <a:cs typeface="Lato Regular"/>
              </a:rPr>
              <a:t>Potential </a:t>
            </a:r>
            <a:r>
              <a:rPr lang="en-US" sz="8001" dirty="0" smtClean="0">
                <a:solidFill>
                  <a:schemeClr val="accent1"/>
                </a:solidFill>
                <a:latin typeface="Calibri" panose="020F0502020204030204" pitchFamily="34" charset="0"/>
                <a:cs typeface="Lato Regular"/>
              </a:rPr>
              <a:t>Signs </a:t>
            </a:r>
            <a:r>
              <a:rPr lang="en-US" sz="8001" dirty="0">
                <a:solidFill>
                  <a:schemeClr val="accent1"/>
                </a:solidFill>
                <a:latin typeface="Calibri" panose="020F0502020204030204" pitchFamily="34" charset="0"/>
                <a:cs typeface="Lato Regular"/>
              </a:rPr>
              <a:t>of </a:t>
            </a:r>
            <a:r>
              <a:rPr lang="en-US" sz="8001" dirty="0" smtClean="0">
                <a:solidFill>
                  <a:schemeClr val="accent1"/>
                </a:solidFill>
                <a:latin typeface="Calibri" panose="020F0502020204030204" pitchFamily="34" charset="0"/>
                <a:cs typeface="Lato Regular"/>
              </a:rPr>
              <a:t>Corruption in an Individual</a:t>
            </a:r>
            <a:endParaRPr lang="en-US" sz="8001" dirty="0">
              <a:solidFill>
                <a:schemeClr val="accent1"/>
              </a:solidFill>
              <a:latin typeface="Calibri" panose="020F0502020204030204" pitchFamily="34" charset="0"/>
              <a:cs typeface="Lato Regular"/>
            </a:endParaRPr>
          </a:p>
        </p:txBody>
      </p:sp>
    </p:spTree>
    <p:extLst>
      <p:ext uri="{BB962C8B-B14F-4D97-AF65-F5344CB8AC3E}">
        <p14:creationId xmlns:p14="http://schemas.microsoft.com/office/powerpoint/2010/main" val="38323381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18"/>
            <a:ext cx="20647024" cy="7976506"/>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b="1" dirty="0">
                <a:solidFill>
                  <a:srgbClr val="000000"/>
                </a:solidFill>
                <a:latin typeface="Calibri Light" panose="020F0302020204030204" pitchFamily="34" charset="0"/>
              </a:rPr>
              <a:t>Good questions to ask yourself:</a:t>
            </a:r>
          </a:p>
          <a:p>
            <a:pPr marL="685811" indent="-685811">
              <a:buFont typeface="Arial" panose="020B0604020202020204" pitchFamily="34" charset="0"/>
              <a:buChar char="•"/>
            </a:pPr>
            <a:r>
              <a:rPr lang="en-US" sz="5400" dirty="0">
                <a:solidFill>
                  <a:srgbClr val="000000"/>
                </a:solidFill>
                <a:latin typeface="Calibri Light" panose="020F0302020204030204" pitchFamily="34" charset="0"/>
              </a:rPr>
              <a:t>Do I mind if others, including colleagues and donors, know what I am doing? </a:t>
            </a:r>
          </a:p>
          <a:p>
            <a:pPr marL="685811" indent="-685811">
              <a:buFont typeface="Arial" panose="020B0604020202020204" pitchFamily="34" charset="0"/>
              <a:buChar char="•"/>
            </a:pPr>
            <a:r>
              <a:rPr lang="en-US" sz="5400" dirty="0">
                <a:solidFill>
                  <a:srgbClr val="000000"/>
                </a:solidFill>
                <a:latin typeface="Calibri Light" panose="020F0302020204030204" pitchFamily="34" charset="0"/>
              </a:rPr>
              <a:t>Is there a set of standards and a person or </a:t>
            </a:r>
            <a:r>
              <a:rPr lang="en-US" sz="5400" dirty="0" smtClean="0">
                <a:solidFill>
                  <a:srgbClr val="000000"/>
                </a:solidFill>
                <a:latin typeface="Calibri Light" panose="020F0302020204030204" pitchFamily="34" charset="0"/>
              </a:rPr>
              <a:t>people that </a:t>
            </a:r>
            <a:r>
              <a:rPr lang="en-US" sz="5400" dirty="0">
                <a:solidFill>
                  <a:srgbClr val="000000"/>
                </a:solidFill>
                <a:latin typeface="Calibri Light" panose="020F0302020204030204" pitchFamily="34" charset="0"/>
              </a:rPr>
              <a:t>I am accountable to?</a:t>
            </a:r>
          </a:p>
          <a:p>
            <a:pPr marL="685811" indent="-685811">
              <a:buFont typeface="Arial" panose="020B0604020202020204" pitchFamily="34" charset="0"/>
              <a:buChar char="•"/>
            </a:pPr>
            <a:r>
              <a:rPr lang="en-US" sz="5400" dirty="0">
                <a:solidFill>
                  <a:srgbClr val="000000"/>
                </a:solidFill>
                <a:latin typeface="Calibri Light" panose="020F0302020204030204" pitchFamily="34" charset="0"/>
              </a:rPr>
              <a:t>Does the way I work show respect for others?</a:t>
            </a:r>
          </a:p>
          <a:p>
            <a:pPr marL="685811" indent="-685811">
              <a:buFont typeface="Arial" panose="020B0604020202020204" pitchFamily="34" charset="0"/>
              <a:buChar char="•"/>
            </a:pPr>
            <a:r>
              <a:rPr lang="en-US" sz="5400" dirty="0">
                <a:solidFill>
                  <a:srgbClr val="000000"/>
                </a:solidFill>
                <a:latin typeface="Calibri Light" panose="020F0302020204030204" pitchFamily="34" charset="0"/>
              </a:rPr>
              <a:t>If everyone copied my actions would it harm others?</a:t>
            </a:r>
          </a:p>
          <a:p>
            <a:pPr marL="1600044" lvl="1" indent="-685811">
              <a:buFont typeface="Arial" panose="020B0604020202020204" pitchFamily="34" charset="0"/>
              <a:buChar char="•"/>
            </a:pPr>
            <a:r>
              <a:rPr lang="en-US" sz="4600" dirty="0">
                <a:solidFill>
                  <a:srgbClr val="000000"/>
                </a:solidFill>
                <a:latin typeface="Calibri Light" panose="020F0302020204030204" pitchFamily="34" charset="0"/>
              </a:rPr>
              <a:t>In my </a:t>
            </a:r>
            <a:r>
              <a:rPr lang="en-US" sz="4600" dirty="0" err="1">
                <a:solidFill>
                  <a:srgbClr val="000000"/>
                </a:solidFill>
                <a:latin typeface="Calibri Light" panose="020F0302020204030204" pitchFamily="34" charset="0"/>
              </a:rPr>
              <a:t>organisation</a:t>
            </a:r>
            <a:r>
              <a:rPr lang="en-US" sz="4600" dirty="0">
                <a:solidFill>
                  <a:srgbClr val="000000"/>
                </a:solidFill>
                <a:latin typeface="Calibri Light" panose="020F0302020204030204" pitchFamily="34" charset="0"/>
              </a:rPr>
              <a:t>?</a:t>
            </a:r>
          </a:p>
          <a:p>
            <a:pPr marL="1600044" lvl="1" indent="-685811">
              <a:buFont typeface="Arial" panose="020B0604020202020204" pitchFamily="34" charset="0"/>
              <a:buChar char="•"/>
            </a:pPr>
            <a:r>
              <a:rPr lang="en-US" sz="4600" dirty="0">
                <a:solidFill>
                  <a:srgbClr val="000000"/>
                </a:solidFill>
                <a:latin typeface="Calibri Light" panose="020F0302020204030204" pitchFamily="34" charset="0"/>
              </a:rPr>
              <a:t>In my community?</a:t>
            </a:r>
          </a:p>
        </p:txBody>
      </p:sp>
      <p:sp>
        <p:nvSpPr>
          <p:cNvPr id="7" name="Rectangle 14"/>
          <p:cNvSpPr/>
          <p:nvPr/>
        </p:nvSpPr>
        <p:spPr>
          <a:xfrm>
            <a:off x="1431209" y="744780"/>
            <a:ext cx="20226525"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Lato Regular"/>
                <a:cs typeface="Lato Regular"/>
              </a:rPr>
              <a:t>Does </a:t>
            </a:r>
            <a:r>
              <a:rPr lang="en-US" sz="8001" dirty="0" smtClean="0">
                <a:solidFill>
                  <a:schemeClr val="accent1"/>
                </a:solidFill>
                <a:latin typeface="Lato Regular"/>
                <a:cs typeface="Lato Regular"/>
              </a:rPr>
              <a:t>What </a:t>
            </a:r>
            <a:r>
              <a:rPr lang="en-US" sz="8001" dirty="0">
                <a:solidFill>
                  <a:schemeClr val="accent1"/>
                </a:solidFill>
                <a:latin typeface="Lato Regular"/>
                <a:cs typeface="Lato Regular"/>
              </a:rPr>
              <a:t>I do </a:t>
            </a:r>
            <a:r>
              <a:rPr lang="en-US" sz="8001" dirty="0" smtClean="0">
                <a:solidFill>
                  <a:schemeClr val="accent1"/>
                </a:solidFill>
                <a:latin typeface="Lato Regular"/>
                <a:cs typeface="Lato Regular"/>
              </a:rPr>
              <a:t>Matter</a:t>
            </a:r>
            <a:r>
              <a:rPr lang="en-US" sz="8001" dirty="0">
                <a:solidFill>
                  <a:schemeClr val="accent1"/>
                </a:solidFill>
                <a:latin typeface="Lato Regular"/>
                <a:cs typeface="Lato Regular"/>
              </a:rPr>
              <a:t>?</a:t>
            </a:r>
          </a:p>
        </p:txBody>
      </p:sp>
    </p:spTree>
    <p:extLst>
      <p:ext uri="{BB962C8B-B14F-4D97-AF65-F5344CB8AC3E}">
        <p14:creationId xmlns:p14="http://schemas.microsoft.com/office/powerpoint/2010/main" val="42398994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18"/>
            <a:ext cx="20647024" cy="9059880"/>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11" indent="-685811">
              <a:buFont typeface="Arial" panose="020B0604020202020204" pitchFamily="34" charset="0"/>
              <a:buChar char="•"/>
            </a:pPr>
            <a:r>
              <a:rPr lang="en-US" sz="5400" b="1" dirty="0">
                <a:solidFill>
                  <a:srgbClr val="000000"/>
                </a:solidFill>
                <a:latin typeface="+mn-lt"/>
              </a:rPr>
              <a:t>Poor,  unclear financial administration could hide:</a:t>
            </a:r>
          </a:p>
          <a:p>
            <a:pPr marL="1600044" lvl="1" indent="-685811">
              <a:buFont typeface="Arial" panose="020B0604020202020204" pitchFamily="34" charset="0"/>
              <a:buChar char="•"/>
            </a:pPr>
            <a:r>
              <a:rPr lang="en-US" sz="4600" dirty="0">
                <a:solidFill>
                  <a:srgbClr val="000000"/>
                </a:solidFill>
                <a:latin typeface="+mn-lt"/>
              </a:rPr>
              <a:t>“Double-dipping”- looking for or accepting funds from more than one donor for a project that is already funded</a:t>
            </a:r>
          </a:p>
          <a:p>
            <a:pPr marL="1600044" lvl="1" indent="-685811">
              <a:buFont typeface="Arial" panose="020B0604020202020204" pitchFamily="34" charset="0"/>
              <a:buChar char="•"/>
            </a:pPr>
            <a:r>
              <a:rPr lang="en-US" sz="4600" dirty="0">
                <a:solidFill>
                  <a:srgbClr val="000000"/>
                </a:solidFill>
                <a:latin typeface="+mn-lt"/>
              </a:rPr>
              <a:t>Inflated, duplicate, or fictional invoices for goods and services</a:t>
            </a:r>
            <a:br>
              <a:rPr lang="en-US" sz="4600" dirty="0">
                <a:solidFill>
                  <a:srgbClr val="000000"/>
                </a:solidFill>
                <a:latin typeface="+mn-lt"/>
              </a:rPr>
            </a:br>
            <a:endParaRPr lang="en-US" sz="4600" dirty="0">
              <a:solidFill>
                <a:srgbClr val="000000"/>
              </a:solidFill>
              <a:latin typeface="+mn-lt"/>
            </a:endParaRPr>
          </a:p>
          <a:p>
            <a:pPr marL="685811" indent="-685811">
              <a:buFont typeface="Arial" panose="020B0604020202020204" pitchFamily="34" charset="0"/>
              <a:buChar char="•"/>
            </a:pPr>
            <a:r>
              <a:rPr lang="en-US" sz="5400" b="1" dirty="0">
                <a:solidFill>
                  <a:srgbClr val="000000"/>
                </a:solidFill>
                <a:latin typeface="+mn-lt"/>
              </a:rPr>
              <a:t>Policies and procedures are not present or not respected, these could hide:</a:t>
            </a:r>
          </a:p>
          <a:p>
            <a:pPr marL="1600044" lvl="1" indent="-685811">
              <a:buFont typeface="Arial" panose="020B0604020202020204" pitchFamily="34" charset="0"/>
              <a:buChar char="•"/>
            </a:pPr>
            <a:r>
              <a:rPr lang="en-US" sz="4600" dirty="0">
                <a:solidFill>
                  <a:srgbClr val="000000"/>
                </a:solidFill>
                <a:latin typeface="+mn-lt"/>
              </a:rPr>
              <a:t>Kickbacks : the person in charge of buying or hiring makes deals so that he/she gets part of the money personally. </a:t>
            </a:r>
          </a:p>
          <a:p>
            <a:pPr marL="1600044" lvl="1" indent="-685811">
              <a:buFont typeface="Arial" panose="020B0604020202020204" pitchFamily="34" charset="0"/>
              <a:buChar char="•"/>
            </a:pPr>
            <a:r>
              <a:rPr lang="en-US" sz="4600" dirty="0">
                <a:solidFill>
                  <a:srgbClr val="000000"/>
                </a:solidFill>
                <a:latin typeface="+mn-lt"/>
              </a:rPr>
              <a:t>Extortion of bribes or other benefits (including sexual </a:t>
            </a:r>
            <a:r>
              <a:rPr lang="en-GB" sz="4600" dirty="0" smtClean="0">
                <a:solidFill>
                  <a:srgbClr val="000000"/>
                </a:solidFill>
                <a:latin typeface="+mn-lt"/>
              </a:rPr>
              <a:t>favours</a:t>
            </a:r>
            <a:r>
              <a:rPr lang="en-US" sz="4600" dirty="0" smtClean="0">
                <a:solidFill>
                  <a:srgbClr val="000000"/>
                </a:solidFill>
                <a:latin typeface="+mn-lt"/>
              </a:rPr>
              <a:t>) </a:t>
            </a:r>
            <a:r>
              <a:rPr lang="en-US" sz="4600" dirty="0">
                <a:solidFill>
                  <a:srgbClr val="000000"/>
                </a:solidFill>
                <a:latin typeface="+mn-lt"/>
              </a:rPr>
              <a:t>from </a:t>
            </a:r>
            <a:r>
              <a:rPr lang="en-US" sz="4600" dirty="0" smtClean="0">
                <a:solidFill>
                  <a:srgbClr val="000000"/>
                </a:solidFill>
                <a:latin typeface="+mn-lt"/>
              </a:rPr>
              <a:t>beneficiaries.</a:t>
            </a:r>
            <a:endParaRPr lang="en-US" sz="4600" dirty="0">
              <a:solidFill>
                <a:srgbClr val="000000"/>
              </a:solidFill>
              <a:latin typeface="+mn-lt"/>
            </a:endParaRPr>
          </a:p>
          <a:p>
            <a:pPr marL="1600044" lvl="1" indent="-685811">
              <a:buFont typeface="Arial" panose="020B0604020202020204" pitchFamily="34" charset="0"/>
              <a:buChar char="•"/>
            </a:pPr>
            <a:r>
              <a:rPr lang="en-US" sz="4600" dirty="0">
                <a:solidFill>
                  <a:srgbClr val="000000"/>
                </a:solidFill>
                <a:latin typeface="+mn-lt"/>
              </a:rPr>
              <a:t>“Ghost” employees: fictional personnel that inflate </a:t>
            </a:r>
            <a:r>
              <a:rPr lang="en-US" sz="4600">
                <a:solidFill>
                  <a:srgbClr val="000000"/>
                </a:solidFill>
                <a:latin typeface="+mn-lt"/>
              </a:rPr>
              <a:t>project </a:t>
            </a:r>
            <a:r>
              <a:rPr lang="en-US" sz="4600" smtClean="0">
                <a:solidFill>
                  <a:srgbClr val="000000"/>
                </a:solidFill>
                <a:latin typeface="+mn-lt"/>
              </a:rPr>
              <a:t>costs.</a:t>
            </a:r>
            <a:endParaRPr lang="en-US" sz="4600" dirty="0">
              <a:solidFill>
                <a:srgbClr val="000000"/>
              </a:solidFill>
              <a:latin typeface="+mn-lt"/>
            </a:endParaRPr>
          </a:p>
        </p:txBody>
      </p:sp>
      <p:sp>
        <p:nvSpPr>
          <p:cNvPr id="7" name="Rectangle 14"/>
          <p:cNvSpPr/>
          <p:nvPr/>
        </p:nvSpPr>
        <p:spPr>
          <a:xfrm>
            <a:off x="1431209" y="775622"/>
            <a:ext cx="20226525" cy="1415730"/>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7600" dirty="0">
                <a:solidFill>
                  <a:schemeClr val="accent1"/>
                </a:solidFill>
                <a:latin typeface="+mj-lt"/>
                <a:cs typeface="Lato Regular"/>
              </a:rPr>
              <a:t>Possible Signs of Corruption in an </a:t>
            </a:r>
            <a:r>
              <a:rPr lang="en-US" sz="7600" dirty="0" err="1" smtClean="0">
                <a:solidFill>
                  <a:schemeClr val="accent1"/>
                </a:solidFill>
                <a:latin typeface="+mj-lt"/>
                <a:cs typeface="Lato Regular"/>
              </a:rPr>
              <a:t>Organisation</a:t>
            </a:r>
            <a:endParaRPr lang="en-US" sz="7600" dirty="0">
              <a:solidFill>
                <a:schemeClr val="accent1"/>
              </a:solidFill>
              <a:latin typeface="+mj-lt"/>
              <a:cs typeface="Lato Regular"/>
            </a:endParaRPr>
          </a:p>
        </p:txBody>
      </p:sp>
    </p:spTree>
    <p:extLst>
      <p:ext uri="{BB962C8B-B14F-4D97-AF65-F5344CB8AC3E}">
        <p14:creationId xmlns:p14="http://schemas.microsoft.com/office/powerpoint/2010/main" val="42235667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21"/>
            <a:ext cx="20647024" cy="7785685"/>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11" indent="-685811">
              <a:buFont typeface="Arial" panose="020B0604020202020204" pitchFamily="34" charset="0"/>
              <a:buChar char="•"/>
            </a:pPr>
            <a:r>
              <a:rPr lang="en-US" sz="5400" b="1" dirty="0">
                <a:solidFill>
                  <a:srgbClr val="000000"/>
                </a:solidFill>
                <a:latin typeface="+mn-lt"/>
              </a:rPr>
              <a:t>Complicated legal structure could hide:</a:t>
            </a:r>
          </a:p>
          <a:p>
            <a:pPr marL="1600044" lvl="1" indent="-685811">
              <a:buFont typeface="Arial" panose="020B0604020202020204" pitchFamily="34" charset="0"/>
              <a:buChar char="•"/>
            </a:pPr>
            <a:r>
              <a:rPr lang="en-US" sz="4600" dirty="0">
                <a:solidFill>
                  <a:srgbClr val="000000"/>
                </a:solidFill>
                <a:latin typeface="+mn-lt"/>
              </a:rPr>
              <a:t>Fictitious NGOs, established only to generate income for executives or Board members</a:t>
            </a:r>
          </a:p>
          <a:p>
            <a:pPr marL="1600044" lvl="1" indent="-685811">
              <a:buFont typeface="Arial" panose="020B0604020202020204" pitchFamily="34" charset="0"/>
              <a:buChar char="•"/>
            </a:pPr>
            <a:r>
              <a:rPr lang="en-US" sz="4600" dirty="0">
                <a:solidFill>
                  <a:srgbClr val="000000"/>
                </a:solidFill>
                <a:latin typeface="+mn-lt"/>
              </a:rPr>
              <a:t>One person has all the power; no working control system is in place</a:t>
            </a:r>
            <a:br>
              <a:rPr lang="en-US" sz="4600" dirty="0">
                <a:solidFill>
                  <a:srgbClr val="000000"/>
                </a:solidFill>
                <a:latin typeface="+mn-lt"/>
              </a:rPr>
            </a:br>
            <a:endParaRPr lang="en-US" sz="4600" dirty="0">
              <a:solidFill>
                <a:srgbClr val="000000"/>
              </a:solidFill>
              <a:latin typeface="+mn-lt"/>
            </a:endParaRPr>
          </a:p>
          <a:p>
            <a:pPr marL="685811" indent="-685811">
              <a:buFont typeface="Arial" panose="020B0604020202020204" pitchFamily="34" charset="0"/>
              <a:buChar char="•"/>
            </a:pPr>
            <a:r>
              <a:rPr lang="en-US" sz="5400" b="1" dirty="0">
                <a:solidFill>
                  <a:srgbClr val="000000"/>
                </a:solidFill>
                <a:latin typeface="+mn-lt"/>
              </a:rPr>
              <a:t>Strange or late reporting </a:t>
            </a:r>
            <a:r>
              <a:rPr lang="en-US" sz="5400" b="1" dirty="0" smtClean="0">
                <a:solidFill>
                  <a:srgbClr val="000000"/>
                </a:solidFill>
                <a:latin typeface="+mn-lt"/>
              </a:rPr>
              <a:t>(such as copy/paste </a:t>
            </a:r>
            <a:r>
              <a:rPr lang="en-US" sz="5400" b="1" dirty="0">
                <a:solidFill>
                  <a:srgbClr val="000000"/>
                </a:solidFill>
                <a:latin typeface="+mn-lt"/>
              </a:rPr>
              <a:t>from previous reports, activities not agreed on, </a:t>
            </a:r>
            <a:r>
              <a:rPr lang="en-US" sz="5400" b="1" dirty="0" smtClean="0">
                <a:solidFill>
                  <a:srgbClr val="000000"/>
                </a:solidFill>
                <a:latin typeface="+mn-lt"/>
              </a:rPr>
              <a:t>no </a:t>
            </a:r>
            <a:r>
              <a:rPr lang="en-US" sz="5400" b="1" dirty="0">
                <a:solidFill>
                  <a:srgbClr val="000000"/>
                </a:solidFill>
                <a:latin typeface="+mn-lt"/>
              </a:rPr>
              <a:t>problems) can hide:</a:t>
            </a:r>
          </a:p>
          <a:p>
            <a:pPr marL="1600044" lvl="1" indent="-685811">
              <a:buFont typeface="Arial" panose="020B0604020202020204" pitchFamily="34" charset="0"/>
              <a:buChar char="•"/>
            </a:pPr>
            <a:r>
              <a:rPr lang="en-US" sz="4600" dirty="0">
                <a:solidFill>
                  <a:srgbClr val="000000"/>
                </a:solidFill>
                <a:latin typeface="+mn-lt"/>
              </a:rPr>
              <a:t>Double dipping</a:t>
            </a:r>
          </a:p>
          <a:p>
            <a:pPr marL="1600044" lvl="1" indent="-685811">
              <a:buFont typeface="Arial" panose="020B0604020202020204" pitchFamily="34" charset="0"/>
              <a:buChar char="•"/>
            </a:pPr>
            <a:r>
              <a:rPr lang="en-US" sz="4600" dirty="0">
                <a:solidFill>
                  <a:srgbClr val="000000"/>
                </a:solidFill>
                <a:latin typeface="+mn-lt"/>
              </a:rPr>
              <a:t>The fact that no activities took place</a:t>
            </a:r>
          </a:p>
          <a:p>
            <a:pPr marL="1600044" lvl="1" indent="-685811">
              <a:buFont typeface="Arial" panose="020B0604020202020204" pitchFamily="34" charset="0"/>
              <a:buChar char="•"/>
            </a:pPr>
            <a:r>
              <a:rPr lang="en-US" sz="4600" dirty="0">
                <a:solidFill>
                  <a:srgbClr val="000000"/>
                </a:solidFill>
                <a:latin typeface="+mn-lt"/>
              </a:rPr>
              <a:t>Other problems</a:t>
            </a:r>
          </a:p>
        </p:txBody>
      </p:sp>
      <p:sp>
        <p:nvSpPr>
          <p:cNvPr id="7" name="Rectangle 14"/>
          <p:cNvSpPr/>
          <p:nvPr/>
        </p:nvSpPr>
        <p:spPr>
          <a:xfrm>
            <a:off x="1431209" y="775622"/>
            <a:ext cx="20226525" cy="1415730"/>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7600" dirty="0">
                <a:solidFill>
                  <a:schemeClr val="accent1"/>
                </a:solidFill>
                <a:latin typeface="+mj-lt"/>
                <a:cs typeface="Lato Regular"/>
              </a:rPr>
              <a:t>Possible Signs of Corruption in an </a:t>
            </a:r>
            <a:r>
              <a:rPr lang="en-US" sz="7600" dirty="0" err="1" smtClean="0">
                <a:solidFill>
                  <a:schemeClr val="accent1"/>
                </a:solidFill>
                <a:latin typeface="+mj-lt"/>
                <a:cs typeface="Lato Regular"/>
              </a:rPr>
              <a:t>Organisation</a:t>
            </a:r>
            <a:endParaRPr lang="en-US" sz="7600" dirty="0">
              <a:solidFill>
                <a:schemeClr val="accent1"/>
              </a:solidFill>
              <a:latin typeface="+mj-lt"/>
              <a:cs typeface="Lato Regular"/>
            </a:endParaRPr>
          </a:p>
        </p:txBody>
      </p:sp>
    </p:spTree>
    <p:extLst>
      <p:ext uri="{BB962C8B-B14F-4D97-AF65-F5344CB8AC3E}">
        <p14:creationId xmlns:p14="http://schemas.microsoft.com/office/powerpoint/2010/main" val="17370456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21"/>
            <a:ext cx="20647024" cy="5746152"/>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11" indent="-685811">
              <a:buFont typeface="Arial" panose="020B0604020202020204" pitchFamily="34" charset="0"/>
              <a:buChar char="•"/>
            </a:pPr>
            <a:r>
              <a:rPr lang="en-US" sz="5400" dirty="0">
                <a:solidFill>
                  <a:srgbClr val="000000"/>
                </a:solidFill>
                <a:latin typeface="+mn-lt"/>
              </a:rPr>
              <a:t>Unexpected </a:t>
            </a:r>
            <a:r>
              <a:rPr lang="en-US" sz="5400" dirty="0" smtClean="0">
                <a:solidFill>
                  <a:srgbClr val="000000"/>
                </a:solidFill>
                <a:latin typeface="+mn-lt"/>
              </a:rPr>
              <a:t>departure of personnel</a:t>
            </a:r>
          </a:p>
          <a:p>
            <a:endParaRPr lang="en-US" sz="5400" dirty="0" smtClean="0">
              <a:solidFill>
                <a:srgbClr val="000000"/>
              </a:solidFill>
              <a:latin typeface="+mn-lt"/>
            </a:endParaRPr>
          </a:p>
          <a:p>
            <a:r>
              <a:rPr lang="en-US" sz="5400" b="1" dirty="0" smtClean="0">
                <a:solidFill>
                  <a:srgbClr val="000000"/>
                </a:solidFill>
                <a:latin typeface="+mn-lt"/>
              </a:rPr>
              <a:t>Potential reasons </a:t>
            </a:r>
            <a:endParaRPr lang="en-US" sz="5400" b="1" dirty="0">
              <a:solidFill>
                <a:srgbClr val="000000"/>
              </a:solidFill>
              <a:latin typeface="+mn-lt"/>
            </a:endParaRPr>
          </a:p>
          <a:p>
            <a:pPr marL="1600044" lvl="1" indent="-685811">
              <a:buFont typeface="Arial" panose="020B0604020202020204" pitchFamily="34" charset="0"/>
              <a:buChar char="•"/>
            </a:pPr>
            <a:r>
              <a:rPr lang="en-US" sz="4600" dirty="0">
                <a:solidFill>
                  <a:srgbClr val="000000"/>
                </a:solidFill>
                <a:latin typeface="+mn-lt"/>
              </a:rPr>
              <a:t>Corruption was found, an employee  was dismissed but  the case was not reported.</a:t>
            </a:r>
          </a:p>
          <a:p>
            <a:pPr marL="1600044" lvl="1" indent="-685811">
              <a:buFont typeface="Arial" panose="020B0604020202020204" pitchFamily="34" charset="0"/>
              <a:buChar char="•"/>
            </a:pPr>
            <a:r>
              <a:rPr lang="en-US" sz="4600" dirty="0">
                <a:solidFill>
                  <a:srgbClr val="000000"/>
                </a:solidFill>
                <a:latin typeface="+mn-lt"/>
              </a:rPr>
              <a:t>Employee found corruption and decided to leave. No safe whistle blowing procedure.</a:t>
            </a:r>
          </a:p>
        </p:txBody>
      </p:sp>
      <p:sp>
        <p:nvSpPr>
          <p:cNvPr id="7" name="Rectangle 14"/>
          <p:cNvSpPr/>
          <p:nvPr/>
        </p:nvSpPr>
        <p:spPr>
          <a:xfrm>
            <a:off x="1431209" y="775622"/>
            <a:ext cx="20226525" cy="1415730"/>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7600" dirty="0">
                <a:solidFill>
                  <a:schemeClr val="accent1"/>
                </a:solidFill>
                <a:latin typeface="+mj-lt"/>
                <a:cs typeface="Lato Regular"/>
              </a:rPr>
              <a:t>Possible Signs of Corruption in an </a:t>
            </a:r>
            <a:r>
              <a:rPr lang="en-US" sz="7600" dirty="0" err="1" smtClean="0">
                <a:solidFill>
                  <a:schemeClr val="accent1"/>
                </a:solidFill>
                <a:latin typeface="+mj-lt"/>
                <a:cs typeface="Lato Regular"/>
              </a:rPr>
              <a:t>Organisation</a:t>
            </a:r>
            <a:endParaRPr lang="en-US" sz="7600" dirty="0">
              <a:solidFill>
                <a:schemeClr val="accent1"/>
              </a:solidFill>
              <a:latin typeface="+mj-lt"/>
              <a:cs typeface="Lato Regular"/>
            </a:endParaRPr>
          </a:p>
        </p:txBody>
      </p:sp>
    </p:spTree>
    <p:extLst>
      <p:ext uri="{BB962C8B-B14F-4D97-AF65-F5344CB8AC3E}">
        <p14:creationId xmlns:p14="http://schemas.microsoft.com/office/powerpoint/2010/main" val="39881533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20"/>
            <a:ext cx="20647024" cy="3176218"/>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chemeClr val="accent6">
                  <a:lumMod val="75000"/>
                </a:schemeClr>
              </a:buClr>
            </a:pPr>
            <a:r>
              <a:rPr lang="en-US" sz="5400" dirty="0">
                <a:solidFill>
                  <a:srgbClr val="000000"/>
                </a:solidFill>
                <a:latin typeface="+mn-lt"/>
              </a:rPr>
              <a:t>You need to have your identity card processed at a government office.  Your relative happens to work at the office, so in order to speed up the process and avoid standing in line, you ask for her help speeding things up. Later you give her 20 USD as a gift.</a:t>
            </a:r>
          </a:p>
        </p:txBody>
      </p:sp>
      <p:sp>
        <p:nvSpPr>
          <p:cNvPr id="7" name="Rectangle 14"/>
          <p:cNvSpPr/>
          <p:nvPr/>
        </p:nvSpPr>
        <p:spPr>
          <a:xfrm>
            <a:off x="1431210" y="744780"/>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n-US" sz="8001" dirty="0">
                <a:solidFill>
                  <a:schemeClr val="accent1"/>
                </a:solidFill>
                <a:latin typeface="+mj-lt"/>
                <a:cs typeface="Lato Regular"/>
              </a:rPr>
              <a:t>Case Study</a:t>
            </a:r>
          </a:p>
        </p:txBody>
      </p:sp>
      <p:sp>
        <p:nvSpPr>
          <p:cNvPr id="12" name="Subtitle 2"/>
          <p:cNvSpPr txBox="1">
            <a:spLocks/>
          </p:cNvSpPr>
          <p:nvPr/>
        </p:nvSpPr>
        <p:spPr>
          <a:xfrm>
            <a:off x="2171701" y="7203135"/>
            <a:ext cx="20647024" cy="2775082"/>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chemeClr val="accent6">
                  <a:lumMod val="75000"/>
                </a:schemeClr>
              </a:buClr>
            </a:pPr>
            <a:r>
              <a:rPr lang="en-US" sz="5000" b="1" dirty="0">
                <a:solidFill>
                  <a:srgbClr val="000000"/>
                </a:solidFill>
                <a:latin typeface="+mn-lt"/>
              </a:rPr>
              <a:t>Questions:</a:t>
            </a:r>
          </a:p>
          <a:p>
            <a:pPr marL="685811" indent="-685811">
              <a:buFont typeface="Arial" panose="020B0604020202020204" pitchFamily="34" charset="0"/>
              <a:buChar char="•"/>
            </a:pPr>
            <a:r>
              <a:rPr lang="en-US" sz="5000" dirty="0">
                <a:solidFill>
                  <a:srgbClr val="000000"/>
                </a:solidFill>
                <a:latin typeface="+mn-lt"/>
              </a:rPr>
              <a:t>Could you or your relative’s actions be considered illegal? </a:t>
            </a:r>
          </a:p>
          <a:p>
            <a:pPr marL="685811" indent="-685811">
              <a:buFont typeface="Arial" panose="020B0604020202020204" pitchFamily="34" charset="0"/>
              <a:buChar char="•"/>
            </a:pPr>
            <a:r>
              <a:rPr lang="en-US" sz="5000" dirty="0">
                <a:solidFill>
                  <a:srgbClr val="000000"/>
                </a:solidFill>
                <a:latin typeface="+mn-lt"/>
              </a:rPr>
              <a:t>Did your action hurt others?</a:t>
            </a:r>
          </a:p>
        </p:txBody>
      </p:sp>
      <p:sp>
        <p:nvSpPr>
          <p:cNvPr id="14" name="Oval 20"/>
          <p:cNvSpPr/>
          <p:nvPr/>
        </p:nvSpPr>
        <p:spPr>
          <a:xfrm>
            <a:off x="22649091" y="227222"/>
            <a:ext cx="1554714" cy="1554714"/>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6" name="Oval 15"/>
          <p:cNvSpPr/>
          <p:nvPr/>
        </p:nvSpPr>
        <p:spPr>
          <a:xfrm>
            <a:off x="22649090" y="1866539"/>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42"/>
          <p:cNvSpPr>
            <a:spLocks noChangeArrowheads="1"/>
          </p:cNvSpPr>
          <p:nvPr/>
        </p:nvSpPr>
        <p:spPr bwMode="auto">
          <a:xfrm>
            <a:off x="23136539" y="2358147"/>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spTree>
    <p:extLst>
      <p:ext uri="{BB962C8B-B14F-4D97-AF65-F5344CB8AC3E}">
        <p14:creationId xmlns:p14="http://schemas.microsoft.com/office/powerpoint/2010/main" val="39134672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26"/>
          <p:cNvSpPr/>
          <p:nvPr/>
        </p:nvSpPr>
        <p:spPr>
          <a:xfrm>
            <a:off x="22649090" y="227221"/>
            <a:ext cx="1554714" cy="1554714"/>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ubtitle 2"/>
          <p:cNvSpPr txBox="1">
            <a:spLocks/>
          </p:cNvSpPr>
          <p:nvPr/>
        </p:nvSpPr>
        <p:spPr>
          <a:xfrm>
            <a:off x="1866901" y="5407375"/>
            <a:ext cx="20647024" cy="3176218"/>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chemeClr val="accent6">
                  <a:lumMod val="75000"/>
                </a:schemeClr>
              </a:buClr>
            </a:pPr>
            <a:r>
              <a:rPr lang="en-US" sz="5400" dirty="0">
                <a:solidFill>
                  <a:srgbClr val="000000"/>
                </a:solidFill>
                <a:latin typeface="+mn-lt"/>
              </a:rPr>
              <a:t>The general manager of your </a:t>
            </a:r>
            <a:r>
              <a:rPr lang="en-US" sz="5400" dirty="0" err="1">
                <a:solidFill>
                  <a:srgbClr val="000000"/>
                </a:solidFill>
                <a:latin typeface="+mn-lt"/>
              </a:rPr>
              <a:t>organisation</a:t>
            </a:r>
            <a:r>
              <a:rPr lang="en-US" sz="5400" dirty="0">
                <a:solidFill>
                  <a:srgbClr val="000000"/>
                </a:solidFill>
                <a:latin typeface="+mn-lt"/>
              </a:rPr>
              <a:t> is approached by a government official. The official offers a large sum of money if the general manager keeps silent about specific cases of discrimination against the minority group with which your </a:t>
            </a:r>
            <a:r>
              <a:rPr lang="en-US" sz="5400" dirty="0" err="1">
                <a:solidFill>
                  <a:srgbClr val="000000"/>
                </a:solidFill>
                <a:latin typeface="+mn-lt"/>
              </a:rPr>
              <a:t>organisation</a:t>
            </a:r>
            <a:r>
              <a:rPr lang="en-US" sz="5400" dirty="0">
                <a:solidFill>
                  <a:srgbClr val="000000"/>
                </a:solidFill>
                <a:latin typeface="+mn-lt"/>
              </a:rPr>
              <a:t> works.</a:t>
            </a:r>
          </a:p>
        </p:txBody>
      </p:sp>
      <p:sp>
        <p:nvSpPr>
          <p:cNvPr id="7" name="Rectangle 14"/>
          <p:cNvSpPr/>
          <p:nvPr/>
        </p:nvSpPr>
        <p:spPr>
          <a:xfrm>
            <a:off x="1431210" y="744780"/>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n-US" sz="8001" dirty="0">
                <a:solidFill>
                  <a:schemeClr val="accent1"/>
                </a:solidFill>
                <a:latin typeface="+mj-lt"/>
                <a:cs typeface="Lato Regular"/>
              </a:rPr>
              <a:t>Role Play</a:t>
            </a:r>
          </a:p>
        </p:txBody>
      </p:sp>
      <p:sp>
        <p:nvSpPr>
          <p:cNvPr id="9" name="Freeform 64"/>
          <p:cNvSpPr>
            <a:spLocks noChangeArrowheads="1"/>
          </p:cNvSpPr>
          <p:nvPr/>
        </p:nvSpPr>
        <p:spPr bwMode="auto">
          <a:xfrm>
            <a:off x="23010716" y="598638"/>
            <a:ext cx="831463" cy="811877"/>
          </a:xfrm>
          <a:custGeom>
            <a:avLst/>
            <a:gdLst>
              <a:gd name="T0" fmla="*/ 222 w 444"/>
              <a:gd name="T1" fmla="*/ 0 h 435"/>
              <a:gd name="T2" fmla="*/ 284 w 444"/>
              <a:gd name="T3" fmla="*/ 160 h 435"/>
              <a:gd name="T4" fmla="*/ 443 w 444"/>
              <a:gd name="T5" fmla="*/ 160 h 435"/>
              <a:gd name="T6" fmla="*/ 310 w 444"/>
              <a:gd name="T7" fmla="*/ 257 h 435"/>
              <a:gd name="T8" fmla="*/ 354 w 444"/>
              <a:gd name="T9" fmla="*/ 434 h 435"/>
              <a:gd name="T10" fmla="*/ 222 w 444"/>
              <a:gd name="T11" fmla="*/ 327 h 435"/>
              <a:gd name="T12" fmla="*/ 88 w 444"/>
              <a:gd name="T13" fmla="*/ 434 h 435"/>
              <a:gd name="T14" fmla="*/ 133 w 444"/>
              <a:gd name="T15" fmla="*/ 257 h 435"/>
              <a:gd name="T16" fmla="*/ 0 w 444"/>
              <a:gd name="T17" fmla="*/ 160 h 435"/>
              <a:gd name="T18" fmla="*/ 160 w 444"/>
              <a:gd name="T19" fmla="*/ 160 h 435"/>
              <a:gd name="T20" fmla="*/ 222 w 444"/>
              <a:gd name="T21" fmla="*/ 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4" h="435">
                <a:moveTo>
                  <a:pt x="222" y="0"/>
                </a:moveTo>
                <a:lnTo>
                  <a:pt x="284" y="160"/>
                </a:lnTo>
                <a:lnTo>
                  <a:pt x="443" y="160"/>
                </a:lnTo>
                <a:lnTo>
                  <a:pt x="310" y="257"/>
                </a:lnTo>
                <a:lnTo>
                  <a:pt x="354" y="434"/>
                </a:lnTo>
                <a:lnTo>
                  <a:pt x="222" y="327"/>
                </a:lnTo>
                <a:lnTo>
                  <a:pt x="88" y="434"/>
                </a:lnTo>
                <a:lnTo>
                  <a:pt x="133" y="257"/>
                </a:lnTo>
                <a:lnTo>
                  <a:pt x="0" y="160"/>
                </a:lnTo>
                <a:lnTo>
                  <a:pt x="160" y="160"/>
                </a:lnTo>
                <a:lnTo>
                  <a:pt x="222" y="0"/>
                </a:lnTo>
              </a:path>
            </a:pathLst>
          </a:custGeom>
          <a:solidFill>
            <a:schemeClr val="bg1"/>
          </a:solidFill>
          <a:ln>
            <a:noFill/>
          </a:ln>
          <a:effectLst/>
          <a:extLst/>
        </p:spPr>
        <p:txBody>
          <a:bodyPr wrap="none" lIns="91424" tIns="45712" rIns="91424" bIns="45712" anchor="ctr"/>
          <a:lstStyle/>
          <a:p>
            <a:pPr>
              <a:defRPr/>
            </a:pPr>
            <a:endParaRPr lang="en-US" dirty="0">
              <a:solidFill>
                <a:schemeClr val="bg1"/>
              </a:solidFill>
              <a:latin typeface="Lato Light"/>
            </a:endParaRPr>
          </a:p>
        </p:txBody>
      </p:sp>
    </p:spTree>
    <p:extLst>
      <p:ext uri="{BB962C8B-B14F-4D97-AF65-F5344CB8AC3E}">
        <p14:creationId xmlns:p14="http://schemas.microsoft.com/office/powerpoint/2010/main" val="35282305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755563" y="8325907"/>
            <a:ext cx="14590829" cy="3767156"/>
            <a:chOff x="10846208" y="4432558"/>
            <a:chExt cx="14590830" cy="3767156"/>
          </a:xfrm>
        </p:grpSpPr>
        <p:sp>
          <p:nvSpPr>
            <p:cNvPr id="10" name="Rectangle 9"/>
            <p:cNvSpPr/>
            <p:nvPr/>
          </p:nvSpPr>
          <p:spPr>
            <a:xfrm>
              <a:off x="10846208" y="4432558"/>
              <a:ext cx="14590830" cy="2369965"/>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243796" tIns="121899" rIns="243796" bIns="121899" rtlCol="0" anchor="ctr">
              <a:spAutoFit/>
            </a:bodyPr>
            <a:lstStyle/>
            <a:p>
              <a:pPr>
                <a:tabLst>
                  <a:tab pos="338143" algn="l"/>
                </a:tabLst>
              </a:pPr>
              <a:r>
                <a:rPr lang="en-US" sz="13801" b="1" dirty="0">
                  <a:solidFill>
                    <a:srgbClr val="000000"/>
                  </a:solidFill>
                  <a:latin typeface="Calibri" panose="020F0502020204030204" pitchFamily="34" charset="0"/>
                  <a:cs typeface="Lato Black"/>
                </a:rPr>
                <a:t>Course </a:t>
              </a:r>
              <a:r>
                <a:rPr lang="en-US" sz="13801" b="1" dirty="0" smtClean="0">
                  <a:solidFill>
                    <a:srgbClr val="000000"/>
                  </a:solidFill>
                  <a:latin typeface="Calibri" panose="020F0502020204030204" pitchFamily="34" charset="0"/>
                  <a:cs typeface="Lato Black"/>
                </a:rPr>
                <a:t>Background</a:t>
              </a:r>
              <a:endParaRPr lang="en-US" sz="13801" b="1" dirty="0">
                <a:solidFill>
                  <a:srgbClr val="000000"/>
                </a:solidFill>
                <a:latin typeface="Calibri" panose="020F0502020204030204" pitchFamily="34" charset="0"/>
                <a:cs typeface="Lato Light"/>
              </a:endParaRPr>
            </a:p>
          </p:txBody>
        </p:sp>
        <p:sp>
          <p:nvSpPr>
            <p:cNvPr id="11" name="Rectangle 10"/>
            <p:cNvSpPr/>
            <p:nvPr/>
          </p:nvSpPr>
          <p:spPr>
            <a:xfrm>
              <a:off x="10846208" y="6291542"/>
              <a:ext cx="11428978" cy="1908172"/>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marL="914415" indent="-914415">
                <a:buAutoNum type="arabicPeriod"/>
                <a:tabLst>
                  <a:tab pos="338143" algn="l"/>
                </a:tabLst>
              </a:pPr>
              <a:r>
                <a:rPr lang="en-US" sz="5400" dirty="0">
                  <a:solidFill>
                    <a:srgbClr val="000000"/>
                  </a:solidFill>
                  <a:latin typeface="Calibri Light" panose="020F0302020204030204" pitchFamily="34" charset="0"/>
                  <a:cs typeface="Lato Light"/>
                </a:rPr>
                <a:t>Need for a </a:t>
              </a:r>
              <a:r>
                <a:rPr lang="en-US" sz="5400" dirty="0" smtClean="0">
                  <a:solidFill>
                    <a:srgbClr val="000000"/>
                  </a:solidFill>
                  <a:latin typeface="Calibri Light" panose="020F0302020204030204" pitchFamily="34" charset="0"/>
                  <a:cs typeface="Lato Light"/>
                </a:rPr>
                <a:t>grassroots </a:t>
              </a:r>
              <a:r>
                <a:rPr lang="en-US" sz="5400" dirty="0">
                  <a:solidFill>
                    <a:srgbClr val="000000"/>
                  </a:solidFill>
                  <a:latin typeface="Calibri Light" panose="020F0302020204030204" pitchFamily="34" charset="0"/>
                  <a:cs typeface="Lato Light"/>
                </a:rPr>
                <a:t>course</a:t>
              </a:r>
            </a:p>
            <a:p>
              <a:pPr marL="914415" indent="-914415">
                <a:buAutoNum type="arabicPeriod"/>
                <a:tabLst>
                  <a:tab pos="338143" algn="l"/>
                </a:tabLst>
              </a:pPr>
              <a:r>
                <a:rPr lang="en-US" sz="5400" dirty="0">
                  <a:solidFill>
                    <a:srgbClr val="000000"/>
                  </a:solidFill>
                  <a:latin typeface="Calibri Light" panose="020F0302020204030204" pitchFamily="34" charset="0"/>
                  <a:cs typeface="Lato Light"/>
                </a:rPr>
                <a:t>Pragmatic approach</a:t>
              </a:r>
            </a:p>
          </p:txBody>
        </p:sp>
      </p:grpSp>
      <p:grpSp>
        <p:nvGrpSpPr>
          <p:cNvPr id="14" name="Group 13"/>
          <p:cNvGrpSpPr/>
          <p:nvPr/>
        </p:nvGrpSpPr>
        <p:grpSpPr>
          <a:xfrm>
            <a:off x="1982359" y="12093062"/>
            <a:ext cx="15164992" cy="98580"/>
            <a:chOff x="4517996" y="10410325"/>
            <a:chExt cx="15868517" cy="158763"/>
          </a:xfrm>
        </p:grpSpPr>
        <p:sp>
          <p:nvSpPr>
            <p:cNvPr id="15" name="Rectangle 14"/>
            <p:cNvSpPr/>
            <p:nvPr/>
          </p:nvSpPr>
          <p:spPr>
            <a:xfrm>
              <a:off x="4517996" y="10410325"/>
              <a:ext cx="2606953" cy="15876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170309" y="10410325"/>
              <a:ext cx="2606953" cy="158763"/>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9822621" y="10410325"/>
              <a:ext cx="2606953" cy="158763"/>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2474934" y="10410325"/>
              <a:ext cx="2606953" cy="158763"/>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5127247" y="10410325"/>
              <a:ext cx="2606953" cy="158763"/>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7779560" y="10410325"/>
              <a:ext cx="2606953" cy="158763"/>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lassholder for bilde 2"/>
          <p:cNvPicPr>
            <a:picLocks noGrp="1" noChangeAspect="1"/>
          </p:cNvPicPr>
          <p:nvPr>
            <p:ph type="pic" sz="quarter" idx="13"/>
          </p:nvPr>
        </p:nvPicPr>
        <p:blipFill rotWithShape="1">
          <a:blip r:embed="rId2" cstate="email">
            <a:extLst>
              <a:ext uri="{28A0092B-C50C-407E-A947-70E740481C1C}">
                <a14:useLocalDpi xmlns:a14="http://schemas.microsoft.com/office/drawing/2010/main" val="0"/>
              </a:ext>
            </a:extLst>
          </a:blip>
          <a:srcRect l="69" t="40684" r="-69" b="9840"/>
          <a:stretch/>
        </p:blipFill>
        <p:spPr/>
      </p:pic>
    </p:spTree>
    <p:extLst>
      <p:ext uri="{BB962C8B-B14F-4D97-AF65-F5344CB8AC3E}">
        <p14:creationId xmlns:p14="http://schemas.microsoft.com/office/powerpoint/2010/main" val="32810243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563688" y="4672476"/>
            <a:ext cx="20647024" cy="4755112"/>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buClr>
                <a:schemeClr val="accent6">
                  <a:lumMod val="75000"/>
                </a:schemeClr>
              </a:buClr>
            </a:pPr>
            <a:r>
              <a:rPr lang="en-US" sz="11000" dirty="0">
                <a:solidFill>
                  <a:srgbClr val="000000"/>
                </a:solidFill>
                <a:latin typeface="+mj-lt"/>
              </a:rPr>
              <a:t>What are reasons that a person working for an </a:t>
            </a:r>
            <a:r>
              <a:rPr lang="en-US" sz="11000" dirty="0" err="1">
                <a:solidFill>
                  <a:srgbClr val="000000"/>
                </a:solidFill>
                <a:latin typeface="+mj-lt"/>
              </a:rPr>
              <a:t>organisation</a:t>
            </a:r>
            <a:r>
              <a:rPr lang="en-US" sz="11000" dirty="0">
                <a:solidFill>
                  <a:srgbClr val="000000"/>
                </a:solidFill>
                <a:latin typeface="+mj-lt"/>
              </a:rPr>
              <a:t> might get involved in corruption?</a:t>
            </a:r>
          </a:p>
        </p:txBody>
      </p:sp>
    </p:spTree>
    <p:extLst>
      <p:ext uri="{BB962C8B-B14F-4D97-AF65-F5344CB8AC3E}">
        <p14:creationId xmlns:p14="http://schemas.microsoft.com/office/powerpoint/2010/main" val="18077746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929645"/>
            <a:ext cx="20647024" cy="1680424"/>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GB" sz="5400" dirty="0">
                <a:solidFill>
                  <a:srgbClr val="000000"/>
                </a:solidFill>
                <a:latin typeface="+mn-lt"/>
              </a:rPr>
              <a:t>In the1950s the criminologist Donald R. Casey developed a theory that is now known as the Fraud Triangle</a:t>
            </a:r>
          </a:p>
        </p:txBody>
      </p:sp>
      <p:sp>
        <p:nvSpPr>
          <p:cNvPr id="7" name="Rectangle 14"/>
          <p:cNvSpPr/>
          <p:nvPr/>
        </p:nvSpPr>
        <p:spPr>
          <a:xfrm>
            <a:off x="1431210" y="744780"/>
            <a:ext cx="1563759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Fraud Triangle</a:t>
            </a:r>
          </a:p>
        </p:txBody>
      </p:sp>
      <p:sp>
        <p:nvSpPr>
          <p:cNvPr id="4" name="Subtitle 2"/>
          <p:cNvSpPr txBox="1">
            <a:spLocks/>
          </p:cNvSpPr>
          <p:nvPr/>
        </p:nvSpPr>
        <p:spPr>
          <a:xfrm>
            <a:off x="1866901" y="11621067"/>
            <a:ext cx="20647024" cy="738627"/>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4000" dirty="0">
                <a:solidFill>
                  <a:srgbClr val="000000"/>
                </a:solidFill>
                <a:latin typeface="+mn-lt"/>
              </a:rPr>
              <a:t>Let’s see if this triangle can also be applied to corruption … in most cases, it can!</a:t>
            </a:r>
            <a:endParaRPr lang="en-GB" sz="4000" dirty="0">
              <a:solidFill>
                <a:srgbClr val="000000"/>
              </a:solidFill>
              <a:latin typeface="+mn-lt"/>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37687" y="4610071"/>
            <a:ext cx="6505453" cy="6505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99483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929647"/>
            <a:ext cx="20647024" cy="7526127"/>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lvl="0"/>
            <a:r>
              <a:rPr lang="en-US" sz="6000" b="1" dirty="0">
                <a:solidFill>
                  <a:prstClr val="black"/>
                </a:solidFill>
                <a:latin typeface="Calibri Light" panose="020F0302020204030204" pitchFamily="34" charset="0"/>
              </a:rPr>
              <a:t>A person feels the need to do something corrupt because of pressure.</a:t>
            </a:r>
          </a:p>
          <a:p>
            <a:pPr marL="857264" indent="-857264">
              <a:buFont typeface="Arial" panose="020B0604020202020204" pitchFamily="34" charset="0"/>
              <a:buChar char="•"/>
            </a:pPr>
            <a:r>
              <a:rPr lang="en-US" sz="6000" dirty="0">
                <a:solidFill>
                  <a:prstClr val="black"/>
                </a:solidFill>
                <a:latin typeface="Calibri Light" panose="020F0302020204030204" pitchFamily="34" charset="0"/>
              </a:rPr>
              <a:t>Pressures can include:</a:t>
            </a:r>
            <a:endParaRPr lang="nl-BE" sz="6000" dirty="0">
              <a:solidFill>
                <a:prstClr val="black"/>
              </a:solidFill>
              <a:latin typeface="Calibri Light" panose="020F0302020204030204" pitchFamily="34" charset="0"/>
            </a:endParaRPr>
          </a:p>
          <a:p>
            <a:pPr marL="1600044" lvl="1" indent="-685811">
              <a:buFont typeface="Arial" panose="020B0604020202020204" pitchFamily="34" charset="0"/>
              <a:buChar char="•"/>
            </a:pPr>
            <a:r>
              <a:rPr lang="nl-BE" sz="4600" dirty="0">
                <a:solidFill>
                  <a:prstClr val="black"/>
                </a:solidFill>
                <a:latin typeface="Calibri Light" panose="020F0302020204030204" pitchFamily="34" charset="0"/>
              </a:rPr>
              <a:t>Financial problems</a:t>
            </a:r>
          </a:p>
          <a:p>
            <a:pPr marL="1600044" lvl="1" indent="-685811">
              <a:buFont typeface="Arial" panose="020B0604020202020204" pitchFamily="34" charset="0"/>
              <a:buChar char="•"/>
            </a:pPr>
            <a:r>
              <a:rPr lang="nl-BE" sz="4600" dirty="0">
                <a:solidFill>
                  <a:prstClr val="black"/>
                </a:solidFill>
                <a:latin typeface="Calibri Light" panose="020F0302020204030204" pitchFamily="34" charset="0"/>
              </a:rPr>
              <a:t>Medical bills</a:t>
            </a:r>
          </a:p>
          <a:p>
            <a:pPr marL="1600044" lvl="1" indent="-685811">
              <a:buFont typeface="Arial" panose="020B0604020202020204" pitchFamily="34" charset="0"/>
              <a:buChar char="•"/>
            </a:pPr>
            <a:r>
              <a:rPr lang="nl-BE" sz="4600" dirty="0">
                <a:solidFill>
                  <a:prstClr val="black"/>
                </a:solidFill>
                <a:latin typeface="Calibri Light" panose="020F0302020204030204" pitchFamily="34" charset="0"/>
              </a:rPr>
              <a:t>Need for more security, </a:t>
            </a:r>
            <a:r>
              <a:rPr lang="en-US" sz="4600" dirty="0">
                <a:solidFill>
                  <a:prstClr val="black"/>
                </a:solidFill>
                <a:latin typeface="Calibri Light" panose="020F0302020204030204" pitchFamily="34" charset="0"/>
              </a:rPr>
              <a:t>for example, securing a pension</a:t>
            </a:r>
            <a:endParaRPr lang="nl-BE" sz="4600" dirty="0">
              <a:solidFill>
                <a:prstClr val="black"/>
              </a:solidFill>
              <a:latin typeface="Calibri Light" panose="020F0302020204030204" pitchFamily="34" charset="0"/>
            </a:endParaRPr>
          </a:p>
          <a:p>
            <a:pPr marL="1600044" lvl="1" indent="-685811">
              <a:buFont typeface="Arial" panose="020B0604020202020204" pitchFamily="34" charset="0"/>
              <a:buChar char="•"/>
            </a:pPr>
            <a:r>
              <a:rPr lang="en-US" sz="4600" dirty="0">
                <a:solidFill>
                  <a:prstClr val="black"/>
                </a:solidFill>
                <a:latin typeface="Calibri Light" panose="020F0302020204030204" pitchFamily="34" charset="0"/>
              </a:rPr>
              <a:t>The need for </a:t>
            </a:r>
            <a:r>
              <a:rPr lang="en-US" sz="4600" dirty="0" smtClean="0">
                <a:solidFill>
                  <a:prstClr val="black"/>
                </a:solidFill>
                <a:latin typeface="Calibri Light" panose="020F0302020204030204" pitchFamily="34" charset="0"/>
              </a:rPr>
              <a:t>status</a:t>
            </a:r>
            <a:endParaRPr lang="nl-BE" sz="4600" dirty="0">
              <a:solidFill>
                <a:prstClr val="black"/>
              </a:solidFill>
              <a:latin typeface="Calibri Light" panose="020F0302020204030204" pitchFamily="34" charset="0"/>
            </a:endParaRPr>
          </a:p>
          <a:p>
            <a:pPr marL="1600044" lvl="1" indent="-685811">
              <a:buFont typeface="Arial" panose="020B0604020202020204" pitchFamily="34" charset="0"/>
              <a:buChar char="•"/>
            </a:pPr>
            <a:r>
              <a:rPr lang="nl-BE" sz="4600" dirty="0">
                <a:solidFill>
                  <a:prstClr val="black"/>
                </a:solidFill>
                <a:latin typeface="Calibri Light" panose="020F0302020204030204" pitchFamily="34" charset="0"/>
              </a:rPr>
              <a:t>Not being paid enough to meet your needs</a:t>
            </a:r>
          </a:p>
          <a:p>
            <a:pPr marL="1600044" lvl="1" indent="-685811">
              <a:buFont typeface="Arial" panose="020B0604020202020204" pitchFamily="34" charset="0"/>
              <a:buChar char="•"/>
            </a:pPr>
            <a:r>
              <a:rPr lang="nl-BE" sz="4600" dirty="0">
                <a:solidFill>
                  <a:prstClr val="black"/>
                </a:solidFill>
                <a:latin typeface="Calibri Light" panose="020F0302020204030204" pitchFamily="34" charset="0"/>
              </a:rPr>
              <a:t>Family or friends expect help</a:t>
            </a:r>
          </a:p>
        </p:txBody>
      </p:sp>
      <p:sp>
        <p:nvSpPr>
          <p:cNvPr id="7" name="Rectangle 14"/>
          <p:cNvSpPr/>
          <p:nvPr/>
        </p:nvSpPr>
        <p:spPr>
          <a:xfrm>
            <a:off x="1431210" y="744780"/>
            <a:ext cx="10455990"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Pressure</a:t>
            </a:r>
          </a:p>
        </p:txBody>
      </p:sp>
    </p:spTree>
    <p:extLst>
      <p:ext uri="{BB962C8B-B14F-4D97-AF65-F5344CB8AC3E}">
        <p14:creationId xmlns:p14="http://schemas.microsoft.com/office/powerpoint/2010/main" val="19931652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421647"/>
            <a:ext cx="20647024" cy="1846623"/>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nl-BE" sz="6000" dirty="0">
                <a:solidFill>
                  <a:srgbClr val="000000"/>
                </a:solidFill>
                <a:latin typeface="+mn-lt"/>
              </a:rPr>
              <a:t>In some places corruption is a way of life and pressure is almost always present.</a:t>
            </a:r>
          </a:p>
        </p:txBody>
      </p:sp>
      <p:sp>
        <p:nvSpPr>
          <p:cNvPr id="7" name="Rectangle 14"/>
          <p:cNvSpPr/>
          <p:nvPr/>
        </p:nvSpPr>
        <p:spPr>
          <a:xfrm>
            <a:off x="1431210" y="744780"/>
            <a:ext cx="10455990"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Systemic Pressure</a:t>
            </a:r>
          </a:p>
        </p:txBody>
      </p:sp>
      <p:graphicFrame>
        <p:nvGraphicFramePr>
          <p:cNvPr id="4" name="Diagram 3"/>
          <p:cNvGraphicFramePr/>
          <p:nvPr>
            <p:extLst>
              <p:ext uri="{D42A27DB-BD31-4B8C-83A1-F6EECF244321}">
                <p14:modId xmlns:p14="http://schemas.microsoft.com/office/powerpoint/2010/main" val="2508377248"/>
              </p:ext>
            </p:extLst>
          </p:nvPr>
        </p:nvGraphicFramePr>
        <p:xfrm>
          <a:off x="5210598" y="4088064"/>
          <a:ext cx="17303327" cy="9382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kstSylinder 1"/>
          <p:cNvSpPr txBox="1"/>
          <p:nvPr/>
        </p:nvSpPr>
        <p:spPr>
          <a:xfrm>
            <a:off x="10956828" y="4721724"/>
            <a:ext cx="5810865" cy="861774"/>
          </a:xfrm>
          <a:prstGeom prst="rect">
            <a:avLst/>
          </a:prstGeom>
          <a:noFill/>
        </p:spPr>
        <p:txBody>
          <a:bodyPr wrap="square" rtlCol="0">
            <a:spAutoFit/>
          </a:bodyPr>
          <a:lstStyle/>
          <a:p>
            <a:pPr algn="ctr"/>
            <a:r>
              <a:rPr lang="nb-NO" sz="5000" dirty="0" err="1" smtClean="0">
                <a:solidFill>
                  <a:schemeClr val="bg1"/>
                </a:solidFill>
              </a:rPr>
              <a:t>Government</a:t>
            </a:r>
            <a:endParaRPr lang="nb-NO" sz="5000" dirty="0">
              <a:solidFill>
                <a:schemeClr val="bg1"/>
              </a:solidFill>
            </a:endParaRPr>
          </a:p>
        </p:txBody>
      </p:sp>
      <p:sp>
        <p:nvSpPr>
          <p:cNvPr id="6" name="TekstSylinder 5"/>
          <p:cNvSpPr txBox="1"/>
          <p:nvPr/>
        </p:nvSpPr>
        <p:spPr>
          <a:xfrm>
            <a:off x="11243809" y="6896547"/>
            <a:ext cx="5236901" cy="784830"/>
          </a:xfrm>
          <a:prstGeom prst="rect">
            <a:avLst/>
          </a:prstGeom>
          <a:noFill/>
        </p:spPr>
        <p:txBody>
          <a:bodyPr wrap="square" rtlCol="0">
            <a:spAutoFit/>
          </a:bodyPr>
          <a:lstStyle/>
          <a:p>
            <a:pPr algn="ctr"/>
            <a:r>
              <a:rPr lang="nb-NO" sz="4500" dirty="0" smtClean="0">
                <a:solidFill>
                  <a:schemeClr val="bg1"/>
                </a:solidFill>
              </a:rPr>
              <a:t>Professional </a:t>
            </a:r>
            <a:r>
              <a:rPr lang="nb-NO" sz="4500" dirty="0" err="1" smtClean="0">
                <a:solidFill>
                  <a:schemeClr val="bg1"/>
                </a:solidFill>
              </a:rPr>
              <a:t>networks</a:t>
            </a:r>
            <a:endParaRPr lang="nb-NO" sz="4500" dirty="0">
              <a:solidFill>
                <a:schemeClr val="bg1"/>
              </a:solidFill>
            </a:endParaRPr>
          </a:p>
        </p:txBody>
      </p:sp>
      <p:sp>
        <p:nvSpPr>
          <p:cNvPr id="9" name="TekstSylinder 8"/>
          <p:cNvSpPr txBox="1"/>
          <p:nvPr/>
        </p:nvSpPr>
        <p:spPr>
          <a:xfrm>
            <a:off x="11243809" y="8171154"/>
            <a:ext cx="5236901" cy="1477328"/>
          </a:xfrm>
          <a:prstGeom prst="rect">
            <a:avLst/>
          </a:prstGeom>
          <a:noFill/>
        </p:spPr>
        <p:txBody>
          <a:bodyPr wrap="square" rtlCol="0">
            <a:spAutoFit/>
          </a:bodyPr>
          <a:lstStyle/>
          <a:p>
            <a:pPr algn="ctr"/>
            <a:r>
              <a:rPr lang="nb-NO" sz="4500" dirty="0" smtClean="0">
                <a:solidFill>
                  <a:schemeClr val="bg1"/>
                </a:solidFill>
              </a:rPr>
              <a:t>Family </a:t>
            </a:r>
          </a:p>
          <a:p>
            <a:pPr algn="ctr"/>
            <a:r>
              <a:rPr lang="nb-NO" sz="4500" dirty="0" smtClean="0">
                <a:solidFill>
                  <a:schemeClr val="bg1"/>
                </a:solidFill>
              </a:rPr>
              <a:t>and </a:t>
            </a:r>
            <a:r>
              <a:rPr lang="nb-NO" sz="4500" dirty="0" err="1" smtClean="0">
                <a:solidFill>
                  <a:schemeClr val="bg1"/>
                </a:solidFill>
              </a:rPr>
              <a:t>friends</a:t>
            </a:r>
            <a:endParaRPr lang="nb-NO" sz="4500" dirty="0">
              <a:solidFill>
                <a:schemeClr val="bg1"/>
              </a:solidFill>
            </a:endParaRPr>
          </a:p>
        </p:txBody>
      </p:sp>
      <p:sp>
        <p:nvSpPr>
          <p:cNvPr id="10" name="TextBox 3"/>
          <p:cNvSpPr txBox="1"/>
          <p:nvPr/>
        </p:nvSpPr>
        <p:spPr>
          <a:xfrm rot="20455777">
            <a:off x="12483924" y="10349655"/>
            <a:ext cx="1758453" cy="707886"/>
          </a:xfrm>
          <a:prstGeom prst="rect">
            <a:avLst/>
          </a:prstGeom>
          <a:noFill/>
        </p:spPr>
        <p:txBody>
          <a:bodyPr wrap="square" rtlCol="0">
            <a:spAutoFit/>
          </a:bodyPr>
          <a:lstStyle/>
          <a:p>
            <a:r>
              <a:rPr lang="en-US" sz="4000" b="1" dirty="0" smtClean="0">
                <a:solidFill>
                  <a:srgbClr val="FFFF00"/>
                </a:solidFill>
                <a:latin typeface="Freestyle Script" panose="030804020302050B0404" pitchFamily="66" charset="0"/>
              </a:rPr>
              <a:t>(HELP!)</a:t>
            </a:r>
            <a:endParaRPr lang="nl-BE" sz="4000" b="1" dirty="0">
              <a:solidFill>
                <a:srgbClr val="FFFF00"/>
              </a:solidFill>
              <a:latin typeface="Freestyle Script" panose="030804020302050B0404" pitchFamily="66" charset="0"/>
            </a:endParaRPr>
          </a:p>
        </p:txBody>
      </p:sp>
    </p:spTree>
    <p:extLst>
      <p:ext uri="{BB962C8B-B14F-4D97-AF65-F5344CB8AC3E}">
        <p14:creationId xmlns:p14="http://schemas.microsoft.com/office/powerpoint/2010/main" val="20365663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929647"/>
            <a:ext cx="20647024" cy="7353772"/>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b="1" dirty="0">
                <a:solidFill>
                  <a:srgbClr val="000000"/>
                </a:solidFill>
                <a:latin typeface="+mn-lt"/>
              </a:rPr>
              <a:t>Opportunity is the ability to act corruptly without</a:t>
            </a:r>
          </a:p>
          <a:p>
            <a:r>
              <a:rPr lang="en-US" sz="5400" b="1" dirty="0">
                <a:solidFill>
                  <a:srgbClr val="000000"/>
                </a:solidFill>
                <a:latin typeface="+mn-lt"/>
              </a:rPr>
              <a:t>being caught</a:t>
            </a:r>
            <a:r>
              <a:rPr lang="en-US" sz="5400" b="1" dirty="0" smtClean="0">
                <a:solidFill>
                  <a:srgbClr val="000000"/>
                </a:solidFill>
                <a:latin typeface="+mn-lt"/>
              </a:rPr>
              <a:t>.</a:t>
            </a:r>
          </a:p>
          <a:p>
            <a:endParaRPr lang="en-US" sz="1000" b="1" dirty="0">
              <a:solidFill>
                <a:srgbClr val="000000"/>
              </a:solidFill>
              <a:latin typeface="+mn-lt"/>
            </a:endParaRPr>
          </a:p>
          <a:p>
            <a:r>
              <a:rPr lang="en-US" sz="5400" dirty="0">
                <a:solidFill>
                  <a:srgbClr val="000000"/>
                </a:solidFill>
                <a:latin typeface="+mn-lt"/>
              </a:rPr>
              <a:t>Some issues that can create opportunities include:</a:t>
            </a:r>
            <a:r>
              <a:rPr lang="en-GB" sz="5400" dirty="0">
                <a:solidFill>
                  <a:srgbClr val="000000"/>
                </a:solidFill>
                <a:latin typeface="+mn-lt"/>
              </a:rPr>
              <a:t> </a:t>
            </a:r>
          </a:p>
          <a:p>
            <a:pPr marL="857264" indent="-857264">
              <a:buFont typeface="Arial" panose="020B0604020202020204" pitchFamily="34" charset="0"/>
              <a:buChar char="•"/>
            </a:pPr>
            <a:r>
              <a:rPr lang="en-GB" sz="5400" dirty="0">
                <a:solidFill>
                  <a:srgbClr val="000000"/>
                </a:solidFill>
                <a:latin typeface="+mn-lt"/>
              </a:rPr>
              <a:t>Weak internal controls </a:t>
            </a:r>
          </a:p>
          <a:p>
            <a:pPr marL="857264" indent="-857264">
              <a:buFont typeface="Arial" panose="020B0604020202020204" pitchFamily="34" charset="0"/>
              <a:buChar char="•"/>
            </a:pPr>
            <a:r>
              <a:rPr lang="en-GB" sz="5400" dirty="0">
                <a:solidFill>
                  <a:srgbClr val="000000"/>
                </a:solidFill>
                <a:latin typeface="+mn-lt"/>
              </a:rPr>
              <a:t>Poor management oversight</a:t>
            </a:r>
          </a:p>
          <a:p>
            <a:pPr marL="857264" indent="-857264">
              <a:buFont typeface="Arial" panose="020B0604020202020204" pitchFamily="34" charset="0"/>
              <a:buChar char="•"/>
            </a:pPr>
            <a:r>
              <a:rPr lang="en-GB" sz="5400" dirty="0">
                <a:solidFill>
                  <a:srgbClr val="000000"/>
                </a:solidFill>
                <a:latin typeface="+mn-lt"/>
              </a:rPr>
              <a:t>Being in a position of leadership and authority </a:t>
            </a:r>
          </a:p>
          <a:p>
            <a:pPr marL="857264" indent="-857264">
              <a:buFont typeface="Arial" panose="020B0604020202020204" pitchFamily="34" charset="0"/>
              <a:buChar char="•"/>
            </a:pPr>
            <a:r>
              <a:rPr lang="en-GB" sz="5400" dirty="0">
                <a:solidFill>
                  <a:srgbClr val="000000"/>
                </a:solidFill>
                <a:latin typeface="+mn-lt"/>
              </a:rPr>
              <a:t>Inadequate procedures to detect corrupt activities.</a:t>
            </a:r>
          </a:p>
        </p:txBody>
      </p:sp>
      <p:sp>
        <p:nvSpPr>
          <p:cNvPr id="7" name="Rectangle 14"/>
          <p:cNvSpPr/>
          <p:nvPr/>
        </p:nvSpPr>
        <p:spPr>
          <a:xfrm>
            <a:off x="1431210" y="744780"/>
            <a:ext cx="10455990"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Opportunity</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73913" y="9233918"/>
            <a:ext cx="5003738" cy="4482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8522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929646"/>
            <a:ext cx="20647024" cy="7845188"/>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nl-BE" sz="5400" b="1" dirty="0">
                <a:solidFill>
                  <a:srgbClr val="000000"/>
                </a:solidFill>
                <a:latin typeface="+mn-lt"/>
              </a:rPr>
              <a:t>Rationalisation</a:t>
            </a:r>
            <a:r>
              <a:rPr lang="nl-BE" sz="5400" dirty="0">
                <a:solidFill>
                  <a:srgbClr val="000000"/>
                </a:solidFill>
                <a:latin typeface="+mn-lt"/>
              </a:rPr>
              <a:t> </a:t>
            </a:r>
            <a:r>
              <a:rPr lang="nl-BE" sz="5400" b="1" dirty="0">
                <a:solidFill>
                  <a:srgbClr val="000000"/>
                </a:solidFill>
                <a:latin typeface="+mn-lt"/>
              </a:rPr>
              <a:t>is how an individual or an organisation finds reasons or excuses for acting corruptly.</a:t>
            </a:r>
          </a:p>
          <a:p>
            <a:endParaRPr lang="nl-BE" sz="1000" dirty="0">
              <a:solidFill>
                <a:srgbClr val="000000"/>
              </a:solidFill>
              <a:latin typeface="+mn-lt"/>
            </a:endParaRPr>
          </a:p>
          <a:p>
            <a:r>
              <a:rPr lang="nl-BE" sz="5400" dirty="0">
                <a:solidFill>
                  <a:srgbClr val="000000"/>
                </a:solidFill>
                <a:latin typeface="+mn-lt"/>
              </a:rPr>
              <a:t>Some common reasons include:</a:t>
            </a:r>
          </a:p>
          <a:p>
            <a:pPr marL="685811" indent="-685811">
              <a:buFont typeface="Arial" panose="020B0604020202020204" pitchFamily="34" charset="0"/>
              <a:buChar char="•"/>
            </a:pPr>
            <a:r>
              <a:rPr lang="en-US" sz="5400" dirty="0">
                <a:solidFill>
                  <a:srgbClr val="000000"/>
                </a:solidFill>
                <a:latin typeface="+mn-lt"/>
              </a:rPr>
              <a:t>Everybody does it.</a:t>
            </a:r>
            <a:endParaRPr lang="nl-BE" sz="5400" dirty="0">
              <a:solidFill>
                <a:srgbClr val="000000"/>
              </a:solidFill>
              <a:latin typeface="+mn-lt"/>
            </a:endParaRPr>
          </a:p>
          <a:p>
            <a:pPr marL="685811" indent="-685811">
              <a:buFont typeface="Arial" panose="020B0604020202020204" pitchFamily="34" charset="0"/>
              <a:buChar char="•"/>
            </a:pPr>
            <a:r>
              <a:rPr lang="en-US" sz="5400" dirty="0">
                <a:solidFill>
                  <a:srgbClr val="000000"/>
                </a:solidFill>
                <a:latin typeface="+mn-lt"/>
              </a:rPr>
              <a:t>It comes with the job; you deserve it.</a:t>
            </a:r>
            <a:endParaRPr lang="nl-BE" sz="5400" dirty="0">
              <a:solidFill>
                <a:srgbClr val="000000"/>
              </a:solidFill>
              <a:latin typeface="+mn-lt"/>
            </a:endParaRPr>
          </a:p>
          <a:p>
            <a:pPr marL="685811" indent="-685811">
              <a:buFont typeface="Arial" panose="020B0604020202020204" pitchFamily="34" charset="0"/>
              <a:buChar char="•"/>
            </a:pPr>
            <a:r>
              <a:rPr lang="nl-BE" sz="5400" dirty="0">
                <a:solidFill>
                  <a:srgbClr val="000000"/>
                </a:solidFill>
                <a:latin typeface="+mn-lt"/>
              </a:rPr>
              <a:t>It’s not really corruption, but cultural; it’s just the way we do things here.</a:t>
            </a:r>
          </a:p>
          <a:p>
            <a:pPr marL="685811" indent="-685811">
              <a:buFont typeface="Arial" panose="020B0604020202020204" pitchFamily="34" charset="0"/>
              <a:buChar char="•"/>
            </a:pPr>
            <a:r>
              <a:rPr lang="nl-BE" sz="5400" dirty="0">
                <a:solidFill>
                  <a:srgbClr val="000000"/>
                </a:solidFill>
                <a:latin typeface="+mn-lt"/>
              </a:rPr>
              <a:t>It’s going to help somebody, so it’s not really so bad.</a:t>
            </a:r>
          </a:p>
        </p:txBody>
      </p:sp>
      <p:sp>
        <p:nvSpPr>
          <p:cNvPr id="7" name="Rectangle 14"/>
          <p:cNvSpPr/>
          <p:nvPr/>
        </p:nvSpPr>
        <p:spPr>
          <a:xfrm>
            <a:off x="1431210" y="744780"/>
            <a:ext cx="10455990"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err="1">
                <a:solidFill>
                  <a:schemeClr val="accent1"/>
                </a:solidFill>
                <a:latin typeface="+mj-lt"/>
                <a:cs typeface="Lato Regular"/>
              </a:rPr>
              <a:t>Rationalisation</a:t>
            </a:r>
            <a:endParaRPr lang="en-US" sz="8001" dirty="0">
              <a:solidFill>
                <a:schemeClr val="accent1"/>
              </a:solidFill>
              <a:latin typeface="+mj-lt"/>
              <a:cs typeface="Lato Regular"/>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73913" y="9233918"/>
            <a:ext cx="5003738" cy="4482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49283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563" y="2578322"/>
            <a:ext cx="16863637" cy="9481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14"/>
          <p:cNvSpPr/>
          <p:nvPr/>
        </p:nvSpPr>
        <p:spPr>
          <a:xfrm>
            <a:off x="1431210" y="744780"/>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n-US" sz="8001" dirty="0">
                <a:solidFill>
                  <a:schemeClr val="accent1"/>
                </a:solidFill>
                <a:latin typeface="+mj-lt"/>
                <a:cs typeface="Lato Regular"/>
              </a:rPr>
              <a:t>Video</a:t>
            </a:r>
          </a:p>
        </p:txBody>
      </p:sp>
      <p:sp>
        <p:nvSpPr>
          <p:cNvPr id="15"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0" name="Oval 37"/>
          <p:cNvSpPr/>
          <p:nvPr/>
        </p:nvSpPr>
        <p:spPr>
          <a:xfrm>
            <a:off x="22691411" y="227221"/>
            <a:ext cx="1554714" cy="1554714"/>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45"/>
          <p:cNvSpPr>
            <a:spLocks noChangeArrowheads="1"/>
          </p:cNvSpPr>
          <p:nvPr/>
        </p:nvSpPr>
        <p:spPr bwMode="auto">
          <a:xfrm>
            <a:off x="23135294" y="706128"/>
            <a:ext cx="666948" cy="596901"/>
          </a:xfrm>
          <a:custGeom>
            <a:avLst/>
            <a:gdLst>
              <a:gd name="T0" fmla="*/ 72075278 w 588"/>
              <a:gd name="T1" fmla="*/ 56019554 h 524"/>
              <a:gd name="T2" fmla="*/ 72075278 w 588"/>
              <a:gd name="T3" fmla="*/ 56019554 h 524"/>
              <a:gd name="T4" fmla="*/ 53766324 w 588"/>
              <a:gd name="T5" fmla="*/ 56019554 h 524"/>
              <a:gd name="T6" fmla="*/ 49253450 w 588"/>
              <a:gd name="T7" fmla="*/ 56019554 h 524"/>
              <a:gd name="T8" fmla="*/ 49253450 w 588"/>
              <a:gd name="T9" fmla="*/ 62388158 h 524"/>
              <a:gd name="T10" fmla="*/ 53766324 w 588"/>
              <a:gd name="T11" fmla="*/ 67067360 h 524"/>
              <a:gd name="T12" fmla="*/ 53766324 w 588"/>
              <a:gd name="T13" fmla="*/ 67976954 h 524"/>
              <a:gd name="T14" fmla="*/ 21919109 w 588"/>
              <a:gd name="T15" fmla="*/ 67976954 h 524"/>
              <a:gd name="T16" fmla="*/ 21919109 w 588"/>
              <a:gd name="T17" fmla="*/ 67067360 h 524"/>
              <a:gd name="T18" fmla="*/ 27334342 w 588"/>
              <a:gd name="T19" fmla="*/ 62388158 h 524"/>
              <a:gd name="T20" fmla="*/ 27334342 w 588"/>
              <a:gd name="T21" fmla="*/ 56019554 h 524"/>
              <a:gd name="T22" fmla="*/ 21919109 w 588"/>
              <a:gd name="T23" fmla="*/ 56019554 h 524"/>
              <a:gd name="T24" fmla="*/ 3739064 w 588"/>
              <a:gd name="T25" fmla="*/ 56019554 h 524"/>
              <a:gd name="T26" fmla="*/ 0 w 588"/>
              <a:gd name="T27" fmla="*/ 52380095 h 524"/>
              <a:gd name="T28" fmla="*/ 0 w 588"/>
              <a:gd name="T29" fmla="*/ 3639459 h 524"/>
              <a:gd name="T30" fmla="*/ 3739064 w 588"/>
              <a:gd name="T31" fmla="*/ 0 h 524"/>
              <a:gd name="T32" fmla="*/ 72075278 w 588"/>
              <a:gd name="T33" fmla="*/ 0 h 524"/>
              <a:gd name="T34" fmla="*/ 75685433 w 588"/>
              <a:gd name="T35" fmla="*/ 3639459 h 524"/>
              <a:gd name="T36" fmla="*/ 75685433 w 588"/>
              <a:gd name="T37" fmla="*/ 52380095 h 524"/>
              <a:gd name="T38" fmla="*/ 72075278 w 588"/>
              <a:gd name="T39" fmla="*/ 56019554 h 524"/>
              <a:gd name="T40" fmla="*/ 71172559 w 588"/>
              <a:gd name="T41" fmla="*/ 4549054 h 524"/>
              <a:gd name="T42" fmla="*/ 71172559 w 588"/>
              <a:gd name="T43" fmla="*/ 4549054 h 524"/>
              <a:gd name="T44" fmla="*/ 5544142 w 588"/>
              <a:gd name="T45" fmla="*/ 4549054 h 524"/>
              <a:gd name="T46" fmla="*/ 5544142 w 588"/>
              <a:gd name="T47" fmla="*/ 45881344 h 524"/>
              <a:gd name="T48" fmla="*/ 71172559 w 588"/>
              <a:gd name="T49" fmla="*/ 45881344 h 524"/>
              <a:gd name="T50" fmla="*/ 71172559 w 588"/>
              <a:gd name="T51" fmla="*/ 4549054 h 5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88" h="524">
                <a:moveTo>
                  <a:pt x="559" y="431"/>
                </a:moveTo>
                <a:lnTo>
                  <a:pt x="559" y="431"/>
                </a:lnTo>
                <a:cubicBezTo>
                  <a:pt x="417" y="431"/>
                  <a:pt x="417" y="431"/>
                  <a:pt x="417" y="431"/>
                </a:cubicBezTo>
                <a:cubicBezTo>
                  <a:pt x="382" y="431"/>
                  <a:pt x="382" y="431"/>
                  <a:pt x="382" y="431"/>
                </a:cubicBezTo>
                <a:cubicBezTo>
                  <a:pt x="382" y="480"/>
                  <a:pt x="382" y="480"/>
                  <a:pt x="382" y="480"/>
                </a:cubicBezTo>
                <a:cubicBezTo>
                  <a:pt x="417" y="516"/>
                  <a:pt x="417" y="516"/>
                  <a:pt x="417" y="516"/>
                </a:cubicBezTo>
                <a:cubicBezTo>
                  <a:pt x="417" y="523"/>
                  <a:pt x="417" y="523"/>
                  <a:pt x="417" y="523"/>
                </a:cubicBezTo>
                <a:cubicBezTo>
                  <a:pt x="170" y="523"/>
                  <a:pt x="170" y="523"/>
                  <a:pt x="170" y="523"/>
                </a:cubicBezTo>
                <a:cubicBezTo>
                  <a:pt x="170" y="516"/>
                  <a:pt x="170" y="516"/>
                  <a:pt x="170" y="516"/>
                </a:cubicBezTo>
                <a:cubicBezTo>
                  <a:pt x="212" y="480"/>
                  <a:pt x="212" y="480"/>
                  <a:pt x="212" y="480"/>
                </a:cubicBezTo>
                <a:cubicBezTo>
                  <a:pt x="212" y="431"/>
                  <a:pt x="212" y="431"/>
                  <a:pt x="212" y="431"/>
                </a:cubicBezTo>
                <a:cubicBezTo>
                  <a:pt x="170" y="431"/>
                  <a:pt x="170" y="431"/>
                  <a:pt x="170" y="431"/>
                </a:cubicBezTo>
                <a:cubicBezTo>
                  <a:pt x="29" y="431"/>
                  <a:pt x="29" y="431"/>
                  <a:pt x="29" y="431"/>
                </a:cubicBezTo>
                <a:cubicBezTo>
                  <a:pt x="15" y="431"/>
                  <a:pt x="0" y="417"/>
                  <a:pt x="0" y="403"/>
                </a:cubicBezTo>
                <a:cubicBezTo>
                  <a:pt x="0" y="28"/>
                  <a:pt x="0" y="28"/>
                  <a:pt x="0" y="28"/>
                </a:cubicBezTo>
                <a:cubicBezTo>
                  <a:pt x="0" y="7"/>
                  <a:pt x="15" y="0"/>
                  <a:pt x="29" y="0"/>
                </a:cubicBezTo>
                <a:cubicBezTo>
                  <a:pt x="559" y="0"/>
                  <a:pt x="559" y="0"/>
                  <a:pt x="559" y="0"/>
                </a:cubicBezTo>
                <a:cubicBezTo>
                  <a:pt x="573" y="0"/>
                  <a:pt x="587" y="7"/>
                  <a:pt x="587" y="28"/>
                </a:cubicBezTo>
                <a:cubicBezTo>
                  <a:pt x="587" y="403"/>
                  <a:pt x="587" y="403"/>
                  <a:pt x="587" y="403"/>
                </a:cubicBezTo>
                <a:cubicBezTo>
                  <a:pt x="587" y="417"/>
                  <a:pt x="573" y="431"/>
                  <a:pt x="559" y="431"/>
                </a:cubicBezTo>
                <a:close/>
                <a:moveTo>
                  <a:pt x="552" y="35"/>
                </a:moveTo>
                <a:lnTo>
                  <a:pt x="552" y="35"/>
                </a:lnTo>
                <a:cubicBezTo>
                  <a:pt x="43" y="35"/>
                  <a:pt x="43" y="35"/>
                  <a:pt x="43" y="35"/>
                </a:cubicBezTo>
                <a:cubicBezTo>
                  <a:pt x="43" y="353"/>
                  <a:pt x="43" y="353"/>
                  <a:pt x="43" y="353"/>
                </a:cubicBezTo>
                <a:cubicBezTo>
                  <a:pt x="552" y="353"/>
                  <a:pt x="552" y="353"/>
                  <a:pt x="552" y="353"/>
                </a:cubicBezTo>
                <a:lnTo>
                  <a:pt x="552" y="35"/>
                </a:lnTo>
                <a:close/>
              </a:path>
            </a:pathLst>
          </a:custGeom>
          <a:solidFill>
            <a:schemeClr val="bg1"/>
          </a:solidFill>
          <a:ln>
            <a:noFill/>
          </a:ln>
          <a:extLst/>
        </p:spPr>
        <p:txBody>
          <a:bodyPr wrap="none" anchor="ctr"/>
          <a:lstStyle/>
          <a:p>
            <a:endParaRPr lang="en-US" dirty="0">
              <a:latin typeface="Lato Light"/>
            </a:endParaRPr>
          </a:p>
        </p:txBody>
      </p:sp>
    </p:spTree>
    <p:extLst>
      <p:ext uri="{BB962C8B-B14F-4D97-AF65-F5344CB8AC3E}">
        <p14:creationId xmlns:p14="http://schemas.microsoft.com/office/powerpoint/2010/main" val="19593527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6082558"/>
            <a:ext cx="20647024" cy="2941282"/>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914415" indent="-914415">
              <a:buFont typeface="+mj-lt"/>
              <a:buAutoNum type="arabicPeriod"/>
            </a:pPr>
            <a:r>
              <a:rPr lang="en-US" sz="5400" dirty="0">
                <a:solidFill>
                  <a:srgbClr val="000000"/>
                </a:solidFill>
                <a:latin typeface="+mn-lt"/>
              </a:rPr>
              <a:t>What would you do in the teacher’s situation?</a:t>
            </a:r>
          </a:p>
          <a:p>
            <a:pPr marL="914415" indent="-914415">
              <a:buFont typeface="+mj-lt"/>
              <a:buAutoNum type="arabicPeriod"/>
            </a:pPr>
            <a:r>
              <a:rPr lang="en-US" sz="5400" dirty="0">
                <a:solidFill>
                  <a:srgbClr val="000000"/>
                </a:solidFill>
                <a:latin typeface="+mn-lt"/>
              </a:rPr>
              <a:t>Why do you think the teacher acted this way?</a:t>
            </a:r>
          </a:p>
          <a:p>
            <a:pPr marL="914415" indent="-914415">
              <a:buFont typeface="+mj-lt"/>
              <a:buAutoNum type="arabicPeriod"/>
            </a:pPr>
            <a:r>
              <a:rPr lang="en-US" sz="5400" dirty="0">
                <a:solidFill>
                  <a:srgbClr val="000000"/>
                </a:solidFill>
                <a:latin typeface="+mn-lt"/>
              </a:rPr>
              <a:t>What are the possible consequences of corruption in education?</a:t>
            </a:r>
          </a:p>
        </p:txBody>
      </p:sp>
      <p:sp>
        <p:nvSpPr>
          <p:cNvPr id="7" name="Rectangle 14"/>
          <p:cNvSpPr/>
          <p:nvPr/>
        </p:nvSpPr>
        <p:spPr>
          <a:xfrm>
            <a:off x="1431210" y="744780"/>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n-US" sz="8001" dirty="0">
                <a:solidFill>
                  <a:schemeClr val="accent1"/>
                </a:solidFill>
                <a:latin typeface="+mj-lt"/>
                <a:cs typeface="Lato Regular"/>
              </a:rPr>
              <a:t>Video</a:t>
            </a:r>
          </a:p>
        </p:txBody>
      </p:sp>
      <p:sp>
        <p:nvSpPr>
          <p:cNvPr id="16" name="Oval 15"/>
          <p:cNvSpPr/>
          <p:nvPr/>
        </p:nvSpPr>
        <p:spPr>
          <a:xfrm>
            <a:off x="22649090" y="1866539"/>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42"/>
          <p:cNvSpPr>
            <a:spLocks noChangeArrowheads="1"/>
          </p:cNvSpPr>
          <p:nvPr/>
        </p:nvSpPr>
        <p:spPr bwMode="auto">
          <a:xfrm>
            <a:off x="23136539" y="2358147"/>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sp>
        <p:nvSpPr>
          <p:cNvPr id="17" name="Oval 37"/>
          <p:cNvSpPr/>
          <p:nvPr/>
        </p:nvSpPr>
        <p:spPr>
          <a:xfrm>
            <a:off x="22691411" y="227221"/>
            <a:ext cx="1554714" cy="1554714"/>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45"/>
          <p:cNvSpPr>
            <a:spLocks noChangeArrowheads="1"/>
          </p:cNvSpPr>
          <p:nvPr/>
        </p:nvSpPr>
        <p:spPr bwMode="auto">
          <a:xfrm>
            <a:off x="23135294" y="706128"/>
            <a:ext cx="666948" cy="596901"/>
          </a:xfrm>
          <a:custGeom>
            <a:avLst/>
            <a:gdLst>
              <a:gd name="T0" fmla="*/ 72075278 w 588"/>
              <a:gd name="T1" fmla="*/ 56019554 h 524"/>
              <a:gd name="T2" fmla="*/ 72075278 w 588"/>
              <a:gd name="T3" fmla="*/ 56019554 h 524"/>
              <a:gd name="T4" fmla="*/ 53766324 w 588"/>
              <a:gd name="T5" fmla="*/ 56019554 h 524"/>
              <a:gd name="T6" fmla="*/ 49253450 w 588"/>
              <a:gd name="T7" fmla="*/ 56019554 h 524"/>
              <a:gd name="T8" fmla="*/ 49253450 w 588"/>
              <a:gd name="T9" fmla="*/ 62388158 h 524"/>
              <a:gd name="T10" fmla="*/ 53766324 w 588"/>
              <a:gd name="T11" fmla="*/ 67067360 h 524"/>
              <a:gd name="T12" fmla="*/ 53766324 w 588"/>
              <a:gd name="T13" fmla="*/ 67976954 h 524"/>
              <a:gd name="T14" fmla="*/ 21919109 w 588"/>
              <a:gd name="T15" fmla="*/ 67976954 h 524"/>
              <a:gd name="T16" fmla="*/ 21919109 w 588"/>
              <a:gd name="T17" fmla="*/ 67067360 h 524"/>
              <a:gd name="T18" fmla="*/ 27334342 w 588"/>
              <a:gd name="T19" fmla="*/ 62388158 h 524"/>
              <a:gd name="T20" fmla="*/ 27334342 w 588"/>
              <a:gd name="T21" fmla="*/ 56019554 h 524"/>
              <a:gd name="T22" fmla="*/ 21919109 w 588"/>
              <a:gd name="T23" fmla="*/ 56019554 h 524"/>
              <a:gd name="T24" fmla="*/ 3739064 w 588"/>
              <a:gd name="T25" fmla="*/ 56019554 h 524"/>
              <a:gd name="T26" fmla="*/ 0 w 588"/>
              <a:gd name="T27" fmla="*/ 52380095 h 524"/>
              <a:gd name="T28" fmla="*/ 0 w 588"/>
              <a:gd name="T29" fmla="*/ 3639459 h 524"/>
              <a:gd name="T30" fmla="*/ 3739064 w 588"/>
              <a:gd name="T31" fmla="*/ 0 h 524"/>
              <a:gd name="T32" fmla="*/ 72075278 w 588"/>
              <a:gd name="T33" fmla="*/ 0 h 524"/>
              <a:gd name="T34" fmla="*/ 75685433 w 588"/>
              <a:gd name="T35" fmla="*/ 3639459 h 524"/>
              <a:gd name="T36" fmla="*/ 75685433 w 588"/>
              <a:gd name="T37" fmla="*/ 52380095 h 524"/>
              <a:gd name="T38" fmla="*/ 72075278 w 588"/>
              <a:gd name="T39" fmla="*/ 56019554 h 524"/>
              <a:gd name="T40" fmla="*/ 71172559 w 588"/>
              <a:gd name="T41" fmla="*/ 4549054 h 524"/>
              <a:gd name="T42" fmla="*/ 71172559 w 588"/>
              <a:gd name="T43" fmla="*/ 4549054 h 524"/>
              <a:gd name="T44" fmla="*/ 5544142 w 588"/>
              <a:gd name="T45" fmla="*/ 4549054 h 524"/>
              <a:gd name="T46" fmla="*/ 5544142 w 588"/>
              <a:gd name="T47" fmla="*/ 45881344 h 524"/>
              <a:gd name="T48" fmla="*/ 71172559 w 588"/>
              <a:gd name="T49" fmla="*/ 45881344 h 524"/>
              <a:gd name="T50" fmla="*/ 71172559 w 588"/>
              <a:gd name="T51" fmla="*/ 4549054 h 5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88" h="524">
                <a:moveTo>
                  <a:pt x="559" y="431"/>
                </a:moveTo>
                <a:lnTo>
                  <a:pt x="559" y="431"/>
                </a:lnTo>
                <a:cubicBezTo>
                  <a:pt x="417" y="431"/>
                  <a:pt x="417" y="431"/>
                  <a:pt x="417" y="431"/>
                </a:cubicBezTo>
                <a:cubicBezTo>
                  <a:pt x="382" y="431"/>
                  <a:pt x="382" y="431"/>
                  <a:pt x="382" y="431"/>
                </a:cubicBezTo>
                <a:cubicBezTo>
                  <a:pt x="382" y="480"/>
                  <a:pt x="382" y="480"/>
                  <a:pt x="382" y="480"/>
                </a:cubicBezTo>
                <a:cubicBezTo>
                  <a:pt x="417" y="516"/>
                  <a:pt x="417" y="516"/>
                  <a:pt x="417" y="516"/>
                </a:cubicBezTo>
                <a:cubicBezTo>
                  <a:pt x="417" y="523"/>
                  <a:pt x="417" y="523"/>
                  <a:pt x="417" y="523"/>
                </a:cubicBezTo>
                <a:cubicBezTo>
                  <a:pt x="170" y="523"/>
                  <a:pt x="170" y="523"/>
                  <a:pt x="170" y="523"/>
                </a:cubicBezTo>
                <a:cubicBezTo>
                  <a:pt x="170" y="516"/>
                  <a:pt x="170" y="516"/>
                  <a:pt x="170" y="516"/>
                </a:cubicBezTo>
                <a:cubicBezTo>
                  <a:pt x="212" y="480"/>
                  <a:pt x="212" y="480"/>
                  <a:pt x="212" y="480"/>
                </a:cubicBezTo>
                <a:cubicBezTo>
                  <a:pt x="212" y="431"/>
                  <a:pt x="212" y="431"/>
                  <a:pt x="212" y="431"/>
                </a:cubicBezTo>
                <a:cubicBezTo>
                  <a:pt x="170" y="431"/>
                  <a:pt x="170" y="431"/>
                  <a:pt x="170" y="431"/>
                </a:cubicBezTo>
                <a:cubicBezTo>
                  <a:pt x="29" y="431"/>
                  <a:pt x="29" y="431"/>
                  <a:pt x="29" y="431"/>
                </a:cubicBezTo>
                <a:cubicBezTo>
                  <a:pt x="15" y="431"/>
                  <a:pt x="0" y="417"/>
                  <a:pt x="0" y="403"/>
                </a:cubicBezTo>
                <a:cubicBezTo>
                  <a:pt x="0" y="28"/>
                  <a:pt x="0" y="28"/>
                  <a:pt x="0" y="28"/>
                </a:cubicBezTo>
                <a:cubicBezTo>
                  <a:pt x="0" y="7"/>
                  <a:pt x="15" y="0"/>
                  <a:pt x="29" y="0"/>
                </a:cubicBezTo>
                <a:cubicBezTo>
                  <a:pt x="559" y="0"/>
                  <a:pt x="559" y="0"/>
                  <a:pt x="559" y="0"/>
                </a:cubicBezTo>
                <a:cubicBezTo>
                  <a:pt x="573" y="0"/>
                  <a:pt x="587" y="7"/>
                  <a:pt x="587" y="28"/>
                </a:cubicBezTo>
                <a:cubicBezTo>
                  <a:pt x="587" y="403"/>
                  <a:pt x="587" y="403"/>
                  <a:pt x="587" y="403"/>
                </a:cubicBezTo>
                <a:cubicBezTo>
                  <a:pt x="587" y="417"/>
                  <a:pt x="573" y="431"/>
                  <a:pt x="559" y="431"/>
                </a:cubicBezTo>
                <a:close/>
                <a:moveTo>
                  <a:pt x="552" y="35"/>
                </a:moveTo>
                <a:lnTo>
                  <a:pt x="552" y="35"/>
                </a:lnTo>
                <a:cubicBezTo>
                  <a:pt x="43" y="35"/>
                  <a:pt x="43" y="35"/>
                  <a:pt x="43" y="35"/>
                </a:cubicBezTo>
                <a:cubicBezTo>
                  <a:pt x="43" y="353"/>
                  <a:pt x="43" y="353"/>
                  <a:pt x="43" y="353"/>
                </a:cubicBezTo>
                <a:cubicBezTo>
                  <a:pt x="552" y="353"/>
                  <a:pt x="552" y="353"/>
                  <a:pt x="552" y="353"/>
                </a:cubicBezTo>
                <a:lnTo>
                  <a:pt x="552" y="35"/>
                </a:lnTo>
                <a:close/>
              </a:path>
            </a:pathLst>
          </a:custGeom>
          <a:solidFill>
            <a:schemeClr val="bg1"/>
          </a:solidFill>
          <a:ln>
            <a:noFill/>
          </a:ln>
          <a:extLst/>
        </p:spPr>
        <p:txBody>
          <a:bodyPr wrap="none" anchor="ctr"/>
          <a:lstStyle/>
          <a:p>
            <a:endParaRPr lang="en-US" dirty="0">
              <a:latin typeface="Lato Light"/>
            </a:endParaRPr>
          </a:p>
        </p:txBody>
      </p:sp>
    </p:spTree>
    <p:extLst>
      <p:ext uri="{BB962C8B-B14F-4D97-AF65-F5344CB8AC3E}">
        <p14:creationId xmlns:p14="http://schemas.microsoft.com/office/powerpoint/2010/main" val="16189887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576239" y="4641098"/>
            <a:ext cx="20645899" cy="5087510"/>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buClr>
                <a:schemeClr val="accent6">
                  <a:lumMod val="75000"/>
                </a:schemeClr>
              </a:buClr>
            </a:pPr>
            <a:r>
              <a:rPr lang="en-US" sz="11800" dirty="0">
                <a:solidFill>
                  <a:srgbClr val="000000"/>
                </a:solidFill>
                <a:latin typeface="+mj-lt"/>
              </a:rPr>
              <a:t>What could be some reasons </a:t>
            </a:r>
            <a:r>
              <a:rPr lang="en-US" sz="11800" dirty="0" smtClean="0">
                <a:solidFill>
                  <a:srgbClr val="000000"/>
                </a:solidFill>
                <a:latin typeface="+mj-lt"/>
              </a:rPr>
              <a:t>for </a:t>
            </a:r>
            <a:r>
              <a:rPr lang="en-US" sz="11800" dirty="0">
                <a:solidFill>
                  <a:srgbClr val="000000"/>
                </a:solidFill>
                <a:latin typeface="+mj-lt"/>
              </a:rPr>
              <a:t>an </a:t>
            </a:r>
            <a:r>
              <a:rPr lang="en-US" sz="11800" dirty="0" err="1">
                <a:solidFill>
                  <a:srgbClr val="000000"/>
                </a:solidFill>
                <a:latin typeface="+mj-lt"/>
              </a:rPr>
              <a:t>organisation</a:t>
            </a:r>
            <a:r>
              <a:rPr lang="en-US" sz="11800" dirty="0">
                <a:solidFill>
                  <a:srgbClr val="000000"/>
                </a:solidFill>
                <a:latin typeface="+mj-lt"/>
              </a:rPr>
              <a:t> to become involved in corruption?</a:t>
            </a:r>
          </a:p>
        </p:txBody>
      </p:sp>
    </p:spTree>
    <p:extLst>
      <p:ext uri="{BB962C8B-B14F-4D97-AF65-F5344CB8AC3E}">
        <p14:creationId xmlns:p14="http://schemas.microsoft.com/office/powerpoint/2010/main" val="38612826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19"/>
            <a:ext cx="20647024" cy="9458963"/>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b="1" dirty="0">
                <a:solidFill>
                  <a:srgbClr val="000000"/>
                </a:solidFill>
                <a:latin typeface="+mn-lt"/>
              </a:rPr>
              <a:t>Corruption in an </a:t>
            </a:r>
            <a:r>
              <a:rPr lang="en-US" sz="5400" b="1" dirty="0" err="1">
                <a:solidFill>
                  <a:srgbClr val="000000"/>
                </a:solidFill>
                <a:latin typeface="+mn-lt"/>
              </a:rPr>
              <a:t>organisation</a:t>
            </a:r>
            <a:r>
              <a:rPr lang="en-US" sz="5400" b="1" dirty="0">
                <a:solidFill>
                  <a:srgbClr val="000000"/>
                </a:solidFill>
                <a:latin typeface="+mn-lt"/>
              </a:rPr>
              <a:t> also comes from pressure, opportunity and rationalization. A few reasons an </a:t>
            </a:r>
            <a:r>
              <a:rPr lang="en-US" sz="5400" b="1" dirty="0" err="1">
                <a:solidFill>
                  <a:srgbClr val="000000"/>
                </a:solidFill>
                <a:latin typeface="+mn-lt"/>
              </a:rPr>
              <a:t>organisation</a:t>
            </a:r>
            <a:r>
              <a:rPr lang="en-US" sz="5400" b="1" dirty="0">
                <a:solidFill>
                  <a:srgbClr val="000000"/>
                </a:solidFill>
                <a:latin typeface="+mn-lt"/>
              </a:rPr>
              <a:t> might use are:</a:t>
            </a:r>
          </a:p>
          <a:p>
            <a:pPr marL="685811" indent="-685811">
              <a:buFont typeface="Arial" panose="020B0604020202020204" pitchFamily="34" charset="0"/>
              <a:buChar char="•"/>
            </a:pPr>
            <a:r>
              <a:rPr lang="en-US" sz="5400" dirty="0">
                <a:solidFill>
                  <a:srgbClr val="000000"/>
                </a:solidFill>
                <a:latin typeface="+mn-lt"/>
              </a:rPr>
              <a:t>Honesty makes it harder to compete.</a:t>
            </a:r>
          </a:p>
          <a:p>
            <a:pPr marL="685811" indent="-685811">
              <a:buFont typeface="Arial" panose="020B0604020202020204" pitchFamily="34" charset="0"/>
              <a:buChar char="•"/>
            </a:pPr>
            <a:r>
              <a:rPr lang="en-US" sz="5400" dirty="0">
                <a:solidFill>
                  <a:srgbClr val="000000"/>
                </a:solidFill>
                <a:latin typeface="+mn-lt"/>
              </a:rPr>
              <a:t>An </a:t>
            </a:r>
            <a:r>
              <a:rPr lang="en-US" sz="5400" dirty="0" err="1">
                <a:solidFill>
                  <a:srgbClr val="000000"/>
                </a:solidFill>
                <a:latin typeface="+mn-lt"/>
              </a:rPr>
              <a:t>organisation</a:t>
            </a:r>
            <a:r>
              <a:rPr lang="en-US" sz="5400" dirty="0">
                <a:solidFill>
                  <a:srgbClr val="000000"/>
                </a:solidFill>
                <a:latin typeface="+mn-lt"/>
              </a:rPr>
              <a:t> cannot be successful without bribes.</a:t>
            </a:r>
          </a:p>
          <a:p>
            <a:pPr marL="685811" indent="-685811">
              <a:buFont typeface="Arial" panose="020B0604020202020204" pitchFamily="34" charset="0"/>
              <a:buChar char="•"/>
            </a:pPr>
            <a:r>
              <a:rPr lang="en-US" sz="5400" dirty="0">
                <a:solidFill>
                  <a:srgbClr val="000000"/>
                </a:solidFill>
                <a:latin typeface="+mn-lt"/>
              </a:rPr>
              <a:t>Shareholders expect a high return on their investment.</a:t>
            </a:r>
          </a:p>
          <a:p>
            <a:pPr marL="685811" indent="-685811">
              <a:buFont typeface="Arial" panose="020B0604020202020204" pitchFamily="34" charset="0"/>
              <a:buChar char="•"/>
            </a:pPr>
            <a:r>
              <a:rPr lang="en-US" sz="5400" dirty="0">
                <a:solidFill>
                  <a:srgbClr val="000000"/>
                </a:solidFill>
                <a:latin typeface="+mn-lt"/>
              </a:rPr>
              <a:t>Government is corrupt, so paying taxes is wasting money</a:t>
            </a:r>
          </a:p>
          <a:p>
            <a:pPr marL="685811" indent="-685811">
              <a:buFont typeface="Arial" panose="020B0604020202020204" pitchFamily="34" charset="0"/>
              <a:buChar char="•"/>
            </a:pPr>
            <a:r>
              <a:rPr lang="en-US" sz="5400" dirty="0">
                <a:solidFill>
                  <a:srgbClr val="000000"/>
                </a:solidFill>
                <a:latin typeface="+mn-lt"/>
              </a:rPr>
              <a:t>Money for taxes is better spent on good purposes (e.g. helping people, saving lives)</a:t>
            </a:r>
          </a:p>
          <a:p>
            <a:pPr marL="685811" indent="-685811">
              <a:buFont typeface="Arial" panose="020B0604020202020204" pitchFamily="34" charset="0"/>
              <a:buChar char="•"/>
            </a:pPr>
            <a:r>
              <a:rPr lang="en-US" sz="5400" dirty="0">
                <a:solidFill>
                  <a:srgbClr val="000000"/>
                </a:solidFill>
                <a:latin typeface="+mn-lt"/>
              </a:rPr>
              <a:t>It’s normal and culturally acceptable.</a:t>
            </a:r>
          </a:p>
          <a:p>
            <a:pPr marL="685811" indent="-685811">
              <a:buFont typeface="Arial" panose="020B0604020202020204" pitchFamily="34" charset="0"/>
              <a:buChar char="•"/>
            </a:pPr>
            <a:r>
              <a:rPr lang="en-US" sz="5400" dirty="0">
                <a:solidFill>
                  <a:srgbClr val="000000"/>
                </a:solidFill>
                <a:latin typeface="+mn-lt"/>
              </a:rPr>
              <a:t>Sometimes </a:t>
            </a:r>
            <a:r>
              <a:rPr lang="en-US" sz="5400" dirty="0" err="1">
                <a:solidFill>
                  <a:srgbClr val="000000"/>
                </a:solidFill>
                <a:latin typeface="+mn-lt"/>
              </a:rPr>
              <a:t>organisations</a:t>
            </a:r>
            <a:r>
              <a:rPr lang="en-US" sz="5400" dirty="0">
                <a:solidFill>
                  <a:srgbClr val="000000"/>
                </a:solidFill>
                <a:latin typeface="+mn-lt"/>
              </a:rPr>
              <a:t> get started as a platform for illegal activities.</a:t>
            </a:r>
          </a:p>
        </p:txBody>
      </p:sp>
      <p:sp>
        <p:nvSpPr>
          <p:cNvPr id="7" name="Rectangle 14"/>
          <p:cNvSpPr/>
          <p:nvPr/>
        </p:nvSpPr>
        <p:spPr>
          <a:xfrm>
            <a:off x="1431210" y="744780"/>
            <a:ext cx="10899336"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Roots: </a:t>
            </a:r>
            <a:r>
              <a:rPr lang="en-US" sz="8001" dirty="0" err="1">
                <a:solidFill>
                  <a:schemeClr val="accent1"/>
                </a:solidFill>
                <a:latin typeface="+mj-lt"/>
                <a:cs typeface="Lato Regular"/>
              </a:rPr>
              <a:t>Organisation</a:t>
            </a:r>
            <a:endParaRPr lang="en-US" sz="8001" dirty="0">
              <a:solidFill>
                <a:schemeClr val="accent1"/>
              </a:solidFill>
              <a:latin typeface="+mj-lt"/>
              <a:cs typeface="Lato Regular"/>
            </a:endParaRPr>
          </a:p>
        </p:txBody>
      </p:sp>
    </p:spTree>
    <p:extLst>
      <p:ext uri="{BB962C8B-B14F-4D97-AF65-F5344CB8AC3E}">
        <p14:creationId xmlns:p14="http://schemas.microsoft.com/office/powerpoint/2010/main" val="13392141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01756" y="651040"/>
            <a:ext cx="4224594"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243796" tIns="121899" rIns="243796" bIns="121899" rtlCol="0" anchor="ctr">
            <a:spAutoFit/>
          </a:bodyPr>
          <a:lstStyle/>
          <a:p>
            <a:pPr>
              <a:tabLst>
                <a:tab pos="338143" algn="l"/>
              </a:tabLst>
            </a:pPr>
            <a:r>
              <a:rPr lang="en-US" sz="8001" dirty="0">
                <a:solidFill>
                  <a:schemeClr val="tx2"/>
                </a:solidFill>
                <a:latin typeface="Calibri" panose="020F0502020204030204" pitchFamily="34" charset="0"/>
                <a:cs typeface="Lato Regular"/>
              </a:rPr>
              <a:t>Contents</a:t>
            </a:r>
          </a:p>
        </p:txBody>
      </p:sp>
      <p:sp>
        <p:nvSpPr>
          <p:cNvPr id="8" name="Subtitle 2"/>
          <p:cNvSpPr txBox="1">
            <a:spLocks/>
          </p:cNvSpPr>
          <p:nvPr/>
        </p:nvSpPr>
        <p:spPr>
          <a:xfrm>
            <a:off x="1866901" y="4175923"/>
            <a:ext cx="20647024" cy="3724060"/>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000" b="1" dirty="0">
                <a:solidFill>
                  <a:srgbClr val="000000"/>
                </a:solidFill>
                <a:latin typeface="Calibri Light" panose="020F0302020204030204" pitchFamily="34" charset="0"/>
                <a:cs typeface="Arial" panose="020B0604020202020204" pitchFamily="34" charset="0"/>
              </a:rPr>
              <a:t>Part 1: </a:t>
            </a:r>
            <a:r>
              <a:rPr lang="en-US" sz="5000" dirty="0">
                <a:solidFill>
                  <a:srgbClr val="000000"/>
                </a:solidFill>
                <a:latin typeface="Calibri Light" panose="020F0302020204030204" pitchFamily="34" charset="0"/>
                <a:cs typeface="Arial" panose="020B0604020202020204" pitchFamily="34" charset="0"/>
              </a:rPr>
              <a:t>Awareness raising</a:t>
            </a:r>
          </a:p>
          <a:p>
            <a:pPr>
              <a:buClr>
                <a:schemeClr val="tx1"/>
              </a:buClr>
            </a:pPr>
            <a:r>
              <a:rPr lang="en-US" sz="5000" b="1" dirty="0">
                <a:solidFill>
                  <a:srgbClr val="000000"/>
                </a:solidFill>
                <a:latin typeface="Calibri Light" panose="020F0302020204030204" pitchFamily="34" charset="0"/>
                <a:cs typeface="Arial" panose="020B0604020202020204" pitchFamily="34" charset="0"/>
              </a:rPr>
              <a:t>Part 2: </a:t>
            </a:r>
            <a:r>
              <a:rPr lang="en-US" sz="5000" dirty="0">
                <a:solidFill>
                  <a:srgbClr val="000000"/>
                </a:solidFill>
                <a:latin typeface="Calibri Light" panose="020F0302020204030204" pitchFamily="34" charset="0"/>
                <a:cs typeface="Arial" panose="020B0604020202020204" pitchFamily="34" charset="0"/>
              </a:rPr>
              <a:t>Preventing corruption</a:t>
            </a:r>
          </a:p>
          <a:p>
            <a:pPr>
              <a:buClr>
                <a:schemeClr val="tx1"/>
              </a:buClr>
            </a:pPr>
            <a:r>
              <a:rPr lang="en-US" sz="5000" b="1" dirty="0">
                <a:solidFill>
                  <a:srgbClr val="000000"/>
                </a:solidFill>
                <a:latin typeface="Calibri Light" panose="020F0302020204030204" pitchFamily="34" charset="0"/>
              </a:rPr>
              <a:t>Part 3: </a:t>
            </a:r>
            <a:r>
              <a:rPr lang="en-US" sz="5000" dirty="0" smtClean="0">
                <a:solidFill>
                  <a:srgbClr val="000000"/>
                </a:solidFill>
                <a:latin typeface="Calibri Light" panose="020F0302020204030204" pitchFamily="34" charset="0"/>
              </a:rPr>
              <a:t>How </a:t>
            </a:r>
            <a:r>
              <a:rPr lang="en-US" sz="5000" dirty="0">
                <a:solidFill>
                  <a:srgbClr val="000000"/>
                </a:solidFill>
                <a:latin typeface="Calibri Light" panose="020F0302020204030204" pitchFamily="34" charset="0"/>
              </a:rPr>
              <a:t>can ordinary people fight corruption?</a:t>
            </a:r>
          </a:p>
          <a:p>
            <a:pPr>
              <a:buClr>
                <a:schemeClr val="accent6">
                  <a:lumMod val="75000"/>
                </a:schemeClr>
              </a:buClr>
            </a:pPr>
            <a:r>
              <a:rPr lang="en-US" sz="5000" b="1" dirty="0">
                <a:solidFill>
                  <a:srgbClr val="000000"/>
                </a:solidFill>
                <a:latin typeface="Calibri Light" panose="020F0302020204030204" pitchFamily="34" charset="0"/>
              </a:rPr>
              <a:t>Part 4: </a:t>
            </a:r>
            <a:r>
              <a:rPr lang="en-US" sz="5000" dirty="0" smtClean="0">
                <a:solidFill>
                  <a:srgbClr val="000000"/>
                </a:solidFill>
                <a:latin typeface="Calibri Light" panose="020F0302020204030204" pitchFamily="34" charset="0"/>
              </a:rPr>
              <a:t>Developing </a:t>
            </a:r>
            <a:r>
              <a:rPr lang="en-US" sz="5000" dirty="0">
                <a:solidFill>
                  <a:srgbClr val="000000"/>
                </a:solidFill>
                <a:latin typeface="Calibri Light" panose="020F0302020204030204" pitchFamily="34" charset="0"/>
              </a:rPr>
              <a:t>and implementing policies &amp; </a:t>
            </a:r>
            <a:r>
              <a:rPr lang="en-US" sz="5000" dirty="0" smtClean="0">
                <a:solidFill>
                  <a:srgbClr val="000000"/>
                </a:solidFill>
                <a:latin typeface="Calibri Light" panose="020F0302020204030204" pitchFamily="34" charset="0"/>
              </a:rPr>
              <a:t>procedures</a:t>
            </a:r>
            <a:endParaRPr lang="en-US" sz="5000" dirty="0">
              <a:solidFill>
                <a:srgbClr val="000000"/>
              </a:solidFill>
              <a:latin typeface="Calibri Light" panose="020F0302020204030204" pitchFamily="34" charset="0"/>
            </a:endParaRPr>
          </a:p>
        </p:txBody>
      </p:sp>
    </p:spTree>
    <p:extLst>
      <p:ext uri="{BB962C8B-B14F-4D97-AF65-F5344CB8AC3E}">
        <p14:creationId xmlns:p14="http://schemas.microsoft.com/office/powerpoint/2010/main" val="34567058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4937922"/>
            <a:ext cx="20647024" cy="3689179"/>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11" indent="-685811">
              <a:buFont typeface="Arial" panose="020B0604020202020204" pitchFamily="34" charset="0"/>
              <a:buChar char="•"/>
            </a:pPr>
            <a:r>
              <a:rPr lang="en-US" sz="5400" dirty="0">
                <a:solidFill>
                  <a:srgbClr val="000000"/>
                </a:solidFill>
                <a:latin typeface="+mn-lt"/>
              </a:rPr>
              <a:t>Not everyone working in a corrupt </a:t>
            </a:r>
            <a:r>
              <a:rPr lang="en-US" sz="5400" dirty="0" err="1">
                <a:solidFill>
                  <a:srgbClr val="000000"/>
                </a:solidFill>
                <a:latin typeface="+mn-lt"/>
              </a:rPr>
              <a:t>organisation</a:t>
            </a:r>
            <a:r>
              <a:rPr lang="en-US" sz="5400" dirty="0">
                <a:solidFill>
                  <a:srgbClr val="000000"/>
                </a:solidFill>
                <a:latin typeface="+mn-lt"/>
              </a:rPr>
              <a:t> is corrupt.</a:t>
            </a:r>
          </a:p>
          <a:p>
            <a:pPr marL="685811" indent="-685811">
              <a:buFont typeface="Arial" panose="020B0604020202020204" pitchFamily="34" charset="0"/>
              <a:buChar char="•"/>
            </a:pPr>
            <a:r>
              <a:rPr lang="en-US" sz="5400" dirty="0">
                <a:solidFill>
                  <a:srgbClr val="000000"/>
                </a:solidFill>
                <a:latin typeface="+mn-lt"/>
              </a:rPr>
              <a:t>At the end of the day, the leadership of an </a:t>
            </a:r>
            <a:r>
              <a:rPr lang="en-US" sz="5400" dirty="0" err="1">
                <a:solidFill>
                  <a:srgbClr val="000000"/>
                </a:solidFill>
                <a:latin typeface="+mn-lt"/>
              </a:rPr>
              <a:t>organisation</a:t>
            </a:r>
            <a:r>
              <a:rPr lang="en-US" sz="5400" dirty="0">
                <a:solidFill>
                  <a:srgbClr val="000000"/>
                </a:solidFill>
                <a:latin typeface="+mn-lt"/>
              </a:rPr>
              <a:t> has the most responsibility to keep corruption out.</a:t>
            </a:r>
          </a:p>
          <a:p>
            <a:pPr marL="685811" indent="-685811">
              <a:buFont typeface="Arial" panose="020B0604020202020204" pitchFamily="34" charset="0"/>
              <a:buChar char="•"/>
            </a:pPr>
            <a:r>
              <a:rPr lang="en-US" sz="5400" dirty="0">
                <a:solidFill>
                  <a:srgbClr val="000000"/>
                </a:solidFill>
                <a:latin typeface="+mn-lt"/>
              </a:rPr>
              <a:t>However, it’s your job to resist corruption as much as you can.</a:t>
            </a:r>
          </a:p>
        </p:txBody>
      </p:sp>
      <p:sp>
        <p:nvSpPr>
          <p:cNvPr id="7" name="Rectangle 14"/>
          <p:cNvSpPr/>
          <p:nvPr/>
        </p:nvSpPr>
        <p:spPr>
          <a:xfrm>
            <a:off x="1431209" y="744780"/>
            <a:ext cx="2059751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If my </a:t>
            </a:r>
            <a:r>
              <a:rPr lang="en-US" sz="8001" dirty="0" err="1" smtClean="0">
                <a:solidFill>
                  <a:schemeClr val="accent1"/>
                </a:solidFill>
                <a:latin typeface="+mj-lt"/>
                <a:cs typeface="Lato Regular"/>
              </a:rPr>
              <a:t>Organisation</a:t>
            </a:r>
            <a:r>
              <a:rPr lang="en-US" sz="8001" dirty="0" smtClean="0">
                <a:solidFill>
                  <a:schemeClr val="accent1"/>
                </a:solidFill>
                <a:latin typeface="+mj-lt"/>
                <a:cs typeface="Lato Regular"/>
              </a:rPr>
              <a:t> </a:t>
            </a:r>
            <a:r>
              <a:rPr lang="en-US" sz="8001" dirty="0">
                <a:solidFill>
                  <a:schemeClr val="accent1"/>
                </a:solidFill>
                <a:latin typeface="+mj-lt"/>
                <a:cs typeface="Lato Regular"/>
              </a:rPr>
              <a:t>is </a:t>
            </a:r>
            <a:r>
              <a:rPr lang="en-US" sz="8001" dirty="0" smtClean="0">
                <a:solidFill>
                  <a:schemeClr val="accent1"/>
                </a:solidFill>
                <a:latin typeface="+mj-lt"/>
                <a:cs typeface="Lato Regular"/>
              </a:rPr>
              <a:t>Guilty</a:t>
            </a:r>
            <a:r>
              <a:rPr lang="en-US" sz="8001" dirty="0">
                <a:solidFill>
                  <a:schemeClr val="accent1"/>
                </a:solidFill>
                <a:latin typeface="+mj-lt"/>
                <a:cs typeface="Lato Regular"/>
              </a:rPr>
              <a:t>, am I </a:t>
            </a:r>
            <a:r>
              <a:rPr lang="en-US" sz="8001" dirty="0" smtClean="0">
                <a:solidFill>
                  <a:schemeClr val="accent1"/>
                </a:solidFill>
                <a:latin typeface="+mj-lt"/>
                <a:cs typeface="Lato Regular"/>
              </a:rPr>
              <a:t>Guilty </a:t>
            </a:r>
            <a:r>
              <a:rPr lang="en-US" sz="8001" dirty="0">
                <a:solidFill>
                  <a:schemeClr val="accent1"/>
                </a:solidFill>
                <a:latin typeface="+mj-lt"/>
                <a:cs typeface="Lato Regular"/>
              </a:rPr>
              <a:t>too?</a:t>
            </a:r>
          </a:p>
        </p:txBody>
      </p:sp>
    </p:spTree>
    <p:extLst>
      <p:ext uri="{BB962C8B-B14F-4D97-AF65-F5344CB8AC3E}">
        <p14:creationId xmlns:p14="http://schemas.microsoft.com/office/powerpoint/2010/main" val="25182619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26"/>
          <p:cNvSpPr/>
          <p:nvPr/>
        </p:nvSpPr>
        <p:spPr>
          <a:xfrm>
            <a:off x="22649090" y="227221"/>
            <a:ext cx="1554714" cy="1554714"/>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ubtitle 2"/>
          <p:cNvSpPr txBox="1">
            <a:spLocks/>
          </p:cNvSpPr>
          <p:nvPr/>
        </p:nvSpPr>
        <p:spPr>
          <a:xfrm>
            <a:off x="1866901" y="4453648"/>
            <a:ext cx="20647024" cy="2428321"/>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dirty="0">
                <a:solidFill>
                  <a:srgbClr val="000000"/>
                </a:solidFill>
                <a:latin typeface="+mn-lt"/>
              </a:rPr>
              <a:t>The director of an education NGO has made an application to the local government council for a new school building. He is invited to come and see the mayor, because there is good news! </a:t>
            </a:r>
          </a:p>
        </p:txBody>
      </p:sp>
      <p:sp>
        <p:nvSpPr>
          <p:cNvPr id="7" name="Rectangle 14"/>
          <p:cNvSpPr/>
          <p:nvPr/>
        </p:nvSpPr>
        <p:spPr>
          <a:xfrm>
            <a:off x="1431210" y="744780"/>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n-US" sz="8001" dirty="0">
                <a:solidFill>
                  <a:schemeClr val="accent1"/>
                </a:solidFill>
                <a:latin typeface="+mj-lt"/>
                <a:cs typeface="Lato Regular"/>
              </a:rPr>
              <a:t>Role Play</a:t>
            </a:r>
          </a:p>
        </p:txBody>
      </p:sp>
      <p:sp>
        <p:nvSpPr>
          <p:cNvPr id="9" name="Freeform 64"/>
          <p:cNvSpPr>
            <a:spLocks noChangeArrowheads="1"/>
          </p:cNvSpPr>
          <p:nvPr/>
        </p:nvSpPr>
        <p:spPr bwMode="auto">
          <a:xfrm>
            <a:off x="23010716" y="598638"/>
            <a:ext cx="831463" cy="811877"/>
          </a:xfrm>
          <a:custGeom>
            <a:avLst/>
            <a:gdLst>
              <a:gd name="T0" fmla="*/ 222 w 444"/>
              <a:gd name="T1" fmla="*/ 0 h 435"/>
              <a:gd name="T2" fmla="*/ 284 w 444"/>
              <a:gd name="T3" fmla="*/ 160 h 435"/>
              <a:gd name="T4" fmla="*/ 443 w 444"/>
              <a:gd name="T5" fmla="*/ 160 h 435"/>
              <a:gd name="T6" fmla="*/ 310 w 444"/>
              <a:gd name="T7" fmla="*/ 257 h 435"/>
              <a:gd name="T8" fmla="*/ 354 w 444"/>
              <a:gd name="T9" fmla="*/ 434 h 435"/>
              <a:gd name="T10" fmla="*/ 222 w 444"/>
              <a:gd name="T11" fmla="*/ 327 h 435"/>
              <a:gd name="T12" fmla="*/ 88 w 444"/>
              <a:gd name="T13" fmla="*/ 434 h 435"/>
              <a:gd name="T14" fmla="*/ 133 w 444"/>
              <a:gd name="T15" fmla="*/ 257 h 435"/>
              <a:gd name="T16" fmla="*/ 0 w 444"/>
              <a:gd name="T17" fmla="*/ 160 h 435"/>
              <a:gd name="T18" fmla="*/ 160 w 444"/>
              <a:gd name="T19" fmla="*/ 160 h 435"/>
              <a:gd name="T20" fmla="*/ 222 w 444"/>
              <a:gd name="T21" fmla="*/ 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4" h="435">
                <a:moveTo>
                  <a:pt x="222" y="0"/>
                </a:moveTo>
                <a:lnTo>
                  <a:pt x="284" y="160"/>
                </a:lnTo>
                <a:lnTo>
                  <a:pt x="443" y="160"/>
                </a:lnTo>
                <a:lnTo>
                  <a:pt x="310" y="257"/>
                </a:lnTo>
                <a:lnTo>
                  <a:pt x="354" y="434"/>
                </a:lnTo>
                <a:lnTo>
                  <a:pt x="222" y="327"/>
                </a:lnTo>
                <a:lnTo>
                  <a:pt x="88" y="434"/>
                </a:lnTo>
                <a:lnTo>
                  <a:pt x="133" y="257"/>
                </a:lnTo>
                <a:lnTo>
                  <a:pt x="0" y="160"/>
                </a:lnTo>
                <a:lnTo>
                  <a:pt x="160" y="160"/>
                </a:lnTo>
                <a:lnTo>
                  <a:pt x="222" y="0"/>
                </a:lnTo>
              </a:path>
            </a:pathLst>
          </a:custGeom>
          <a:solidFill>
            <a:schemeClr val="bg1"/>
          </a:solidFill>
          <a:ln>
            <a:noFill/>
          </a:ln>
          <a:effectLst/>
          <a:extLst/>
        </p:spPr>
        <p:txBody>
          <a:bodyPr wrap="none" lIns="91424" tIns="45712" rIns="91424" bIns="45712" anchor="ctr"/>
          <a:lstStyle/>
          <a:p>
            <a:pPr>
              <a:defRPr/>
            </a:pPr>
            <a:endParaRPr lang="en-US" dirty="0">
              <a:solidFill>
                <a:schemeClr val="bg1"/>
              </a:solidFill>
              <a:latin typeface="Lato Light"/>
            </a:endParaRPr>
          </a:p>
        </p:txBody>
      </p:sp>
    </p:spTree>
    <p:extLst>
      <p:ext uri="{BB962C8B-B14F-4D97-AF65-F5344CB8AC3E}">
        <p14:creationId xmlns:p14="http://schemas.microsoft.com/office/powerpoint/2010/main" val="17723232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4430742"/>
            <a:ext cx="20647024" cy="2941282"/>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914400" indent="-914400">
              <a:buFont typeface="+mj-lt"/>
              <a:buAutoNum type="arabicPeriod"/>
            </a:pPr>
            <a:r>
              <a:rPr lang="en-US" sz="5400" dirty="0" smtClean="0">
                <a:solidFill>
                  <a:srgbClr val="000000"/>
                </a:solidFill>
                <a:latin typeface="+mn-lt"/>
              </a:rPr>
              <a:t>A </a:t>
            </a:r>
            <a:r>
              <a:rPr lang="en-US" sz="5400" dirty="0">
                <a:solidFill>
                  <a:srgbClr val="000000"/>
                </a:solidFill>
                <a:latin typeface="+mn-lt"/>
              </a:rPr>
              <a:t>better understanding of corruption is the first step to </a:t>
            </a:r>
            <a:r>
              <a:rPr lang="en-US" sz="5400" dirty="0" smtClean="0">
                <a:solidFill>
                  <a:srgbClr val="000000"/>
                </a:solidFill>
                <a:latin typeface="+mn-lt"/>
              </a:rPr>
              <a:t>fight </a:t>
            </a:r>
            <a:r>
              <a:rPr lang="en-US" sz="5400" dirty="0">
                <a:solidFill>
                  <a:srgbClr val="000000"/>
                </a:solidFill>
                <a:latin typeface="+mn-lt"/>
              </a:rPr>
              <a:t>it!</a:t>
            </a:r>
          </a:p>
          <a:p>
            <a:pPr marL="914415" indent="-914415">
              <a:buFont typeface="+mj-lt"/>
              <a:buAutoNum type="arabicPeriod"/>
            </a:pPr>
            <a:endParaRPr lang="en-US" sz="5400" dirty="0">
              <a:solidFill>
                <a:srgbClr val="000000"/>
              </a:solidFill>
              <a:latin typeface="+mn-lt"/>
            </a:endParaRPr>
          </a:p>
          <a:p>
            <a:pPr marL="914415" indent="-914415">
              <a:buFont typeface="+mj-lt"/>
              <a:buAutoNum type="arabicPeriod"/>
            </a:pPr>
            <a:r>
              <a:rPr lang="en-US" sz="5400" dirty="0">
                <a:solidFill>
                  <a:srgbClr val="000000"/>
                </a:solidFill>
                <a:latin typeface="+mn-lt"/>
              </a:rPr>
              <a:t>Before we can fight corruption, we </a:t>
            </a:r>
            <a:r>
              <a:rPr lang="en-US" sz="5400" dirty="0" smtClean="0">
                <a:solidFill>
                  <a:srgbClr val="000000"/>
                </a:solidFill>
                <a:latin typeface="+mn-lt"/>
              </a:rPr>
              <a:t>must understand </a:t>
            </a:r>
            <a:r>
              <a:rPr lang="en-US" sz="5400" dirty="0">
                <a:solidFill>
                  <a:srgbClr val="000000"/>
                </a:solidFill>
                <a:latin typeface="+mn-lt"/>
              </a:rPr>
              <a:t>some of its roots.</a:t>
            </a: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Conclusion Part One: What have we </a:t>
            </a:r>
            <a:r>
              <a:rPr lang="en-US" sz="8001" dirty="0" smtClean="0">
                <a:solidFill>
                  <a:schemeClr val="accent1"/>
                </a:solidFill>
                <a:latin typeface="+mj-lt"/>
                <a:cs typeface="Lato Regular"/>
              </a:rPr>
              <a:t>Learned</a:t>
            </a:r>
            <a:r>
              <a:rPr lang="en-US" sz="8001" dirty="0">
                <a:solidFill>
                  <a:schemeClr val="accent1"/>
                </a:solidFill>
                <a:latin typeface="+mj-lt"/>
                <a:cs typeface="Lato Regular"/>
              </a:rPr>
              <a:t>?</a:t>
            </a:r>
          </a:p>
        </p:txBody>
      </p:sp>
    </p:spTree>
    <p:extLst>
      <p:ext uri="{BB962C8B-B14F-4D97-AF65-F5344CB8AC3E}">
        <p14:creationId xmlns:p14="http://schemas.microsoft.com/office/powerpoint/2010/main" val="33591041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55563" y="10120077"/>
            <a:ext cx="21547782" cy="2092838"/>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12000" b="1" dirty="0">
                <a:solidFill>
                  <a:srgbClr val="000000"/>
                </a:solidFill>
                <a:latin typeface="+mj-lt"/>
                <a:cs typeface="Lato Black"/>
              </a:rPr>
              <a:t>Part 2: Preventing Corruption</a:t>
            </a:r>
            <a:endParaRPr lang="en-US" sz="12000" b="1" dirty="0">
              <a:solidFill>
                <a:srgbClr val="000000"/>
              </a:solidFill>
              <a:latin typeface="+mj-lt"/>
              <a:cs typeface="Lato Light"/>
            </a:endParaRPr>
          </a:p>
        </p:txBody>
      </p:sp>
      <p:grpSp>
        <p:nvGrpSpPr>
          <p:cNvPr id="14" name="Group 13"/>
          <p:cNvGrpSpPr/>
          <p:nvPr/>
        </p:nvGrpSpPr>
        <p:grpSpPr>
          <a:xfrm>
            <a:off x="1982359" y="12093062"/>
            <a:ext cx="15164992" cy="98580"/>
            <a:chOff x="4517996" y="10410325"/>
            <a:chExt cx="15868517" cy="158763"/>
          </a:xfrm>
        </p:grpSpPr>
        <p:sp>
          <p:nvSpPr>
            <p:cNvPr id="15" name="Rectangle 14"/>
            <p:cNvSpPr/>
            <p:nvPr/>
          </p:nvSpPr>
          <p:spPr>
            <a:xfrm>
              <a:off x="4517996" y="10410325"/>
              <a:ext cx="2606953" cy="15876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170309" y="10410325"/>
              <a:ext cx="2606953" cy="158763"/>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9822621" y="10410325"/>
              <a:ext cx="2606953" cy="158763"/>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2474934" y="10410325"/>
              <a:ext cx="2606953" cy="158763"/>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5127247" y="10410325"/>
              <a:ext cx="2606953" cy="158763"/>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7779560" y="10410325"/>
              <a:ext cx="2606953" cy="158763"/>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Plassholder for bilde 1"/>
          <p:cNvSpPr>
            <a:spLocks noGrp="1"/>
          </p:cNvSpPr>
          <p:nvPr>
            <p:ph type="pic" sz="quarter" idx="13"/>
          </p:nvPr>
        </p:nvSpPr>
        <p:spPr/>
      </p:sp>
      <p:pic>
        <p:nvPicPr>
          <p:cNvPr id="12" name="Bilde 11"/>
          <p:cNvPicPr>
            <a:picLocks noChangeAspect="1"/>
          </p:cNvPicPr>
          <p:nvPr/>
        </p:nvPicPr>
        <p:blipFill rotWithShape="1">
          <a:blip r:embed="rId2">
            <a:extLst>
              <a:ext uri="{28A0092B-C50C-407E-A947-70E740481C1C}">
                <a14:useLocalDpi xmlns:a14="http://schemas.microsoft.com/office/drawing/2010/main" val="0"/>
              </a:ext>
            </a:extLst>
          </a:blip>
          <a:srcRect l="89" t="27388" r="-89" b="13251"/>
          <a:stretch/>
        </p:blipFill>
        <p:spPr>
          <a:xfrm>
            <a:off x="0" y="-108857"/>
            <a:ext cx="24377650" cy="9644743"/>
          </a:xfrm>
          <a:prstGeom prst="rect">
            <a:avLst/>
          </a:prstGeom>
        </p:spPr>
      </p:pic>
    </p:spTree>
    <p:extLst>
      <p:ext uri="{BB962C8B-B14F-4D97-AF65-F5344CB8AC3E}">
        <p14:creationId xmlns:p14="http://schemas.microsoft.com/office/powerpoint/2010/main" val="5431331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4017783"/>
            <a:ext cx="20647024" cy="4437076"/>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11" indent="-685811">
              <a:buFont typeface="Arial" panose="020B0604020202020204" pitchFamily="34" charset="0"/>
              <a:buChar char="•"/>
            </a:pPr>
            <a:r>
              <a:rPr lang="en-GB" sz="5400" dirty="0">
                <a:solidFill>
                  <a:srgbClr val="000000"/>
                </a:solidFill>
                <a:latin typeface="+mn-lt"/>
              </a:rPr>
              <a:t>Personal attributes and behaviour that can prevent </a:t>
            </a:r>
            <a:r>
              <a:rPr lang="en-GB" sz="5400" dirty="0" smtClean="0">
                <a:solidFill>
                  <a:srgbClr val="000000"/>
                </a:solidFill>
                <a:latin typeface="+mn-lt"/>
              </a:rPr>
              <a:t>corruption.</a:t>
            </a:r>
            <a:endParaRPr lang="en-GB" sz="5400" dirty="0">
              <a:solidFill>
                <a:srgbClr val="000000"/>
              </a:solidFill>
              <a:latin typeface="+mn-lt"/>
            </a:endParaRPr>
          </a:p>
          <a:p>
            <a:pPr marL="685811" indent="-685811">
              <a:buFont typeface="Arial" panose="020B0604020202020204" pitchFamily="34" charset="0"/>
              <a:buChar char="•"/>
            </a:pPr>
            <a:r>
              <a:rPr lang="en-GB" sz="5400" dirty="0">
                <a:solidFill>
                  <a:srgbClr val="000000"/>
                </a:solidFill>
                <a:latin typeface="+mn-lt"/>
              </a:rPr>
              <a:t>Some positive organisational policies and standards that can prevent </a:t>
            </a:r>
            <a:r>
              <a:rPr lang="en-GB" sz="5400" dirty="0" smtClean="0">
                <a:solidFill>
                  <a:srgbClr val="000000"/>
                </a:solidFill>
                <a:latin typeface="+mn-lt"/>
              </a:rPr>
              <a:t>corruption.</a:t>
            </a:r>
            <a:endParaRPr lang="en-GB" sz="5400" dirty="0">
              <a:solidFill>
                <a:srgbClr val="000000"/>
              </a:solidFill>
              <a:latin typeface="+mn-lt"/>
            </a:endParaRPr>
          </a:p>
          <a:p>
            <a:pPr marL="685811" indent="-685811">
              <a:buFont typeface="Arial" panose="020B0604020202020204" pitchFamily="34" charset="0"/>
              <a:buChar char="•"/>
            </a:pPr>
            <a:r>
              <a:rPr lang="en-GB" sz="5400" dirty="0">
                <a:solidFill>
                  <a:srgbClr val="000000"/>
                </a:solidFill>
                <a:latin typeface="+mn-lt"/>
              </a:rPr>
              <a:t>Good policies and procedures: What are they and why are they important?</a:t>
            </a: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What we’ll look at in Part 2</a:t>
            </a:r>
          </a:p>
        </p:txBody>
      </p:sp>
    </p:spTree>
    <p:extLst>
      <p:ext uri="{BB962C8B-B14F-4D97-AF65-F5344CB8AC3E}">
        <p14:creationId xmlns:p14="http://schemas.microsoft.com/office/powerpoint/2010/main" val="16605436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520820" y="4474843"/>
            <a:ext cx="20645899" cy="4838211"/>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buClr>
                <a:schemeClr val="accent6">
                  <a:lumMod val="75000"/>
                </a:schemeClr>
              </a:buClr>
            </a:pPr>
            <a:r>
              <a:rPr lang="en-US" sz="11200" dirty="0">
                <a:solidFill>
                  <a:srgbClr val="000000"/>
                </a:solidFill>
                <a:latin typeface="+mj-lt"/>
              </a:rPr>
              <a:t>What are some personal characteristics that can prevent an individual from becoming corrupt?</a:t>
            </a:r>
          </a:p>
        </p:txBody>
      </p:sp>
    </p:spTree>
    <p:extLst>
      <p:ext uri="{BB962C8B-B14F-4D97-AF65-F5344CB8AC3E}">
        <p14:creationId xmlns:p14="http://schemas.microsoft.com/office/powerpoint/2010/main" val="19519078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3413921"/>
            <a:ext cx="20647024" cy="7450208"/>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11" indent="-685811">
              <a:buFont typeface="Arial" panose="020B0604020202020204" pitchFamily="34" charset="0"/>
              <a:buChar char="•"/>
            </a:pPr>
            <a:r>
              <a:rPr lang="en-US" sz="5400" dirty="0">
                <a:solidFill>
                  <a:srgbClr val="000000"/>
                </a:solidFill>
                <a:latin typeface="+mn-lt"/>
              </a:rPr>
              <a:t>Be honest</a:t>
            </a:r>
          </a:p>
          <a:p>
            <a:pPr marL="685811" indent="-685811">
              <a:buFont typeface="Arial" panose="020B0604020202020204" pitchFamily="34" charset="0"/>
              <a:buChar char="•"/>
            </a:pPr>
            <a:r>
              <a:rPr lang="en-US" sz="5400" dirty="0">
                <a:solidFill>
                  <a:srgbClr val="000000"/>
                </a:solidFill>
                <a:latin typeface="+mn-lt"/>
              </a:rPr>
              <a:t>Use your power for officially authorized and justified purposes only</a:t>
            </a:r>
          </a:p>
          <a:p>
            <a:pPr marL="685811" indent="-685811">
              <a:buFont typeface="Arial" panose="020B0604020202020204" pitchFamily="34" charset="0"/>
              <a:buChar char="•"/>
            </a:pPr>
            <a:r>
              <a:rPr lang="en-US" sz="5400" dirty="0">
                <a:solidFill>
                  <a:srgbClr val="000000"/>
                </a:solidFill>
                <a:latin typeface="+mn-lt"/>
              </a:rPr>
              <a:t>Be trustworthy</a:t>
            </a:r>
          </a:p>
          <a:p>
            <a:pPr marL="685811" indent="-685811">
              <a:buFont typeface="Arial" panose="020B0604020202020204" pitchFamily="34" charset="0"/>
              <a:buChar char="•"/>
            </a:pPr>
            <a:r>
              <a:rPr lang="en-US" sz="5400" dirty="0">
                <a:solidFill>
                  <a:srgbClr val="000000"/>
                </a:solidFill>
                <a:latin typeface="+mn-lt"/>
              </a:rPr>
              <a:t>Be transparent</a:t>
            </a:r>
          </a:p>
          <a:p>
            <a:pPr marL="685811" indent="-685811">
              <a:buFont typeface="Arial" panose="020B0604020202020204" pitchFamily="34" charset="0"/>
              <a:buChar char="•"/>
            </a:pPr>
            <a:r>
              <a:rPr lang="en-US" sz="5400" dirty="0">
                <a:solidFill>
                  <a:srgbClr val="000000"/>
                </a:solidFill>
                <a:latin typeface="+mn-lt"/>
              </a:rPr>
              <a:t>Abide by the law: respect the rules, regulations, statutes and laws of local and civil authorities</a:t>
            </a:r>
          </a:p>
          <a:p>
            <a:pPr marL="685811" indent="-685811">
              <a:buFont typeface="Arial" panose="020B0604020202020204" pitchFamily="34" charset="0"/>
              <a:buChar char="•"/>
            </a:pPr>
            <a:r>
              <a:rPr lang="en-US" sz="5400" dirty="0">
                <a:solidFill>
                  <a:srgbClr val="000000"/>
                </a:solidFill>
                <a:latin typeface="+mn-lt"/>
              </a:rPr>
              <a:t>Be accountable to others in the </a:t>
            </a:r>
            <a:r>
              <a:rPr lang="en-US" sz="5400" dirty="0" err="1">
                <a:solidFill>
                  <a:srgbClr val="000000"/>
                </a:solidFill>
                <a:latin typeface="+mn-lt"/>
              </a:rPr>
              <a:t>organisation</a:t>
            </a:r>
            <a:r>
              <a:rPr lang="en-US" sz="5400" dirty="0">
                <a:solidFill>
                  <a:srgbClr val="000000"/>
                </a:solidFill>
                <a:latin typeface="+mn-lt"/>
              </a:rPr>
              <a:t>, the board  and others in authority</a:t>
            </a: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Good </a:t>
            </a:r>
            <a:r>
              <a:rPr lang="en-US" sz="8001" dirty="0" smtClean="0">
                <a:solidFill>
                  <a:schemeClr val="accent1"/>
                </a:solidFill>
                <a:latin typeface="+mj-lt"/>
                <a:cs typeface="Lato Regular"/>
              </a:rPr>
              <a:t>Personal Attributes </a:t>
            </a:r>
            <a:r>
              <a:rPr lang="en-US" sz="8001" dirty="0">
                <a:solidFill>
                  <a:schemeClr val="accent1"/>
                </a:solidFill>
                <a:latin typeface="+mj-lt"/>
                <a:cs typeface="Lato Regular"/>
              </a:rPr>
              <a:t>&amp; </a:t>
            </a:r>
            <a:r>
              <a:rPr lang="en-US" sz="8001" dirty="0" err="1" smtClean="0">
                <a:solidFill>
                  <a:schemeClr val="accent1"/>
                </a:solidFill>
                <a:latin typeface="+mj-lt"/>
                <a:cs typeface="Lato Regular"/>
              </a:rPr>
              <a:t>Behaviour</a:t>
            </a:r>
            <a:endParaRPr lang="en-US" sz="8001" dirty="0">
              <a:solidFill>
                <a:schemeClr val="accent1"/>
              </a:solidFill>
              <a:latin typeface="+mj-lt"/>
              <a:cs typeface="Lato Regular"/>
            </a:endParaRPr>
          </a:p>
        </p:txBody>
      </p:sp>
    </p:spTree>
    <p:extLst>
      <p:ext uri="{BB962C8B-B14F-4D97-AF65-F5344CB8AC3E}">
        <p14:creationId xmlns:p14="http://schemas.microsoft.com/office/powerpoint/2010/main" val="40199149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520820" y="5356917"/>
            <a:ext cx="20645899" cy="2954619"/>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buClr>
                <a:schemeClr val="accent6">
                  <a:lumMod val="75000"/>
                </a:schemeClr>
              </a:buClr>
            </a:pPr>
            <a:r>
              <a:rPr lang="en-US" sz="10000" dirty="0">
                <a:solidFill>
                  <a:srgbClr val="000000"/>
                </a:solidFill>
                <a:latin typeface="+mj-lt"/>
              </a:rPr>
              <a:t>What can an </a:t>
            </a:r>
            <a:r>
              <a:rPr lang="en-US" sz="10000" dirty="0" err="1">
                <a:solidFill>
                  <a:srgbClr val="000000"/>
                </a:solidFill>
                <a:latin typeface="+mj-lt"/>
              </a:rPr>
              <a:t>organisation</a:t>
            </a:r>
            <a:r>
              <a:rPr lang="en-US" sz="10000" dirty="0">
                <a:solidFill>
                  <a:srgbClr val="000000"/>
                </a:solidFill>
                <a:latin typeface="+mj-lt"/>
              </a:rPr>
              <a:t> do to prevent corruption from happening? </a:t>
            </a:r>
          </a:p>
        </p:txBody>
      </p:sp>
    </p:spTree>
    <p:extLst>
      <p:ext uri="{BB962C8B-B14F-4D97-AF65-F5344CB8AC3E}">
        <p14:creationId xmlns:p14="http://schemas.microsoft.com/office/powerpoint/2010/main" val="35588900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21"/>
            <a:ext cx="20647024" cy="7963169"/>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b="1" dirty="0">
                <a:solidFill>
                  <a:srgbClr val="000000"/>
                </a:solidFill>
                <a:latin typeface="+mn-lt"/>
              </a:rPr>
              <a:t>An </a:t>
            </a:r>
            <a:r>
              <a:rPr lang="en-US" sz="5400" b="1" dirty="0" err="1">
                <a:solidFill>
                  <a:srgbClr val="000000"/>
                </a:solidFill>
                <a:latin typeface="+mn-lt"/>
              </a:rPr>
              <a:t>organisation</a:t>
            </a:r>
            <a:r>
              <a:rPr lang="en-US" sz="5400" b="1" dirty="0">
                <a:solidFill>
                  <a:srgbClr val="000000"/>
                </a:solidFill>
                <a:latin typeface="+mn-lt"/>
              </a:rPr>
              <a:t> needs  a standard set of policies like:</a:t>
            </a:r>
          </a:p>
          <a:p>
            <a:pPr marL="685811" indent="-685811">
              <a:buFont typeface="Arial" panose="020B0604020202020204" pitchFamily="34" charset="0"/>
              <a:buChar char="•"/>
            </a:pPr>
            <a:r>
              <a:rPr lang="en-US" sz="5400" dirty="0">
                <a:solidFill>
                  <a:srgbClr val="000000"/>
                </a:solidFill>
                <a:latin typeface="+mn-lt"/>
              </a:rPr>
              <a:t>Code of conduct</a:t>
            </a:r>
          </a:p>
          <a:p>
            <a:pPr marL="685811" indent="-685811">
              <a:buFont typeface="Arial" panose="020B0604020202020204" pitchFamily="34" charset="0"/>
              <a:buChar char="•"/>
            </a:pPr>
            <a:r>
              <a:rPr lang="en-US" sz="5400" dirty="0">
                <a:solidFill>
                  <a:srgbClr val="000000"/>
                </a:solidFill>
                <a:latin typeface="+mn-lt"/>
              </a:rPr>
              <a:t>Set of rules to prevent corruption </a:t>
            </a:r>
          </a:p>
          <a:p>
            <a:pPr marL="685811" indent="-685811">
              <a:buFont typeface="Arial" panose="020B0604020202020204" pitchFamily="34" charset="0"/>
              <a:buChar char="•"/>
            </a:pPr>
            <a:r>
              <a:rPr lang="en-US" sz="5400" dirty="0">
                <a:solidFill>
                  <a:srgbClr val="000000"/>
                </a:solidFill>
                <a:latin typeface="+mn-lt"/>
              </a:rPr>
              <a:t>Procedure re. internal monitoring  and evaluation</a:t>
            </a:r>
          </a:p>
          <a:p>
            <a:pPr marL="685811" indent="-685811">
              <a:buFont typeface="Arial" panose="020B0604020202020204" pitchFamily="34" charset="0"/>
              <a:buChar char="•"/>
            </a:pPr>
            <a:r>
              <a:rPr lang="en-US" sz="5400" dirty="0">
                <a:solidFill>
                  <a:srgbClr val="000000"/>
                </a:solidFill>
                <a:latin typeface="+mn-lt"/>
              </a:rPr>
              <a:t>Reporting guidelines and routines</a:t>
            </a:r>
          </a:p>
          <a:p>
            <a:pPr marL="685811" indent="-685811">
              <a:buFont typeface="Arial" panose="020B0604020202020204" pitchFamily="34" charset="0"/>
              <a:buChar char="•"/>
            </a:pPr>
            <a:r>
              <a:rPr lang="en-US" sz="5400" dirty="0">
                <a:solidFill>
                  <a:srgbClr val="000000"/>
                </a:solidFill>
                <a:latin typeface="+mn-lt"/>
              </a:rPr>
              <a:t>Have a safe procedure in place to report corruption</a:t>
            </a:r>
          </a:p>
          <a:p>
            <a:pPr marL="685811" indent="-685811">
              <a:buFont typeface="Arial" panose="020B0604020202020204" pitchFamily="34" charset="0"/>
              <a:buChar char="•"/>
            </a:pPr>
            <a:r>
              <a:rPr lang="en-US" sz="5400" dirty="0">
                <a:solidFill>
                  <a:srgbClr val="000000"/>
                </a:solidFill>
                <a:latin typeface="+mn-lt"/>
              </a:rPr>
              <a:t>Sanctions for those who act corruptly</a:t>
            </a:r>
          </a:p>
          <a:p>
            <a:pPr marL="685811" indent="-685811">
              <a:buFont typeface="Arial" panose="020B0604020202020204" pitchFamily="34" charset="0"/>
              <a:buChar char="•"/>
            </a:pPr>
            <a:r>
              <a:rPr lang="en-US" sz="5400" dirty="0">
                <a:solidFill>
                  <a:srgbClr val="000000"/>
                </a:solidFill>
                <a:latin typeface="+mn-lt"/>
              </a:rPr>
              <a:t>Clear policies &amp; procedures for project asset ownership and transfer</a:t>
            </a: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Positive </a:t>
            </a:r>
            <a:r>
              <a:rPr lang="en-US" sz="8001" dirty="0" err="1" smtClean="0">
                <a:solidFill>
                  <a:schemeClr val="accent1"/>
                </a:solidFill>
                <a:latin typeface="+mj-lt"/>
                <a:cs typeface="Lato Regular"/>
              </a:rPr>
              <a:t>Organisational</a:t>
            </a:r>
            <a:r>
              <a:rPr lang="en-US" sz="8001" dirty="0" smtClean="0">
                <a:solidFill>
                  <a:schemeClr val="accent1"/>
                </a:solidFill>
                <a:latin typeface="+mj-lt"/>
                <a:cs typeface="Lato Regular"/>
              </a:rPr>
              <a:t> Policies</a:t>
            </a:r>
            <a:endParaRPr lang="en-US" sz="8001" dirty="0">
              <a:solidFill>
                <a:schemeClr val="accent1"/>
              </a:solidFill>
              <a:latin typeface="+mj-lt"/>
              <a:cs typeface="Lato Regular"/>
            </a:endParaRPr>
          </a:p>
        </p:txBody>
      </p:sp>
    </p:spTree>
    <p:extLst>
      <p:ext uri="{BB962C8B-B14F-4D97-AF65-F5344CB8AC3E}">
        <p14:creationId xmlns:p14="http://schemas.microsoft.com/office/powerpoint/2010/main" val="41739937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21"/>
            <a:ext cx="20647024" cy="9701081"/>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11" indent="-685811">
              <a:buFont typeface="Arial" panose="020B0604020202020204" pitchFamily="34" charset="0"/>
              <a:buChar char="•"/>
            </a:pPr>
            <a:r>
              <a:rPr lang="en-US" sz="5400" dirty="0">
                <a:solidFill>
                  <a:srgbClr val="000000"/>
                </a:solidFill>
                <a:latin typeface="+mn-lt"/>
              </a:rPr>
              <a:t>Financial Transparency &amp; Good Practice in:</a:t>
            </a:r>
          </a:p>
          <a:p>
            <a:pPr marL="1600044" lvl="1" indent="-685811">
              <a:buFont typeface="Arial" panose="020B0604020202020204" pitchFamily="34" charset="0"/>
              <a:buChar char="•"/>
            </a:pPr>
            <a:r>
              <a:rPr lang="en-US" sz="4600" dirty="0">
                <a:solidFill>
                  <a:srgbClr val="000000"/>
                </a:solidFill>
                <a:latin typeface="+mn-lt"/>
              </a:rPr>
              <a:t>Decision making</a:t>
            </a:r>
          </a:p>
          <a:p>
            <a:pPr marL="1600044" lvl="1" indent="-685811">
              <a:buFont typeface="Arial" panose="020B0604020202020204" pitchFamily="34" charset="0"/>
              <a:buChar char="•"/>
            </a:pPr>
            <a:r>
              <a:rPr lang="en-US" sz="4600" dirty="0">
                <a:solidFill>
                  <a:srgbClr val="000000"/>
                </a:solidFill>
                <a:latin typeface="+mn-lt"/>
              </a:rPr>
              <a:t>Monitoring &amp; Reporting</a:t>
            </a:r>
          </a:p>
          <a:p>
            <a:pPr marL="1600044" lvl="1" indent="-685811">
              <a:buFont typeface="Arial" panose="020B0604020202020204" pitchFamily="34" charset="0"/>
              <a:buChar char="•"/>
            </a:pPr>
            <a:r>
              <a:rPr lang="en-US" sz="4600" dirty="0">
                <a:solidFill>
                  <a:srgbClr val="000000"/>
                </a:solidFill>
                <a:latin typeface="+mn-lt"/>
              </a:rPr>
              <a:t>Accounting</a:t>
            </a:r>
          </a:p>
          <a:p>
            <a:pPr marL="1600044" lvl="1" indent="-685811">
              <a:buFont typeface="Arial" panose="020B0604020202020204" pitchFamily="34" charset="0"/>
              <a:buChar char="•"/>
            </a:pPr>
            <a:r>
              <a:rPr lang="en-US" sz="4600" dirty="0">
                <a:solidFill>
                  <a:srgbClr val="000000"/>
                </a:solidFill>
                <a:latin typeface="+mn-lt"/>
              </a:rPr>
              <a:t>Spending</a:t>
            </a:r>
          </a:p>
          <a:p>
            <a:pPr marL="685811" indent="-685811">
              <a:buFont typeface="Arial" panose="020B0604020202020204" pitchFamily="34" charset="0"/>
              <a:buChar char="•"/>
            </a:pPr>
            <a:r>
              <a:rPr lang="en-US" sz="5400" dirty="0">
                <a:solidFill>
                  <a:srgbClr val="000000"/>
                </a:solidFill>
                <a:latin typeface="+mn-lt"/>
              </a:rPr>
              <a:t>Proper Human Resources management</a:t>
            </a:r>
          </a:p>
          <a:p>
            <a:pPr marL="1600044" lvl="1" indent="-685811">
              <a:buFont typeface="Arial" panose="020B0604020202020204" pitchFamily="34" charset="0"/>
              <a:buChar char="•"/>
            </a:pPr>
            <a:r>
              <a:rPr lang="en-US" sz="4600" dirty="0">
                <a:solidFill>
                  <a:srgbClr val="000000"/>
                </a:solidFill>
                <a:latin typeface="+mn-lt"/>
              </a:rPr>
              <a:t>Fair compensation/salaries &amp; other employee benefits</a:t>
            </a:r>
          </a:p>
          <a:p>
            <a:pPr marL="1600044" lvl="1" indent="-685811">
              <a:buFont typeface="Arial" panose="020B0604020202020204" pitchFamily="34" charset="0"/>
              <a:buChar char="•"/>
            </a:pPr>
            <a:r>
              <a:rPr lang="en-US" sz="4600" dirty="0">
                <a:solidFill>
                  <a:srgbClr val="000000"/>
                </a:solidFill>
                <a:latin typeface="+mn-lt"/>
              </a:rPr>
              <a:t>Clear and detailed job descriptions</a:t>
            </a:r>
          </a:p>
          <a:p>
            <a:pPr marL="1600044" lvl="1" indent="-685811">
              <a:buFont typeface="Arial" panose="020B0604020202020204" pitchFamily="34" charset="0"/>
              <a:buChar char="•"/>
            </a:pPr>
            <a:r>
              <a:rPr lang="en-US" sz="4600" dirty="0">
                <a:solidFill>
                  <a:srgbClr val="000000"/>
                </a:solidFill>
                <a:latin typeface="+mn-lt"/>
              </a:rPr>
              <a:t>Documented career advancement strategies</a:t>
            </a:r>
          </a:p>
          <a:p>
            <a:pPr marL="685811" indent="-685811">
              <a:buFont typeface="Arial" panose="020B0604020202020204" pitchFamily="34" charset="0"/>
              <a:buChar char="•"/>
            </a:pPr>
            <a:r>
              <a:rPr lang="en-US" sz="5400" dirty="0">
                <a:solidFill>
                  <a:srgbClr val="000000"/>
                </a:solidFill>
                <a:latin typeface="+mn-lt"/>
              </a:rPr>
              <a:t>Management &amp; Power</a:t>
            </a:r>
          </a:p>
          <a:p>
            <a:pPr marL="1600044" lvl="1" indent="-685811">
              <a:buFont typeface="Arial" panose="020B0604020202020204" pitchFamily="34" charset="0"/>
              <a:buChar char="•"/>
            </a:pPr>
            <a:r>
              <a:rPr lang="en-US" sz="4600" dirty="0">
                <a:solidFill>
                  <a:srgbClr val="000000"/>
                </a:solidFill>
                <a:latin typeface="+mn-lt"/>
              </a:rPr>
              <a:t>Prepared to answer questions, admit mistakes and, where possible, rectify any errors</a:t>
            </a: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Positive </a:t>
            </a:r>
            <a:r>
              <a:rPr lang="en-US" sz="8001" dirty="0" err="1" smtClean="0">
                <a:solidFill>
                  <a:schemeClr val="accent1"/>
                </a:solidFill>
                <a:latin typeface="+mj-lt"/>
                <a:cs typeface="Lato Regular"/>
              </a:rPr>
              <a:t>Organisational</a:t>
            </a:r>
            <a:r>
              <a:rPr lang="en-US" sz="8001" dirty="0" smtClean="0">
                <a:solidFill>
                  <a:schemeClr val="accent1"/>
                </a:solidFill>
                <a:latin typeface="+mj-lt"/>
                <a:cs typeface="Lato Regular"/>
              </a:rPr>
              <a:t> Standards</a:t>
            </a:r>
            <a:endParaRPr lang="en-US" sz="8001" dirty="0">
              <a:solidFill>
                <a:schemeClr val="accent1"/>
              </a:solidFill>
              <a:latin typeface="+mj-lt"/>
              <a:cs typeface="Lato Regular"/>
            </a:endParaRPr>
          </a:p>
        </p:txBody>
      </p:sp>
    </p:spTree>
    <p:extLst>
      <p:ext uri="{BB962C8B-B14F-4D97-AF65-F5344CB8AC3E}">
        <p14:creationId xmlns:p14="http://schemas.microsoft.com/office/powerpoint/2010/main" val="4626824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4"/>
          <p:cNvSpPr/>
          <p:nvPr/>
        </p:nvSpPr>
        <p:spPr>
          <a:xfrm>
            <a:off x="870172" y="831821"/>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n-US" sz="8001" dirty="0">
                <a:solidFill>
                  <a:schemeClr val="accent1"/>
                </a:solidFill>
                <a:latin typeface="Calibri" panose="020F0502020204030204" pitchFamily="34" charset="0"/>
                <a:cs typeface="Lato Regular"/>
              </a:rPr>
              <a:t>A Note on Terms</a:t>
            </a:r>
          </a:p>
        </p:txBody>
      </p:sp>
      <p:sp>
        <p:nvSpPr>
          <p:cNvPr id="4" name="Freeform 12"/>
          <p:cNvSpPr>
            <a:spLocks noChangeArrowheads="1"/>
          </p:cNvSpPr>
          <p:nvPr/>
        </p:nvSpPr>
        <p:spPr bwMode="auto">
          <a:xfrm>
            <a:off x="22676282" y="182486"/>
            <a:ext cx="1447368" cy="1552800"/>
          </a:xfrm>
          <a:custGeom>
            <a:avLst/>
            <a:gdLst>
              <a:gd name="T0" fmla="*/ 230 w 462"/>
              <a:gd name="T1" fmla="*/ 9 h 461"/>
              <a:gd name="T2" fmla="*/ 230 w 462"/>
              <a:gd name="T3" fmla="*/ 9 h 461"/>
              <a:gd name="T4" fmla="*/ 0 w 462"/>
              <a:gd name="T5" fmla="*/ 239 h 461"/>
              <a:gd name="T6" fmla="*/ 230 w 462"/>
              <a:gd name="T7" fmla="*/ 460 h 461"/>
              <a:gd name="T8" fmla="*/ 461 w 462"/>
              <a:gd name="T9" fmla="*/ 230 h 461"/>
              <a:gd name="T10" fmla="*/ 230 w 462"/>
              <a:gd name="T11" fmla="*/ 9 h 461"/>
              <a:gd name="T12" fmla="*/ 248 w 462"/>
              <a:gd name="T13" fmla="*/ 79 h 461"/>
              <a:gd name="T14" fmla="*/ 248 w 462"/>
              <a:gd name="T15" fmla="*/ 79 h 461"/>
              <a:gd name="T16" fmla="*/ 283 w 462"/>
              <a:gd name="T17" fmla="*/ 106 h 461"/>
              <a:gd name="T18" fmla="*/ 239 w 462"/>
              <a:gd name="T19" fmla="*/ 150 h 461"/>
              <a:gd name="T20" fmla="*/ 213 w 462"/>
              <a:gd name="T21" fmla="*/ 115 h 461"/>
              <a:gd name="T22" fmla="*/ 248 w 462"/>
              <a:gd name="T23" fmla="*/ 79 h 461"/>
              <a:gd name="T24" fmla="*/ 195 w 462"/>
              <a:gd name="T25" fmla="*/ 372 h 461"/>
              <a:gd name="T26" fmla="*/ 195 w 462"/>
              <a:gd name="T27" fmla="*/ 372 h 461"/>
              <a:gd name="T28" fmla="*/ 177 w 462"/>
              <a:gd name="T29" fmla="*/ 327 h 461"/>
              <a:gd name="T30" fmla="*/ 195 w 462"/>
              <a:gd name="T31" fmla="*/ 248 h 461"/>
              <a:gd name="T32" fmla="*/ 195 w 462"/>
              <a:gd name="T33" fmla="*/ 230 h 461"/>
              <a:gd name="T34" fmla="*/ 160 w 462"/>
              <a:gd name="T35" fmla="*/ 248 h 461"/>
              <a:gd name="T36" fmla="*/ 151 w 462"/>
              <a:gd name="T37" fmla="*/ 239 h 461"/>
              <a:gd name="T38" fmla="*/ 248 w 462"/>
              <a:gd name="T39" fmla="*/ 185 h 461"/>
              <a:gd name="T40" fmla="*/ 266 w 462"/>
              <a:gd name="T41" fmla="*/ 230 h 461"/>
              <a:gd name="T42" fmla="*/ 239 w 462"/>
              <a:gd name="T43" fmla="*/ 310 h 461"/>
              <a:gd name="T44" fmla="*/ 239 w 462"/>
              <a:gd name="T45" fmla="*/ 327 h 461"/>
              <a:gd name="T46" fmla="*/ 275 w 462"/>
              <a:gd name="T47" fmla="*/ 310 h 461"/>
              <a:gd name="T48" fmla="*/ 283 w 462"/>
              <a:gd name="T49" fmla="*/ 327 h 461"/>
              <a:gd name="T50" fmla="*/ 195 w 462"/>
              <a:gd name="T51" fmla="*/ 3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2" h="461">
                <a:moveTo>
                  <a:pt x="230" y="9"/>
                </a:moveTo>
                <a:lnTo>
                  <a:pt x="230" y="9"/>
                </a:lnTo>
                <a:cubicBezTo>
                  <a:pt x="98" y="9"/>
                  <a:pt x="0" y="106"/>
                  <a:pt x="0" y="239"/>
                </a:cubicBezTo>
                <a:cubicBezTo>
                  <a:pt x="0" y="363"/>
                  <a:pt x="107" y="460"/>
                  <a:pt x="230" y="460"/>
                </a:cubicBezTo>
                <a:cubicBezTo>
                  <a:pt x="363" y="460"/>
                  <a:pt x="461" y="354"/>
                  <a:pt x="461" y="230"/>
                </a:cubicBezTo>
                <a:cubicBezTo>
                  <a:pt x="461" y="106"/>
                  <a:pt x="355" y="0"/>
                  <a:pt x="230" y="9"/>
                </a:cubicBezTo>
                <a:close/>
                <a:moveTo>
                  <a:pt x="248" y="79"/>
                </a:moveTo>
                <a:lnTo>
                  <a:pt x="248" y="79"/>
                </a:lnTo>
                <a:cubicBezTo>
                  <a:pt x="275" y="79"/>
                  <a:pt x="283" y="97"/>
                  <a:pt x="283" y="106"/>
                </a:cubicBezTo>
                <a:cubicBezTo>
                  <a:pt x="283" y="132"/>
                  <a:pt x="266" y="150"/>
                  <a:pt x="239" y="150"/>
                </a:cubicBezTo>
                <a:cubicBezTo>
                  <a:pt x="222" y="150"/>
                  <a:pt x="213" y="132"/>
                  <a:pt x="213" y="115"/>
                </a:cubicBezTo>
                <a:cubicBezTo>
                  <a:pt x="213" y="106"/>
                  <a:pt x="222" y="79"/>
                  <a:pt x="248" y="79"/>
                </a:cubicBezTo>
                <a:close/>
                <a:moveTo>
                  <a:pt x="195" y="372"/>
                </a:moveTo>
                <a:lnTo>
                  <a:pt x="195" y="372"/>
                </a:lnTo>
                <a:cubicBezTo>
                  <a:pt x="177" y="372"/>
                  <a:pt x="169" y="363"/>
                  <a:pt x="177" y="327"/>
                </a:cubicBezTo>
                <a:cubicBezTo>
                  <a:pt x="195" y="248"/>
                  <a:pt x="195" y="248"/>
                  <a:pt x="195" y="248"/>
                </a:cubicBezTo>
                <a:cubicBezTo>
                  <a:pt x="195" y="239"/>
                  <a:pt x="195" y="230"/>
                  <a:pt x="195" y="230"/>
                </a:cubicBezTo>
                <a:cubicBezTo>
                  <a:pt x="186" y="230"/>
                  <a:pt x="169" y="239"/>
                  <a:pt x="160" y="248"/>
                </a:cubicBezTo>
                <a:cubicBezTo>
                  <a:pt x="151" y="239"/>
                  <a:pt x="151" y="239"/>
                  <a:pt x="151" y="239"/>
                </a:cubicBezTo>
                <a:cubicBezTo>
                  <a:pt x="186" y="204"/>
                  <a:pt x="230" y="185"/>
                  <a:pt x="248" y="185"/>
                </a:cubicBezTo>
                <a:cubicBezTo>
                  <a:pt x="266" y="185"/>
                  <a:pt x="266" y="204"/>
                  <a:pt x="266" y="230"/>
                </a:cubicBezTo>
                <a:cubicBezTo>
                  <a:pt x="239" y="310"/>
                  <a:pt x="239" y="310"/>
                  <a:pt x="239" y="310"/>
                </a:cubicBezTo>
                <a:cubicBezTo>
                  <a:pt x="239" y="327"/>
                  <a:pt x="239" y="327"/>
                  <a:pt x="239" y="327"/>
                </a:cubicBezTo>
                <a:cubicBezTo>
                  <a:pt x="248" y="327"/>
                  <a:pt x="266" y="327"/>
                  <a:pt x="275" y="310"/>
                </a:cubicBezTo>
                <a:cubicBezTo>
                  <a:pt x="283" y="327"/>
                  <a:pt x="283" y="327"/>
                  <a:pt x="283" y="327"/>
                </a:cubicBezTo>
                <a:cubicBezTo>
                  <a:pt x="248" y="363"/>
                  <a:pt x="213" y="372"/>
                  <a:pt x="195" y="372"/>
                </a:cubicBezTo>
                <a:close/>
              </a:path>
            </a:pathLst>
          </a:custGeom>
          <a:ln/>
          <a:extLst/>
        </p:spPr>
        <p:style>
          <a:lnRef idx="3">
            <a:schemeClr val="lt1"/>
          </a:lnRef>
          <a:fillRef idx="1">
            <a:schemeClr val="accent5"/>
          </a:fillRef>
          <a:effectRef idx="1">
            <a:schemeClr val="accent5"/>
          </a:effectRef>
          <a:fontRef idx="minor">
            <a:schemeClr val="lt1"/>
          </a:fontRef>
        </p:style>
        <p:txBody>
          <a:bodyPr wrap="none" lIns="91424" tIns="45712" rIns="91424" bIns="45712" anchor="ctr"/>
          <a:lstStyle/>
          <a:p>
            <a:pPr>
              <a:defRPr/>
            </a:pPr>
            <a:endParaRPr lang="en-US" dirty="0">
              <a:latin typeface="Lato Light"/>
            </a:endParaRPr>
          </a:p>
        </p:txBody>
      </p:sp>
      <p:sp>
        <p:nvSpPr>
          <p:cNvPr id="6" name="TextBox 16"/>
          <p:cNvSpPr txBox="1"/>
          <p:nvPr/>
        </p:nvSpPr>
        <p:spPr>
          <a:xfrm>
            <a:off x="3484298" y="4052271"/>
            <a:ext cx="15302469" cy="3416320"/>
          </a:xfrm>
          <a:prstGeom prst="rect">
            <a:avLst/>
          </a:prstGeom>
          <a:noFill/>
        </p:spPr>
        <p:txBody>
          <a:bodyPr wrap="square" rtlCol="0">
            <a:spAutoFit/>
          </a:bodyPr>
          <a:lstStyle/>
          <a:p>
            <a:r>
              <a:rPr lang="en-GB" sz="5400" dirty="0" smtClean="0">
                <a:solidFill>
                  <a:srgbClr val="000000"/>
                </a:solidFill>
                <a:latin typeface="Calibri Light" panose="020F0302020204030204" pitchFamily="34" charset="0"/>
              </a:rPr>
              <a:t>This course use the term “organisation”. With an organisation we mean a NGO, business/company, a school, a religious organisation etc. It should be seen as very broad.</a:t>
            </a:r>
            <a:endParaRPr lang="en-GB" sz="5400" dirty="0">
              <a:solidFill>
                <a:srgbClr val="000000"/>
              </a:solidFill>
              <a:latin typeface="Calibri Light" panose="020F0302020204030204" pitchFamily="34" charset="0"/>
            </a:endParaRPr>
          </a:p>
        </p:txBody>
      </p:sp>
    </p:spTree>
    <p:extLst>
      <p:ext uri="{BB962C8B-B14F-4D97-AF65-F5344CB8AC3E}">
        <p14:creationId xmlns:p14="http://schemas.microsoft.com/office/powerpoint/2010/main" val="4581379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4048920"/>
            <a:ext cx="20647024" cy="5728711"/>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11" indent="-685811">
              <a:buFont typeface="Arial" panose="020B0604020202020204" pitchFamily="34" charset="0"/>
              <a:buChar char="•"/>
            </a:pPr>
            <a:r>
              <a:rPr lang="en-US" sz="5400" dirty="0">
                <a:solidFill>
                  <a:srgbClr val="000000"/>
                </a:solidFill>
                <a:latin typeface="+mn-lt"/>
              </a:rPr>
              <a:t>Policies are clear, simple statements of how your </a:t>
            </a:r>
            <a:r>
              <a:rPr lang="en-US" sz="5400" dirty="0" err="1">
                <a:solidFill>
                  <a:srgbClr val="000000"/>
                </a:solidFill>
                <a:latin typeface="+mn-lt"/>
              </a:rPr>
              <a:t>organisation</a:t>
            </a:r>
            <a:r>
              <a:rPr lang="en-US" sz="5400" dirty="0">
                <a:solidFill>
                  <a:srgbClr val="000000"/>
                </a:solidFill>
                <a:latin typeface="+mn-lt"/>
              </a:rPr>
              <a:t> intends to conduct its services, actions or business.</a:t>
            </a:r>
          </a:p>
          <a:p>
            <a:pPr marL="685811" indent="-685811">
              <a:buFont typeface="Arial" panose="020B0604020202020204" pitchFamily="34" charset="0"/>
              <a:buChar char="•"/>
            </a:pPr>
            <a:r>
              <a:rPr lang="en-US" sz="5400" dirty="0">
                <a:solidFill>
                  <a:srgbClr val="000000"/>
                </a:solidFill>
                <a:latin typeface="+mn-lt"/>
              </a:rPr>
              <a:t>Procedures describe how each policy will be used. Each procedure should outline:</a:t>
            </a:r>
          </a:p>
          <a:p>
            <a:pPr marL="1600044" lvl="1" indent="-685811">
              <a:buFont typeface="Arial" panose="020B0604020202020204" pitchFamily="34" charset="0"/>
              <a:buChar char="•"/>
            </a:pPr>
            <a:r>
              <a:rPr lang="en-US" sz="4600" dirty="0">
                <a:solidFill>
                  <a:srgbClr val="000000"/>
                </a:solidFill>
                <a:latin typeface="+mn-lt"/>
              </a:rPr>
              <a:t>Who is responsible for doing what</a:t>
            </a:r>
          </a:p>
          <a:p>
            <a:pPr marL="1600044" lvl="1" indent="-685811">
              <a:buFont typeface="Arial" panose="020B0604020202020204" pitchFamily="34" charset="0"/>
              <a:buChar char="•"/>
            </a:pPr>
            <a:r>
              <a:rPr lang="en-US" sz="4600" dirty="0">
                <a:solidFill>
                  <a:srgbClr val="000000"/>
                </a:solidFill>
                <a:latin typeface="+mn-lt"/>
              </a:rPr>
              <a:t>What steps need to be taken</a:t>
            </a:r>
          </a:p>
          <a:p>
            <a:pPr marL="1600044" lvl="1" indent="-685811">
              <a:buFont typeface="Arial" panose="020B0604020202020204" pitchFamily="34" charset="0"/>
              <a:buChar char="•"/>
            </a:pPr>
            <a:r>
              <a:rPr lang="en-US" sz="4600" dirty="0">
                <a:solidFill>
                  <a:srgbClr val="000000"/>
                </a:solidFill>
                <a:latin typeface="+mn-lt"/>
              </a:rPr>
              <a:t>Which forms or documents to use </a:t>
            </a: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What are </a:t>
            </a:r>
            <a:r>
              <a:rPr lang="en-US" sz="8001" dirty="0" smtClean="0">
                <a:solidFill>
                  <a:schemeClr val="accent1"/>
                </a:solidFill>
                <a:latin typeface="+mj-lt"/>
                <a:cs typeface="Lato Regular"/>
              </a:rPr>
              <a:t>Policies </a:t>
            </a:r>
            <a:r>
              <a:rPr lang="en-US" sz="8001" dirty="0">
                <a:solidFill>
                  <a:schemeClr val="accent1"/>
                </a:solidFill>
                <a:latin typeface="+mj-lt"/>
                <a:cs typeface="Lato Regular"/>
              </a:rPr>
              <a:t>and </a:t>
            </a:r>
            <a:r>
              <a:rPr lang="en-US" sz="8001" dirty="0" smtClean="0">
                <a:solidFill>
                  <a:schemeClr val="accent1"/>
                </a:solidFill>
                <a:latin typeface="+mj-lt"/>
                <a:cs typeface="Lato Regular"/>
              </a:rPr>
              <a:t>Procedures</a:t>
            </a:r>
            <a:r>
              <a:rPr lang="en-US" sz="8001" dirty="0">
                <a:solidFill>
                  <a:schemeClr val="accent1"/>
                </a:solidFill>
                <a:latin typeface="+mj-lt"/>
                <a:cs typeface="Lato Regular"/>
              </a:rPr>
              <a:t>?</a:t>
            </a:r>
          </a:p>
        </p:txBody>
      </p:sp>
    </p:spTree>
    <p:extLst>
      <p:ext uri="{BB962C8B-B14F-4D97-AF65-F5344CB8AC3E}">
        <p14:creationId xmlns:p14="http://schemas.microsoft.com/office/powerpoint/2010/main" val="25511854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22093" y="4607720"/>
            <a:ext cx="20647024" cy="5184973"/>
          </a:xfrm>
          <a:prstGeom prst="rect">
            <a:avLst/>
          </a:prstGeom>
        </p:spPr>
        <p:txBody>
          <a:bodyPr vert="horz" lIns="182843" tIns="91422" rIns="182843" bIns="91422" numCol="1" spcCol="548640" rtlCol="0" anchor="ctr">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dirty="0" smtClean="0">
                <a:solidFill>
                  <a:srgbClr val="000000"/>
                </a:solidFill>
                <a:latin typeface="+mn-lt"/>
              </a:rPr>
              <a:t>Policies </a:t>
            </a:r>
            <a:r>
              <a:rPr lang="en-US" sz="5400" dirty="0">
                <a:solidFill>
                  <a:srgbClr val="000000"/>
                </a:solidFill>
                <a:latin typeface="+mn-lt"/>
              </a:rPr>
              <a:t>and procedures can be written by the </a:t>
            </a:r>
            <a:r>
              <a:rPr lang="en-US" sz="5400" b="1" dirty="0">
                <a:solidFill>
                  <a:srgbClr val="000000"/>
                </a:solidFill>
                <a:latin typeface="+mn-lt"/>
              </a:rPr>
              <a:t>management</a:t>
            </a:r>
            <a:r>
              <a:rPr lang="en-US" sz="5400" dirty="0">
                <a:solidFill>
                  <a:srgbClr val="000000"/>
                </a:solidFill>
                <a:latin typeface="+mn-lt"/>
              </a:rPr>
              <a:t> and should be approved by the board of the </a:t>
            </a:r>
            <a:r>
              <a:rPr lang="en-US" sz="5400" dirty="0" err="1">
                <a:solidFill>
                  <a:srgbClr val="000000"/>
                </a:solidFill>
                <a:latin typeface="+mn-lt"/>
              </a:rPr>
              <a:t>organisation</a:t>
            </a:r>
            <a:r>
              <a:rPr lang="en-US" sz="5400" dirty="0">
                <a:solidFill>
                  <a:srgbClr val="000000"/>
                </a:solidFill>
                <a:latin typeface="+mn-lt"/>
              </a:rPr>
              <a:t>. </a:t>
            </a:r>
          </a:p>
          <a:p>
            <a:endParaRPr lang="en-US" sz="5400" dirty="0">
              <a:solidFill>
                <a:srgbClr val="000000"/>
              </a:solidFill>
              <a:latin typeface="+mn-lt"/>
            </a:endParaRPr>
          </a:p>
          <a:p>
            <a:r>
              <a:rPr lang="en-US" sz="5400" dirty="0">
                <a:solidFill>
                  <a:srgbClr val="000000"/>
                </a:solidFill>
                <a:latin typeface="+mn-lt"/>
              </a:rPr>
              <a:t>The </a:t>
            </a:r>
            <a:r>
              <a:rPr lang="en-US" sz="5400" b="1" dirty="0">
                <a:solidFill>
                  <a:srgbClr val="000000"/>
                </a:solidFill>
                <a:latin typeface="+mn-lt"/>
              </a:rPr>
              <a:t>management</a:t>
            </a:r>
            <a:r>
              <a:rPr lang="en-US" sz="5400" dirty="0">
                <a:solidFill>
                  <a:srgbClr val="000000"/>
                </a:solidFill>
                <a:latin typeface="+mn-lt"/>
              </a:rPr>
              <a:t> of the </a:t>
            </a:r>
            <a:r>
              <a:rPr lang="en-US" sz="5400" dirty="0" err="1">
                <a:solidFill>
                  <a:srgbClr val="000000"/>
                </a:solidFill>
                <a:latin typeface="+mn-lt"/>
              </a:rPr>
              <a:t>organisation</a:t>
            </a:r>
            <a:r>
              <a:rPr lang="en-US" sz="5400" dirty="0">
                <a:solidFill>
                  <a:srgbClr val="000000"/>
                </a:solidFill>
                <a:latin typeface="+mn-lt"/>
              </a:rPr>
              <a:t> ensures that the rules are respected. They report to the board, who should follow up on all issues according to national law.</a:t>
            </a:r>
          </a:p>
        </p:txBody>
      </p:sp>
      <p:sp>
        <p:nvSpPr>
          <p:cNvPr id="7" name="Rectangle 14"/>
          <p:cNvSpPr/>
          <p:nvPr/>
        </p:nvSpPr>
        <p:spPr>
          <a:xfrm>
            <a:off x="1431210" y="744780"/>
            <a:ext cx="2142879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Who </a:t>
            </a:r>
            <a:r>
              <a:rPr lang="en-US" sz="8001" dirty="0" smtClean="0">
                <a:solidFill>
                  <a:schemeClr val="accent1"/>
                </a:solidFill>
                <a:latin typeface="+mj-lt"/>
                <a:cs typeface="Lato Regular"/>
              </a:rPr>
              <a:t>Makes </a:t>
            </a:r>
            <a:r>
              <a:rPr lang="en-US" sz="8001" dirty="0">
                <a:solidFill>
                  <a:schemeClr val="accent1"/>
                </a:solidFill>
                <a:latin typeface="+mj-lt"/>
                <a:cs typeface="Lato Regular"/>
              </a:rPr>
              <a:t>and </a:t>
            </a:r>
            <a:r>
              <a:rPr lang="en-US" sz="8001" dirty="0" smtClean="0">
                <a:solidFill>
                  <a:schemeClr val="accent1"/>
                </a:solidFill>
                <a:latin typeface="+mj-lt"/>
                <a:cs typeface="Lato Regular"/>
              </a:rPr>
              <a:t>Keeps Policies </a:t>
            </a:r>
            <a:r>
              <a:rPr lang="en-US" sz="8001" dirty="0">
                <a:solidFill>
                  <a:schemeClr val="accent1"/>
                </a:solidFill>
                <a:latin typeface="+mj-lt"/>
                <a:cs typeface="Lato Regular"/>
              </a:rPr>
              <a:t>and </a:t>
            </a:r>
            <a:r>
              <a:rPr lang="en-US" sz="8001" dirty="0" smtClean="0">
                <a:solidFill>
                  <a:schemeClr val="accent1"/>
                </a:solidFill>
                <a:latin typeface="+mj-lt"/>
                <a:cs typeface="Lato Regular"/>
              </a:rPr>
              <a:t>Procedures</a:t>
            </a:r>
            <a:r>
              <a:rPr lang="en-US" sz="8001" dirty="0">
                <a:solidFill>
                  <a:schemeClr val="accent1"/>
                </a:solidFill>
                <a:latin typeface="+mj-lt"/>
                <a:cs typeface="Lato Regular"/>
              </a:rPr>
              <a:t>?</a:t>
            </a:r>
          </a:p>
        </p:txBody>
      </p:sp>
    </p:spTree>
    <p:extLst>
      <p:ext uri="{BB962C8B-B14F-4D97-AF65-F5344CB8AC3E}">
        <p14:creationId xmlns:p14="http://schemas.microsoft.com/office/powerpoint/2010/main" val="39924487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2002065" y="2349130"/>
            <a:ext cx="20159577" cy="6915703"/>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chemeClr val="accent6">
                  <a:lumMod val="75000"/>
                </a:schemeClr>
              </a:buClr>
            </a:pPr>
            <a:r>
              <a:rPr lang="en-US" sz="5400" dirty="0">
                <a:solidFill>
                  <a:srgbClr val="000000"/>
                </a:solidFill>
                <a:latin typeface="+mn-lt"/>
              </a:rPr>
              <a:t>All project staff attend a 3 day capacity building conference. The </a:t>
            </a:r>
            <a:r>
              <a:rPr lang="en-US" sz="5400" dirty="0" err="1">
                <a:solidFill>
                  <a:srgbClr val="000000"/>
                </a:solidFill>
                <a:latin typeface="+mn-lt"/>
              </a:rPr>
              <a:t>organiser</a:t>
            </a:r>
            <a:r>
              <a:rPr lang="en-US" sz="5400" dirty="0">
                <a:solidFill>
                  <a:srgbClr val="000000"/>
                </a:solidFill>
                <a:latin typeface="+mn-lt"/>
              </a:rPr>
              <a:t> pays for the hotel and three meals a day for all participants. At the end of the three days, the project manager starts paying allowance covering accommodation, food and transport to all the project employees. </a:t>
            </a:r>
            <a:r>
              <a:rPr lang="en-US" sz="5400" dirty="0" smtClean="0">
                <a:solidFill>
                  <a:srgbClr val="000000"/>
                </a:solidFill>
                <a:latin typeface="+mn-lt"/>
              </a:rPr>
              <a:t>One </a:t>
            </a:r>
            <a:r>
              <a:rPr lang="en-US" sz="5400" dirty="0">
                <a:solidFill>
                  <a:srgbClr val="000000"/>
                </a:solidFill>
                <a:latin typeface="+mn-lt"/>
              </a:rPr>
              <a:t>of the employees says that the allowance should be reduced since accommodation and food was free. He is told by the others to keep silent. The project manager says that full allowance should be paid out because </a:t>
            </a:r>
            <a:r>
              <a:rPr lang="en-US" sz="5400" dirty="0" smtClean="0">
                <a:solidFill>
                  <a:srgbClr val="000000"/>
                </a:solidFill>
                <a:latin typeface="+mn-lt"/>
              </a:rPr>
              <a:t>no one </a:t>
            </a:r>
            <a:r>
              <a:rPr lang="en-US" sz="5400" dirty="0">
                <a:solidFill>
                  <a:srgbClr val="000000"/>
                </a:solidFill>
                <a:latin typeface="+mn-lt"/>
              </a:rPr>
              <a:t>will ever find out. The project manager is clearly trying to stay on good terms with his employees. </a:t>
            </a:r>
            <a:endParaRPr lang="nl-BE" sz="5400" dirty="0">
              <a:solidFill>
                <a:srgbClr val="000000"/>
              </a:solidFill>
              <a:latin typeface="+mn-lt"/>
            </a:endParaRPr>
          </a:p>
        </p:txBody>
      </p:sp>
      <p:sp>
        <p:nvSpPr>
          <p:cNvPr id="7" name="Rectangle 14"/>
          <p:cNvSpPr/>
          <p:nvPr/>
        </p:nvSpPr>
        <p:spPr>
          <a:xfrm>
            <a:off x="1431210" y="744780"/>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n-US" sz="8001" dirty="0">
                <a:solidFill>
                  <a:schemeClr val="accent1"/>
                </a:solidFill>
                <a:latin typeface="+mj-lt"/>
                <a:cs typeface="Lato Regular"/>
              </a:rPr>
              <a:t>Case Study</a:t>
            </a:r>
          </a:p>
        </p:txBody>
      </p:sp>
      <p:sp>
        <p:nvSpPr>
          <p:cNvPr id="12" name="Subtitle 2"/>
          <p:cNvSpPr txBox="1">
            <a:spLocks/>
          </p:cNvSpPr>
          <p:nvPr/>
        </p:nvSpPr>
        <p:spPr>
          <a:xfrm>
            <a:off x="2171701" y="9733319"/>
            <a:ext cx="20647024" cy="2885882"/>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chemeClr val="accent6">
                  <a:lumMod val="75000"/>
                </a:schemeClr>
              </a:buClr>
            </a:pPr>
            <a:r>
              <a:rPr lang="en-US" sz="5000" b="1" dirty="0">
                <a:solidFill>
                  <a:srgbClr val="000000"/>
                </a:solidFill>
                <a:latin typeface="+mn-lt"/>
              </a:rPr>
              <a:t>Questions:</a:t>
            </a:r>
          </a:p>
          <a:p>
            <a:pPr marL="685811" indent="-685811">
              <a:buFont typeface="Arial" panose="020B0604020202020204" pitchFamily="34" charset="0"/>
              <a:buChar char="•"/>
            </a:pPr>
            <a:r>
              <a:rPr lang="en-US" sz="5400" dirty="0">
                <a:solidFill>
                  <a:srgbClr val="000000"/>
                </a:solidFill>
                <a:latin typeface="+mn-lt"/>
              </a:rPr>
              <a:t>What is wrong here?</a:t>
            </a:r>
          </a:p>
          <a:p>
            <a:pPr marL="685811" indent="-685811">
              <a:buFont typeface="Arial" panose="020B0604020202020204" pitchFamily="34" charset="0"/>
              <a:buChar char="•"/>
            </a:pPr>
            <a:r>
              <a:rPr lang="en-US" sz="5400" dirty="0">
                <a:solidFill>
                  <a:srgbClr val="000000"/>
                </a:solidFill>
                <a:latin typeface="+mn-lt"/>
              </a:rPr>
              <a:t>What are some possible negative consequences?</a:t>
            </a:r>
          </a:p>
        </p:txBody>
      </p:sp>
      <p:sp>
        <p:nvSpPr>
          <p:cNvPr id="14" name="Oval 20"/>
          <p:cNvSpPr/>
          <p:nvPr/>
        </p:nvSpPr>
        <p:spPr>
          <a:xfrm>
            <a:off x="22649091" y="227222"/>
            <a:ext cx="1554714" cy="1554714"/>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6" name="Oval 15"/>
          <p:cNvSpPr/>
          <p:nvPr/>
        </p:nvSpPr>
        <p:spPr>
          <a:xfrm>
            <a:off x="22649090" y="1866539"/>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42"/>
          <p:cNvSpPr>
            <a:spLocks noChangeArrowheads="1"/>
          </p:cNvSpPr>
          <p:nvPr/>
        </p:nvSpPr>
        <p:spPr bwMode="auto">
          <a:xfrm>
            <a:off x="23136539" y="2358147"/>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spTree>
    <p:extLst>
      <p:ext uri="{BB962C8B-B14F-4D97-AF65-F5344CB8AC3E}">
        <p14:creationId xmlns:p14="http://schemas.microsoft.com/office/powerpoint/2010/main" val="28363856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26"/>
          <p:cNvSpPr/>
          <p:nvPr/>
        </p:nvSpPr>
        <p:spPr>
          <a:xfrm>
            <a:off x="22649090" y="227221"/>
            <a:ext cx="1554714" cy="1554714"/>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ubtitle 2"/>
          <p:cNvSpPr txBox="1">
            <a:spLocks/>
          </p:cNvSpPr>
          <p:nvPr/>
        </p:nvSpPr>
        <p:spPr>
          <a:xfrm>
            <a:off x="1866901" y="3310646"/>
            <a:ext cx="20647024" cy="1680424"/>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b="1" dirty="0" smtClean="0">
                <a:solidFill>
                  <a:srgbClr val="000000"/>
                </a:solidFill>
                <a:latin typeface="+mn-lt"/>
              </a:rPr>
              <a:t>The context:</a:t>
            </a:r>
            <a:r>
              <a:rPr lang="en-US" sz="5400" dirty="0" smtClean="0">
                <a:solidFill>
                  <a:srgbClr val="000000"/>
                </a:solidFill>
                <a:latin typeface="+mn-lt"/>
              </a:rPr>
              <a:t> The </a:t>
            </a:r>
            <a:r>
              <a:rPr lang="en-US" sz="5400" dirty="0">
                <a:solidFill>
                  <a:srgbClr val="000000"/>
                </a:solidFill>
                <a:latin typeface="+mn-lt"/>
              </a:rPr>
              <a:t>boss calls one of </a:t>
            </a:r>
            <a:r>
              <a:rPr lang="en-US" sz="5400" dirty="0" smtClean="0">
                <a:solidFill>
                  <a:srgbClr val="000000"/>
                </a:solidFill>
                <a:latin typeface="+mn-lt"/>
              </a:rPr>
              <a:t>the employees </a:t>
            </a:r>
            <a:r>
              <a:rPr lang="en-US" sz="5400" dirty="0">
                <a:solidFill>
                  <a:srgbClr val="000000"/>
                </a:solidFill>
                <a:latin typeface="+mn-lt"/>
              </a:rPr>
              <a:t>into </a:t>
            </a:r>
            <a:r>
              <a:rPr lang="en-US" sz="5400" dirty="0" smtClean="0">
                <a:solidFill>
                  <a:srgbClr val="000000"/>
                </a:solidFill>
                <a:latin typeface="+mn-lt"/>
              </a:rPr>
              <a:t>his/her </a:t>
            </a:r>
            <a:r>
              <a:rPr lang="en-US" sz="5400" dirty="0">
                <a:solidFill>
                  <a:srgbClr val="000000"/>
                </a:solidFill>
                <a:latin typeface="+mn-lt"/>
              </a:rPr>
              <a:t>office to reprimand him/her…</a:t>
            </a:r>
          </a:p>
        </p:txBody>
      </p:sp>
      <p:sp>
        <p:nvSpPr>
          <p:cNvPr id="7" name="Rectangle 14"/>
          <p:cNvSpPr/>
          <p:nvPr/>
        </p:nvSpPr>
        <p:spPr>
          <a:xfrm>
            <a:off x="1431210" y="744780"/>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n-US" sz="8001" dirty="0">
                <a:solidFill>
                  <a:schemeClr val="accent1"/>
                </a:solidFill>
                <a:latin typeface="+mj-lt"/>
                <a:cs typeface="Lato Regular"/>
              </a:rPr>
              <a:t>Role Play</a:t>
            </a:r>
          </a:p>
        </p:txBody>
      </p:sp>
      <p:sp>
        <p:nvSpPr>
          <p:cNvPr id="9" name="Freeform 64"/>
          <p:cNvSpPr>
            <a:spLocks noChangeArrowheads="1"/>
          </p:cNvSpPr>
          <p:nvPr/>
        </p:nvSpPr>
        <p:spPr bwMode="auto">
          <a:xfrm>
            <a:off x="23010716" y="598638"/>
            <a:ext cx="831463" cy="811877"/>
          </a:xfrm>
          <a:custGeom>
            <a:avLst/>
            <a:gdLst>
              <a:gd name="T0" fmla="*/ 222 w 444"/>
              <a:gd name="T1" fmla="*/ 0 h 435"/>
              <a:gd name="T2" fmla="*/ 284 w 444"/>
              <a:gd name="T3" fmla="*/ 160 h 435"/>
              <a:gd name="T4" fmla="*/ 443 w 444"/>
              <a:gd name="T5" fmla="*/ 160 h 435"/>
              <a:gd name="T6" fmla="*/ 310 w 444"/>
              <a:gd name="T7" fmla="*/ 257 h 435"/>
              <a:gd name="T8" fmla="*/ 354 w 444"/>
              <a:gd name="T9" fmla="*/ 434 h 435"/>
              <a:gd name="T10" fmla="*/ 222 w 444"/>
              <a:gd name="T11" fmla="*/ 327 h 435"/>
              <a:gd name="T12" fmla="*/ 88 w 444"/>
              <a:gd name="T13" fmla="*/ 434 h 435"/>
              <a:gd name="T14" fmla="*/ 133 w 444"/>
              <a:gd name="T15" fmla="*/ 257 h 435"/>
              <a:gd name="T16" fmla="*/ 0 w 444"/>
              <a:gd name="T17" fmla="*/ 160 h 435"/>
              <a:gd name="T18" fmla="*/ 160 w 444"/>
              <a:gd name="T19" fmla="*/ 160 h 435"/>
              <a:gd name="T20" fmla="*/ 222 w 444"/>
              <a:gd name="T21" fmla="*/ 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4" h="435">
                <a:moveTo>
                  <a:pt x="222" y="0"/>
                </a:moveTo>
                <a:lnTo>
                  <a:pt x="284" y="160"/>
                </a:lnTo>
                <a:lnTo>
                  <a:pt x="443" y="160"/>
                </a:lnTo>
                <a:lnTo>
                  <a:pt x="310" y="257"/>
                </a:lnTo>
                <a:lnTo>
                  <a:pt x="354" y="434"/>
                </a:lnTo>
                <a:lnTo>
                  <a:pt x="222" y="327"/>
                </a:lnTo>
                <a:lnTo>
                  <a:pt x="88" y="434"/>
                </a:lnTo>
                <a:lnTo>
                  <a:pt x="133" y="257"/>
                </a:lnTo>
                <a:lnTo>
                  <a:pt x="0" y="160"/>
                </a:lnTo>
                <a:lnTo>
                  <a:pt x="160" y="160"/>
                </a:lnTo>
                <a:lnTo>
                  <a:pt x="222" y="0"/>
                </a:lnTo>
              </a:path>
            </a:pathLst>
          </a:custGeom>
          <a:solidFill>
            <a:schemeClr val="bg1"/>
          </a:solidFill>
          <a:ln>
            <a:noFill/>
          </a:ln>
          <a:effectLst/>
          <a:extLst/>
        </p:spPr>
        <p:txBody>
          <a:bodyPr wrap="none" lIns="91424" tIns="45712" rIns="91424" bIns="45712" anchor="ctr"/>
          <a:lstStyle/>
          <a:p>
            <a:pPr>
              <a:defRPr/>
            </a:pPr>
            <a:endParaRPr lang="en-US" dirty="0">
              <a:solidFill>
                <a:schemeClr val="bg1"/>
              </a:solidFill>
              <a:latin typeface="Lato Light"/>
            </a:endParaRPr>
          </a:p>
        </p:txBody>
      </p:sp>
    </p:spTree>
    <p:extLst>
      <p:ext uri="{BB962C8B-B14F-4D97-AF65-F5344CB8AC3E}">
        <p14:creationId xmlns:p14="http://schemas.microsoft.com/office/powerpoint/2010/main" val="35815191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2002065" y="2603132"/>
            <a:ext cx="20647024" cy="5419909"/>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chemeClr val="accent6">
                  <a:lumMod val="75000"/>
                </a:schemeClr>
              </a:buClr>
            </a:pPr>
            <a:r>
              <a:rPr lang="en-US" sz="5400" dirty="0">
                <a:solidFill>
                  <a:srgbClr val="000000"/>
                </a:solidFill>
                <a:latin typeface="+mn-lt"/>
              </a:rPr>
              <a:t>You are the managing director of an NGO and you receive a subsidy for building a community center in one of the villages you work in. This is a big project and the budget is considerable. Your nephew happens to run a construction company and he makes it very clear that he expects you to give him the job because you are family.  You </a:t>
            </a:r>
            <a:r>
              <a:rPr lang="en-US" sz="5400" dirty="0" err="1">
                <a:solidFill>
                  <a:srgbClr val="000000"/>
                </a:solidFill>
                <a:latin typeface="+mn-lt"/>
              </a:rPr>
              <a:t>realise</a:t>
            </a:r>
            <a:r>
              <a:rPr lang="en-US" sz="5400" dirty="0">
                <a:solidFill>
                  <a:srgbClr val="000000"/>
                </a:solidFill>
                <a:latin typeface="+mn-lt"/>
              </a:rPr>
              <a:t> that if you decide not to give him the job, problems could arise within your family and community.</a:t>
            </a:r>
          </a:p>
        </p:txBody>
      </p:sp>
      <p:sp>
        <p:nvSpPr>
          <p:cNvPr id="7" name="Rectangle 14"/>
          <p:cNvSpPr/>
          <p:nvPr/>
        </p:nvSpPr>
        <p:spPr>
          <a:xfrm>
            <a:off x="1431210" y="744780"/>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n-US" sz="8001" dirty="0">
                <a:solidFill>
                  <a:schemeClr val="accent1"/>
                </a:solidFill>
                <a:latin typeface="+mj-lt"/>
                <a:cs typeface="Lato Regular"/>
              </a:rPr>
              <a:t>Case Study</a:t>
            </a:r>
          </a:p>
        </p:txBody>
      </p:sp>
      <p:sp>
        <p:nvSpPr>
          <p:cNvPr id="12" name="Subtitle 2"/>
          <p:cNvSpPr txBox="1">
            <a:spLocks/>
          </p:cNvSpPr>
          <p:nvPr/>
        </p:nvSpPr>
        <p:spPr>
          <a:xfrm>
            <a:off x="2171701" y="8505629"/>
            <a:ext cx="20647024" cy="2885882"/>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chemeClr val="accent6">
                  <a:lumMod val="75000"/>
                </a:schemeClr>
              </a:buClr>
            </a:pPr>
            <a:r>
              <a:rPr lang="en-US" sz="5000" b="1" dirty="0">
                <a:solidFill>
                  <a:srgbClr val="000000"/>
                </a:solidFill>
                <a:latin typeface="+mn-lt"/>
              </a:rPr>
              <a:t>Questions:</a:t>
            </a:r>
          </a:p>
          <a:p>
            <a:pPr marL="685811" indent="-685811">
              <a:buClr>
                <a:schemeClr val="tx1"/>
              </a:buClr>
              <a:buFont typeface="Arial" panose="020B0604020202020204" pitchFamily="34" charset="0"/>
              <a:buChar char="•"/>
            </a:pPr>
            <a:r>
              <a:rPr lang="en-US" sz="5400" dirty="0">
                <a:solidFill>
                  <a:srgbClr val="000000"/>
                </a:solidFill>
                <a:latin typeface="+mn-lt"/>
              </a:rPr>
              <a:t>How do you feel about the situation described?</a:t>
            </a:r>
          </a:p>
          <a:p>
            <a:pPr marL="685811" indent="-685811">
              <a:buClr>
                <a:schemeClr val="tx1"/>
              </a:buClr>
              <a:buFont typeface="Arial" panose="020B0604020202020204" pitchFamily="34" charset="0"/>
              <a:buChar char="•"/>
            </a:pPr>
            <a:r>
              <a:rPr lang="en-US" sz="5400" dirty="0">
                <a:solidFill>
                  <a:srgbClr val="000000"/>
                </a:solidFill>
                <a:latin typeface="+mn-lt"/>
              </a:rPr>
              <a:t>What would you do to prevent this from happening again?</a:t>
            </a:r>
          </a:p>
        </p:txBody>
      </p:sp>
      <p:sp>
        <p:nvSpPr>
          <p:cNvPr id="14" name="Oval 20"/>
          <p:cNvSpPr/>
          <p:nvPr/>
        </p:nvSpPr>
        <p:spPr>
          <a:xfrm>
            <a:off x="22649091" y="227222"/>
            <a:ext cx="1554714" cy="1554714"/>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6" name="Oval 15"/>
          <p:cNvSpPr/>
          <p:nvPr/>
        </p:nvSpPr>
        <p:spPr>
          <a:xfrm>
            <a:off x="22649090" y="1866539"/>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42"/>
          <p:cNvSpPr>
            <a:spLocks noChangeArrowheads="1"/>
          </p:cNvSpPr>
          <p:nvPr/>
        </p:nvSpPr>
        <p:spPr bwMode="auto">
          <a:xfrm>
            <a:off x="23136539" y="2358147"/>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spTree>
    <p:extLst>
      <p:ext uri="{BB962C8B-B14F-4D97-AF65-F5344CB8AC3E}">
        <p14:creationId xmlns:p14="http://schemas.microsoft.com/office/powerpoint/2010/main" val="33979344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563" y="2578322"/>
            <a:ext cx="16863637" cy="9481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14"/>
          <p:cNvSpPr/>
          <p:nvPr/>
        </p:nvSpPr>
        <p:spPr>
          <a:xfrm>
            <a:off x="1431210" y="744780"/>
            <a:ext cx="12506464"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Video: Family Affairs</a:t>
            </a:r>
          </a:p>
        </p:txBody>
      </p:sp>
      <p:sp>
        <p:nvSpPr>
          <p:cNvPr id="15"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0" name="Oval 37"/>
          <p:cNvSpPr/>
          <p:nvPr/>
        </p:nvSpPr>
        <p:spPr>
          <a:xfrm>
            <a:off x="22691411" y="227221"/>
            <a:ext cx="1554714" cy="1554714"/>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45"/>
          <p:cNvSpPr>
            <a:spLocks noChangeArrowheads="1"/>
          </p:cNvSpPr>
          <p:nvPr/>
        </p:nvSpPr>
        <p:spPr bwMode="auto">
          <a:xfrm>
            <a:off x="23135294" y="706128"/>
            <a:ext cx="666948" cy="596901"/>
          </a:xfrm>
          <a:custGeom>
            <a:avLst/>
            <a:gdLst>
              <a:gd name="T0" fmla="*/ 72075278 w 588"/>
              <a:gd name="T1" fmla="*/ 56019554 h 524"/>
              <a:gd name="T2" fmla="*/ 72075278 w 588"/>
              <a:gd name="T3" fmla="*/ 56019554 h 524"/>
              <a:gd name="T4" fmla="*/ 53766324 w 588"/>
              <a:gd name="T5" fmla="*/ 56019554 h 524"/>
              <a:gd name="T6" fmla="*/ 49253450 w 588"/>
              <a:gd name="T7" fmla="*/ 56019554 h 524"/>
              <a:gd name="T8" fmla="*/ 49253450 w 588"/>
              <a:gd name="T9" fmla="*/ 62388158 h 524"/>
              <a:gd name="T10" fmla="*/ 53766324 w 588"/>
              <a:gd name="T11" fmla="*/ 67067360 h 524"/>
              <a:gd name="T12" fmla="*/ 53766324 w 588"/>
              <a:gd name="T13" fmla="*/ 67976954 h 524"/>
              <a:gd name="T14" fmla="*/ 21919109 w 588"/>
              <a:gd name="T15" fmla="*/ 67976954 h 524"/>
              <a:gd name="T16" fmla="*/ 21919109 w 588"/>
              <a:gd name="T17" fmla="*/ 67067360 h 524"/>
              <a:gd name="T18" fmla="*/ 27334342 w 588"/>
              <a:gd name="T19" fmla="*/ 62388158 h 524"/>
              <a:gd name="T20" fmla="*/ 27334342 w 588"/>
              <a:gd name="T21" fmla="*/ 56019554 h 524"/>
              <a:gd name="T22" fmla="*/ 21919109 w 588"/>
              <a:gd name="T23" fmla="*/ 56019554 h 524"/>
              <a:gd name="T24" fmla="*/ 3739064 w 588"/>
              <a:gd name="T25" fmla="*/ 56019554 h 524"/>
              <a:gd name="T26" fmla="*/ 0 w 588"/>
              <a:gd name="T27" fmla="*/ 52380095 h 524"/>
              <a:gd name="T28" fmla="*/ 0 w 588"/>
              <a:gd name="T29" fmla="*/ 3639459 h 524"/>
              <a:gd name="T30" fmla="*/ 3739064 w 588"/>
              <a:gd name="T31" fmla="*/ 0 h 524"/>
              <a:gd name="T32" fmla="*/ 72075278 w 588"/>
              <a:gd name="T33" fmla="*/ 0 h 524"/>
              <a:gd name="T34" fmla="*/ 75685433 w 588"/>
              <a:gd name="T35" fmla="*/ 3639459 h 524"/>
              <a:gd name="T36" fmla="*/ 75685433 w 588"/>
              <a:gd name="T37" fmla="*/ 52380095 h 524"/>
              <a:gd name="T38" fmla="*/ 72075278 w 588"/>
              <a:gd name="T39" fmla="*/ 56019554 h 524"/>
              <a:gd name="T40" fmla="*/ 71172559 w 588"/>
              <a:gd name="T41" fmla="*/ 4549054 h 524"/>
              <a:gd name="T42" fmla="*/ 71172559 w 588"/>
              <a:gd name="T43" fmla="*/ 4549054 h 524"/>
              <a:gd name="T44" fmla="*/ 5544142 w 588"/>
              <a:gd name="T45" fmla="*/ 4549054 h 524"/>
              <a:gd name="T46" fmla="*/ 5544142 w 588"/>
              <a:gd name="T47" fmla="*/ 45881344 h 524"/>
              <a:gd name="T48" fmla="*/ 71172559 w 588"/>
              <a:gd name="T49" fmla="*/ 45881344 h 524"/>
              <a:gd name="T50" fmla="*/ 71172559 w 588"/>
              <a:gd name="T51" fmla="*/ 4549054 h 5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88" h="524">
                <a:moveTo>
                  <a:pt x="559" y="431"/>
                </a:moveTo>
                <a:lnTo>
                  <a:pt x="559" y="431"/>
                </a:lnTo>
                <a:cubicBezTo>
                  <a:pt x="417" y="431"/>
                  <a:pt x="417" y="431"/>
                  <a:pt x="417" y="431"/>
                </a:cubicBezTo>
                <a:cubicBezTo>
                  <a:pt x="382" y="431"/>
                  <a:pt x="382" y="431"/>
                  <a:pt x="382" y="431"/>
                </a:cubicBezTo>
                <a:cubicBezTo>
                  <a:pt x="382" y="480"/>
                  <a:pt x="382" y="480"/>
                  <a:pt x="382" y="480"/>
                </a:cubicBezTo>
                <a:cubicBezTo>
                  <a:pt x="417" y="516"/>
                  <a:pt x="417" y="516"/>
                  <a:pt x="417" y="516"/>
                </a:cubicBezTo>
                <a:cubicBezTo>
                  <a:pt x="417" y="523"/>
                  <a:pt x="417" y="523"/>
                  <a:pt x="417" y="523"/>
                </a:cubicBezTo>
                <a:cubicBezTo>
                  <a:pt x="170" y="523"/>
                  <a:pt x="170" y="523"/>
                  <a:pt x="170" y="523"/>
                </a:cubicBezTo>
                <a:cubicBezTo>
                  <a:pt x="170" y="516"/>
                  <a:pt x="170" y="516"/>
                  <a:pt x="170" y="516"/>
                </a:cubicBezTo>
                <a:cubicBezTo>
                  <a:pt x="212" y="480"/>
                  <a:pt x="212" y="480"/>
                  <a:pt x="212" y="480"/>
                </a:cubicBezTo>
                <a:cubicBezTo>
                  <a:pt x="212" y="431"/>
                  <a:pt x="212" y="431"/>
                  <a:pt x="212" y="431"/>
                </a:cubicBezTo>
                <a:cubicBezTo>
                  <a:pt x="170" y="431"/>
                  <a:pt x="170" y="431"/>
                  <a:pt x="170" y="431"/>
                </a:cubicBezTo>
                <a:cubicBezTo>
                  <a:pt x="29" y="431"/>
                  <a:pt x="29" y="431"/>
                  <a:pt x="29" y="431"/>
                </a:cubicBezTo>
                <a:cubicBezTo>
                  <a:pt x="15" y="431"/>
                  <a:pt x="0" y="417"/>
                  <a:pt x="0" y="403"/>
                </a:cubicBezTo>
                <a:cubicBezTo>
                  <a:pt x="0" y="28"/>
                  <a:pt x="0" y="28"/>
                  <a:pt x="0" y="28"/>
                </a:cubicBezTo>
                <a:cubicBezTo>
                  <a:pt x="0" y="7"/>
                  <a:pt x="15" y="0"/>
                  <a:pt x="29" y="0"/>
                </a:cubicBezTo>
                <a:cubicBezTo>
                  <a:pt x="559" y="0"/>
                  <a:pt x="559" y="0"/>
                  <a:pt x="559" y="0"/>
                </a:cubicBezTo>
                <a:cubicBezTo>
                  <a:pt x="573" y="0"/>
                  <a:pt x="587" y="7"/>
                  <a:pt x="587" y="28"/>
                </a:cubicBezTo>
                <a:cubicBezTo>
                  <a:pt x="587" y="403"/>
                  <a:pt x="587" y="403"/>
                  <a:pt x="587" y="403"/>
                </a:cubicBezTo>
                <a:cubicBezTo>
                  <a:pt x="587" y="417"/>
                  <a:pt x="573" y="431"/>
                  <a:pt x="559" y="431"/>
                </a:cubicBezTo>
                <a:close/>
                <a:moveTo>
                  <a:pt x="552" y="35"/>
                </a:moveTo>
                <a:lnTo>
                  <a:pt x="552" y="35"/>
                </a:lnTo>
                <a:cubicBezTo>
                  <a:pt x="43" y="35"/>
                  <a:pt x="43" y="35"/>
                  <a:pt x="43" y="35"/>
                </a:cubicBezTo>
                <a:cubicBezTo>
                  <a:pt x="43" y="353"/>
                  <a:pt x="43" y="353"/>
                  <a:pt x="43" y="353"/>
                </a:cubicBezTo>
                <a:cubicBezTo>
                  <a:pt x="552" y="353"/>
                  <a:pt x="552" y="353"/>
                  <a:pt x="552" y="353"/>
                </a:cubicBezTo>
                <a:lnTo>
                  <a:pt x="552" y="35"/>
                </a:lnTo>
                <a:close/>
              </a:path>
            </a:pathLst>
          </a:custGeom>
          <a:solidFill>
            <a:schemeClr val="bg1"/>
          </a:solidFill>
          <a:ln>
            <a:noFill/>
          </a:ln>
          <a:extLst/>
        </p:spPr>
        <p:txBody>
          <a:bodyPr wrap="none" anchor="ctr"/>
          <a:lstStyle/>
          <a:p>
            <a:endParaRPr lang="en-US" dirty="0">
              <a:latin typeface="Lato Light"/>
            </a:endParaRPr>
          </a:p>
        </p:txBody>
      </p:sp>
    </p:spTree>
    <p:extLst>
      <p:ext uri="{BB962C8B-B14F-4D97-AF65-F5344CB8AC3E}">
        <p14:creationId xmlns:p14="http://schemas.microsoft.com/office/powerpoint/2010/main" val="34550292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4812558"/>
            <a:ext cx="20647024" cy="2941282"/>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b="1" dirty="0">
                <a:solidFill>
                  <a:srgbClr val="000000"/>
                </a:solidFill>
                <a:latin typeface="+mn-lt"/>
              </a:rPr>
              <a:t>Questions:</a:t>
            </a:r>
          </a:p>
          <a:p>
            <a:pPr marL="914415" indent="-914415">
              <a:buFont typeface="+mj-lt"/>
              <a:buAutoNum type="arabicPeriod"/>
            </a:pPr>
            <a:r>
              <a:rPr lang="en-US" sz="5400" dirty="0">
                <a:solidFill>
                  <a:srgbClr val="000000"/>
                </a:solidFill>
                <a:latin typeface="+mn-lt"/>
              </a:rPr>
              <a:t>What do you think about this story?</a:t>
            </a:r>
          </a:p>
          <a:p>
            <a:pPr marL="914415" indent="-914415">
              <a:buFont typeface="+mj-lt"/>
              <a:buAutoNum type="arabicPeriod"/>
            </a:pPr>
            <a:r>
              <a:rPr lang="en-US" sz="5400" dirty="0">
                <a:solidFill>
                  <a:srgbClr val="000000"/>
                </a:solidFill>
                <a:latin typeface="+mn-lt"/>
              </a:rPr>
              <a:t>Do these things also happen in your country?</a:t>
            </a:r>
          </a:p>
        </p:txBody>
      </p:sp>
      <p:sp>
        <p:nvSpPr>
          <p:cNvPr id="7" name="Rectangle 14"/>
          <p:cNvSpPr/>
          <p:nvPr/>
        </p:nvSpPr>
        <p:spPr>
          <a:xfrm>
            <a:off x="1431210" y="744780"/>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n-US" sz="8001" dirty="0">
                <a:solidFill>
                  <a:schemeClr val="accent1"/>
                </a:solidFill>
                <a:latin typeface="+mj-lt"/>
                <a:cs typeface="Lato Regular"/>
              </a:rPr>
              <a:t>Video</a:t>
            </a:r>
          </a:p>
        </p:txBody>
      </p:sp>
      <p:sp>
        <p:nvSpPr>
          <p:cNvPr id="16" name="Oval 15"/>
          <p:cNvSpPr/>
          <p:nvPr/>
        </p:nvSpPr>
        <p:spPr>
          <a:xfrm>
            <a:off x="22649090" y="1866539"/>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42"/>
          <p:cNvSpPr>
            <a:spLocks noChangeArrowheads="1"/>
          </p:cNvSpPr>
          <p:nvPr/>
        </p:nvSpPr>
        <p:spPr bwMode="auto">
          <a:xfrm>
            <a:off x="23136539" y="2358147"/>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sp>
        <p:nvSpPr>
          <p:cNvPr id="17" name="Oval 37"/>
          <p:cNvSpPr/>
          <p:nvPr/>
        </p:nvSpPr>
        <p:spPr>
          <a:xfrm>
            <a:off x="22691411" y="227221"/>
            <a:ext cx="1554714" cy="1554714"/>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45"/>
          <p:cNvSpPr>
            <a:spLocks noChangeArrowheads="1"/>
          </p:cNvSpPr>
          <p:nvPr/>
        </p:nvSpPr>
        <p:spPr bwMode="auto">
          <a:xfrm>
            <a:off x="23135294" y="706128"/>
            <a:ext cx="666948" cy="596901"/>
          </a:xfrm>
          <a:custGeom>
            <a:avLst/>
            <a:gdLst>
              <a:gd name="T0" fmla="*/ 72075278 w 588"/>
              <a:gd name="T1" fmla="*/ 56019554 h 524"/>
              <a:gd name="T2" fmla="*/ 72075278 w 588"/>
              <a:gd name="T3" fmla="*/ 56019554 h 524"/>
              <a:gd name="T4" fmla="*/ 53766324 w 588"/>
              <a:gd name="T5" fmla="*/ 56019554 h 524"/>
              <a:gd name="T6" fmla="*/ 49253450 w 588"/>
              <a:gd name="T7" fmla="*/ 56019554 h 524"/>
              <a:gd name="T8" fmla="*/ 49253450 w 588"/>
              <a:gd name="T9" fmla="*/ 62388158 h 524"/>
              <a:gd name="T10" fmla="*/ 53766324 w 588"/>
              <a:gd name="T11" fmla="*/ 67067360 h 524"/>
              <a:gd name="T12" fmla="*/ 53766324 w 588"/>
              <a:gd name="T13" fmla="*/ 67976954 h 524"/>
              <a:gd name="T14" fmla="*/ 21919109 w 588"/>
              <a:gd name="T15" fmla="*/ 67976954 h 524"/>
              <a:gd name="T16" fmla="*/ 21919109 w 588"/>
              <a:gd name="T17" fmla="*/ 67067360 h 524"/>
              <a:gd name="T18" fmla="*/ 27334342 w 588"/>
              <a:gd name="T19" fmla="*/ 62388158 h 524"/>
              <a:gd name="T20" fmla="*/ 27334342 w 588"/>
              <a:gd name="T21" fmla="*/ 56019554 h 524"/>
              <a:gd name="T22" fmla="*/ 21919109 w 588"/>
              <a:gd name="T23" fmla="*/ 56019554 h 524"/>
              <a:gd name="T24" fmla="*/ 3739064 w 588"/>
              <a:gd name="T25" fmla="*/ 56019554 h 524"/>
              <a:gd name="T26" fmla="*/ 0 w 588"/>
              <a:gd name="T27" fmla="*/ 52380095 h 524"/>
              <a:gd name="T28" fmla="*/ 0 w 588"/>
              <a:gd name="T29" fmla="*/ 3639459 h 524"/>
              <a:gd name="T30" fmla="*/ 3739064 w 588"/>
              <a:gd name="T31" fmla="*/ 0 h 524"/>
              <a:gd name="T32" fmla="*/ 72075278 w 588"/>
              <a:gd name="T33" fmla="*/ 0 h 524"/>
              <a:gd name="T34" fmla="*/ 75685433 w 588"/>
              <a:gd name="T35" fmla="*/ 3639459 h 524"/>
              <a:gd name="T36" fmla="*/ 75685433 w 588"/>
              <a:gd name="T37" fmla="*/ 52380095 h 524"/>
              <a:gd name="T38" fmla="*/ 72075278 w 588"/>
              <a:gd name="T39" fmla="*/ 56019554 h 524"/>
              <a:gd name="T40" fmla="*/ 71172559 w 588"/>
              <a:gd name="T41" fmla="*/ 4549054 h 524"/>
              <a:gd name="T42" fmla="*/ 71172559 w 588"/>
              <a:gd name="T43" fmla="*/ 4549054 h 524"/>
              <a:gd name="T44" fmla="*/ 5544142 w 588"/>
              <a:gd name="T45" fmla="*/ 4549054 h 524"/>
              <a:gd name="T46" fmla="*/ 5544142 w 588"/>
              <a:gd name="T47" fmla="*/ 45881344 h 524"/>
              <a:gd name="T48" fmla="*/ 71172559 w 588"/>
              <a:gd name="T49" fmla="*/ 45881344 h 524"/>
              <a:gd name="T50" fmla="*/ 71172559 w 588"/>
              <a:gd name="T51" fmla="*/ 4549054 h 5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88" h="524">
                <a:moveTo>
                  <a:pt x="559" y="431"/>
                </a:moveTo>
                <a:lnTo>
                  <a:pt x="559" y="431"/>
                </a:lnTo>
                <a:cubicBezTo>
                  <a:pt x="417" y="431"/>
                  <a:pt x="417" y="431"/>
                  <a:pt x="417" y="431"/>
                </a:cubicBezTo>
                <a:cubicBezTo>
                  <a:pt x="382" y="431"/>
                  <a:pt x="382" y="431"/>
                  <a:pt x="382" y="431"/>
                </a:cubicBezTo>
                <a:cubicBezTo>
                  <a:pt x="382" y="480"/>
                  <a:pt x="382" y="480"/>
                  <a:pt x="382" y="480"/>
                </a:cubicBezTo>
                <a:cubicBezTo>
                  <a:pt x="417" y="516"/>
                  <a:pt x="417" y="516"/>
                  <a:pt x="417" y="516"/>
                </a:cubicBezTo>
                <a:cubicBezTo>
                  <a:pt x="417" y="523"/>
                  <a:pt x="417" y="523"/>
                  <a:pt x="417" y="523"/>
                </a:cubicBezTo>
                <a:cubicBezTo>
                  <a:pt x="170" y="523"/>
                  <a:pt x="170" y="523"/>
                  <a:pt x="170" y="523"/>
                </a:cubicBezTo>
                <a:cubicBezTo>
                  <a:pt x="170" y="516"/>
                  <a:pt x="170" y="516"/>
                  <a:pt x="170" y="516"/>
                </a:cubicBezTo>
                <a:cubicBezTo>
                  <a:pt x="212" y="480"/>
                  <a:pt x="212" y="480"/>
                  <a:pt x="212" y="480"/>
                </a:cubicBezTo>
                <a:cubicBezTo>
                  <a:pt x="212" y="431"/>
                  <a:pt x="212" y="431"/>
                  <a:pt x="212" y="431"/>
                </a:cubicBezTo>
                <a:cubicBezTo>
                  <a:pt x="170" y="431"/>
                  <a:pt x="170" y="431"/>
                  <a:pt x="170" y="431"/>
                </a:cubicBezTo>
                <a:cubicBezTo>
                  <a:pt x="29" y="431"/>
                  <a:pt x="29" y="431"/>
                  <a:pt x="29" y="431"/>
                </a:cubicBezTo>
                <a:cubicBezTo>
                  <a:pt x="15" y="431"/>
                  <a:pt x="0" y="417"/>
                  <a:pt x="0" y="403"/>
                </a:cubicBezTo>
                <a:cubicBezTo>
                  <a:pt x="0" y="28"/>
                  <a:pt x="0" y="28"/>
                  <a:pt x="0" y="28"/>
                </a:cubicBezTo>
                <a:cubicBezTo>
                  <a:pt x="0" y="7"/>
                  <a:pt x="15" y="0"/>
                  <a:pt x="29" y="0"/>
                </a:cubicBezTo>
                <a:cubicBezTo>
                  <a:pt x="559" y="0"/>
                  <a:pt x="559" y="0"/>
                  <a:pt x="559" y="0"/>
                </a:cubicBezTo>
                <a:cubicBezTo>
                  <a:pt x="573" y="0"/>
                  <a:pt x="587" y="7"/>
                  <a:pt x="587" y="28"/>
                </a:cubicBezTo>
                <a:cubicBezTo>
                  <a:pt x="587" y="403"/>
                  <a:pt x="587" y="403"/>
                  <a:pt x="587" y="403"/>
                </a:cubicBezTo>
                <a:cubicBezTo>
                  <a:pt x="587" y="417"/>
                  <a:pt x="573" y="431"/>
                  <a:pt x="559" y="431"/>
                </a:cubicBezTo>
                <a:close/>
                <a:moveTo>
                  <a:pt x="552" y="35"/>
                </a:moveTo>
                <a:lnTo>
                  <a:pt x="552" y="35"/>
                </a:lnTo>
                <a:cubicBezTo>
                  <a:pt x="43" y="35"/>
                  <a:pt x="43" y="35"/>
                  <a:pt x="43" y="35"/>
                </a:cubicBezTo>
                <a:cubicBezTo>
                  <a:pt x="43" y="353"/>
                  <a:pt x="43" y="353"/>
                  <a:pt x="43" y="353"/>
                </a:cubicBezTo>
                <a:cubicBezTo>
                  <a:pt x="552" y="353"/>
                  <a:pt x="552" y="353"/>
                  <a:pt x="552" y="353"/>
                </a:cubicBezTo>
                <a:lnTo>
                  <a:pt x="552" y="35"/>
                </a:lnTo>
                <a:close/>
              </a:path>
            </a:pathLst>
          </a:custGeom>
          <a:solidFill>
            <a:schemeClr val="bg1"/>
          </a:solidFill>
          <a:ln>
            <a:noFill/>
          </a:ln>
          <a:extLst/>
        </p:spPr>
        <p:txBody>
          <a:bodyPr wrap="none" anchor="ctr"/>
          <a:lstStyle/>
          <a:p>
            <a:endParaRPr lang="en-US" dirty="0">
              <a:latin typeface="Lato Light"/>
            </a:endParaRPr>
          </a:p>
        </p:txBody>
      </p:sp>
    </p:spTree>
    <p:extLst>
      <p:ext uri="{BB962C8B-B14F-4D97-AF65-F5344CB8AC3E}">
        <p14:creationId xmlns:p14="http://schemas.microsoft.com/office/powerpoint/2010/main" val="11415890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20"/>
            <a:ext cx="20647024" cy="5954414"/>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b="1" dirty="0">
                <a:solidFill>
                  <a:srgbClr val="000000"/>
                </a:solidFill>
                <a:latin typeface="+mn-lt"/>
              </a:rPr>
              <a:t>Good standards will have a positive impact on you and your </a:t>
            </a:r>
            <a:r>
              <a:rPr lang="en-US" sz="5400" b="1" dirty="0" err="1">
                <a:solidFill>
                  <a:srgbClr val="000000"/>
                </a:solidFill>
                <a:latin typeface="+mn-lt"/>
              </a:rPr>
              <a:t>organisation</a:t>
            </a:r>
            <a:r>
              <a:rPr lang="en-US" sz="5400" b="1" dirty="0">
                <a:solidFill>
                  <a:srgbClr val="000000"/>
                </a:solidFill>
                <a:latin typeface="+mn-lt"/>
              </a:rPr>
              <a:t>!</a:t>
            </a:r>
          </a:p>
          <a:p>
            <a:pPr marL="685811" indent="-685811">
              <a:buFont typeface="Arial" panose="020B0604020202020204" pitchFamily="34" charset="0"/>
              <a:buChar char="•"/>
            </a:pPr>
            <a:r>
              <a:rPr lang="en-US" sz="5400" dirty="0">
                <a:solidFill>
                  <a:srgbClr val="000000"/>
                </a:solidFill>
                <a:latin typeface="+mn-lt"/>
              </a:rPr>
              <a:t>Good characteristics and </a:t>
            </a:r>
            <a:r>
              <a:rPr lang="en-US" sz="5400" dirty="0" err="1">
                <a:solidFill>
                  <a:srgbClr val="000000"/>
                </a:solidFill>
                <a:latin typeface="+mn-lt"/>
              </a:rPr>
              <a:t>behaviour</a:t>
            </a:r>
            <a:r>
              <a:rPr lang="en-US" sz="5400" dirty="0">
                <a:solidFill>
                  <a:srgbClr val="000000"/>
                </a:solidFill>
                <a:latin typeface="+mn-lt"/>
              </a:rPr>
              <a:t> for individuals</a:t>
            </a:r>
          </a:p>
          <a:p>
            <a:pPr marL="685811" indent="-685811">
              <a:buFont typeface="Arial" panose="020B0604020202020204" pitchFamily="34" charset="0"/>
              <a:buChar char="•"/>
            </a:pPr>
            <a:r>
              <a:rPr lang="en-US" sz="5400" dirty="0" err="1">
                <a:solidFill>
                  <a:srgbClr val="000000"/>
                </a:solidFill>
                <a:latin typeface="+mn-lt"/>
              </a:rPr>
              <a:t>Organisational</a:t>
            </a:r>
            <a:r>
              <a:rPr lang="en-US" sz="5400" dirty="0">
                <a:solidFill>
                  <a:srgbClr val="000000"/>
                </a:solidFill>
                <a:latin typeface="+mn-lt"/>
              </a:rPr>
              <a:t> standards</a:t>
            </a:r>
          </a:p>
          <a:p>
            <a:endParaRPr lang="en-US" sz="5400" dirty="0">
              <a:solidFill>
                <a:srgbClr val="000000"/>
              </a:solidFill>
              <a:latin typeface="+mn-lt"/>
            </a:endParaRPr>
          </a:p>
          <a:p>
            <a:r>
              <a:rPr lang="en-US" sz="5400" b="1" dirty="0">
                <a:solidFill>
                  <a:srgbClr val="000000"/>
                </a:solidFill>
                <a:latin typeface="+mn-lt"/>
              </a:rPr>
              <a:t>Words followed by action prevent corruption!</a:t>
            </a:r>
          </a:p>
          <a:p>
            <a:pPr marL="685811" indent="-685811">
              <a:buFont typeface="Arial" panose="020B0604020202020204" pitchFamily="34" charset="0"/>
              <a:buChar char="•"/>
            </a:pPr>
            <a:r>
              <a:rPr lang="en-US" sz="5400" dirty="0">
                <a:solidFill>
                  <a:srgbClr val="000000"/>
                </a:solidFill>
                <a:latin typeface="+mn-lt"/>
              </a:rPr>
              <a:t>The importance of good policies and procedures</a:t>
            </a:r>
          </a:p>
        </p:txBody>
      </p:sp>
      <p:sp>
        <p:nvSpPr>
          <p:cNvPr id="7" name="Rectangle 14"/>
          <p:cNvSpPr/>
          <p:nvPr/>
        </p:nvSpPr>
        <p:spPr>
          <a:xfrm>
            <a:off x="1431210" y="744780"/>
            <a:ext cx="2142879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Conclusion Part 2: What have we </a:t>
            </a:r>
            <a:r>
              <a:rPr lang="en-US" sz="8001" dirty="0" smtClean="0">
                <a:solidFill>
                  <a:schemeClr val="accent1"/>
                </a:solidFill>
                <a:latin typeface="+mj-lt"/>
                <a:cs typeface="Lato Regular"/>
              </a:rPr>
              <a:t>Learned</a:t>
            </a:r>
            <a:r>
              <a:rPr lang="en-US" sz="8001" dirty="0">
                <a:solidFill>
                  <a:schemeClr val="accent1"/>
                </a:solidFill>
                <a:latin typeface="+mj-lt"/>
                <a:cs typeface="Lato Regular"/>
              </a:rPr>
              <a:t>?</a:t>
            </a:r>
          </a:p>
        </p:txBody>
      </p:sp>
    </p:spTree>
    <p:extLst>
      <p:ext uri="{BB962C8B-B14F-4D97-AF65-F5344CB8AC3E}">
        <p14:creationId xmlns:p14="http://schemas.microsoft.com/office/powerpoint/2010/main" val="10993855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55563" y="10077170"/>
            <a:ext cx="21547782" cy="2015894"/>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11500" b="1" dirty="0">
                <a:solidFill>
                  <a:srgbClr val="000000"/>
                </a:solidFill>
                <a:latin typeface="+mj-lt"/>
                <a:cs typeface="Lato Black"/>
              </a:rPr>
              <a:t>Part 3: You </a:t>
            </a:r>
            <a:r>
              <a:rPr lang="en-US" sz="11500" b="1" dirty="0" smtClean="0">
                <a:solidFill>
                  <a:srgbClr val="000000"/>
                </a:solidFill>
                <a:latin typeface="+mj-lt"/>
                <a:cs typeface="Lato Black"/>
              </a:rPr>
              <a:t>Can Fight Corruption</a:t>
            </a:r>
            <a:endParaRPr lang="en-US" sz="11500" b="1" dirty="0">
              <a:solidFill>
                <a:srgbClr val="000000"/>
              </a:solidFill>
              <a:latin typeface="+mj-lt"/>
              <a:cs typeface="Lato Light"/>
            </a:endParaRPr>
          </a:p>
        </p:txBody>
      </p:sp>
      <p:grpSp>
        <p:nvGrpSpPr>
          <p:cNvPr id="14" name="Group 13"/>
          <p:cNvGrpSpPr/>
          <p:nvPr/>
        </p:nvGrpSpPr>
        <p:grpSpPr>
          <a:xfrm>
            <a:off x="1982359" y="12093062"/>
            <a:ext cx="15164992" cy="98580"/>
            <a:chOff x="4517996" y="10410325"/>
            <a:chExt cx="15868517" cy="158763"/>
          </a:xfrm>
        </p:grpSpPr>
        <p:sp>
          <p:nvSpPr>
            <p:cNvPr id="15" name="Rectangle 14"/>
            <p:cNvSpPr/>
            <p:nvPr/>
          </p:nvSpPr>
          <p:spPr>
            <a:xfrm>
              <a:off x="4517996" y="10410325"/>
              <a:ext cx="2606953" cy="15876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170309" y="10410325"/>
              <a:ext cx="2606953" cy="158763"/>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9822621" y="10410325"/>
              <a:ext cx="2606953" cy="158763"/>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2474934" y="10410325"/>
              <a:ext cx="2606953" cy="158763"/>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5127247" y="10410325"/>
              <a:ext cx="2606953" cy="158763"/>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7779560" y="10410325"/>
              <a:ext cx="2606953" cy="158763"/>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Plassholder for bilde 1"/>
          <p:cNvSpPr>
            <a:spLocks noGrp="1"/>
          </p:cNvSpPr>
          <p:nvPr>
            <p:ph type="pic" sz="quarter" idx="13"/>
          </p:nvPr>
        </p:nvSpPr>
        <p:spPr/>
      </p:sp>
      <p:pic>
        <p:nvPicPr>
          <p:cNvPr id="12" name="Plassholder for bilde 3"/>
          <p:cNvPicPr>
            <a:picLocks noChangeAspect="1"/>
          </p:cNvPicPr>
          <p:nvPr/>
        </p:nvPicPr>
        <p:blipFill rotWithShape="1">
          <a:blip r:embed="rId2">
            <a:extLst>
              <a:ext uri="{28A0092B-C50C-407E-A947-70E740481C1C}">
                <a14:useLocalDpi xmlns:a14="http://schemas.microsoft.com/office/drawing/2010/main" val="0"/>
              </a:ext>
            </a:extLst>
          </a:blip>
          <a:srcRect l="-179" t="13363" r="179" b="33167"/>
          <a:stretch/>
        </p:blipFill>
        <p:spPr>
          <a:xfrm>
            <a:off x="-127001" y="-1"/>
            <a:ext cx="24884441" cy="9978593"/>
          </a:xfrm>
          <a:prstGeom prst="rect">
            <a:avLst/>
          </a:prstGeom>
          <a:effectLst/>
        </p:spPr>
      </p:pic>
    </p:spTree>
    <p:extLst>
      <p:ext uri="{BB962C8B-B14F-4D97-AF65-F5344CB8AC3E}">
        <p14:creationId xmlns:p14="http://schemas.microsoft.com/office/powerpoint/2010/main" val="10246104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4302919"/>
            <a:ext cx="20647024" cy="2941282"/>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11" indent="-685811">
              <a:buFont typeface="Arial" panose="020B0604020202020204" pitchFamily="34" charset="0"/>
              <a:buChar char="•"/>
            </a:pPr>
            <a:r>
              <a:rPr lang="en-US" sz="5400" dirty="0">
                <a:solidFill>
                  <a:srgbClr val="000000"/>
                </a:solidFill>
                <a:latin typeface="+mn-lt"/>
              </a:rPr>
              <a:t>What can I do as an individual to stop corruption?</a:t>
            </a:r>
          </a:p>
          <a:p>
            <a:pPr marL="685811" indent="-685811">
              <a:buFont typeface="Arial" panose="020B0604020202020204" pitchFamily="34" charset="0"/>
              <a:buChar char="•"/>
            </a:pPr>
            <a:r>
              <a:rPr lang="en-US" sz="5400" dirty="0">
                <a:solidFill>
                  <a:srgbClr val="000000"/>
                </a:solidFill>
                <a:latin typeface="+mn-lt"/>
              </a:rPr>
              <a:t>How can I work with others to fight against corruption?</a:t>
            </a:r>
          </a:p>
          <a:p>
            <a:pPr marL="685811" indent="-685811">
              <a:buFont typeface="Arial" panose="020B0604020202020204" pitchFamily="34" charset="0"/>
              <a:buChar char="•"/>
            </a:pPr>
            <a:r>
              <a:rPr lang="en-US" sz="5400" dirty="0">
                <a:solidFill>
                  <a:srgbClr val="000000"/>
                </a:solidFill>
                <a:latin typeface="+mn-lt"/>
              </a:rPr>
              <a:t>What are the risks of fighting corruption?</a:t>
            </a:r>
            <a:endParaRPr lang="en-GB"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What we’ll </a:t>
            </a:r>
            <a:r>
              <a:rPr lang="en-US" sz="8001" dirty="0" smtClean="0">
                <a:solidFill>
                  <a:schemeClr val="accent1"/>
                </a:solidFill>
                <a:latin typeface="+mj-lt"/>
                <a:cs typeface="Lato Regular"/>
              </a:rPr>
              <a:t>Look </a:t>
            </a:r>
            <a:r>
              <a:rPr lang="en-US" sz="8001" dirty="0">
                <a:solidFill>
                  <a:schemeClr val="accent1"/>
                </a:solidFill>
                <a:latin typeface="+mj-lt"/>
                <a:cs typeface="Lato Regular"/>
              </a:rPr>
              <a:t>at in Part 3</a:t>
            </a:r>
          </a:p>
        </p:txBody>
      </p:sp>
      <p:sp>
        <p:nvSpPr>
          <p:cNvPr id="2" name="Rektangel 1"/>
          <p:cNvSpPr/>
          <p:nvPr/>
        </p:nvSpPr>
        <p:spPr>
          <a:xfrm>
            <a:off x="7772688" y="7927927"/>
            <a:ext cx="14741237" cy="2862322"/>
          </a:xfrm>
          <a:prstGeom prst="rect">
            <a:avLst/>
          </a:prstGeom>
        </p:spPr>
        <p:txBody>
          <a:bodyPr wrap="square">
            <a:spAutoFit/>
          </a:bodyPr>
          <a:lstStyle/>
          <a:p>
            <a:pPr>
              <a:buClr>
                <a:schemeClr val="tx1"/>
              </a:buClr>
            </a:pPr>
            <a:r>
              <a:rPr lang="en-US" sz="6000" i="1" dirty="0" smtClean="0">
                <a:solidFill>
                  <a:srgbClr val="002060"/>
                </a:solidFill>
              </a:rPr>
              <a:t>“</a:t>
            </a:r>
            <a:r>
              <a:rPr lang="en-US" sz="6000" i="1" dirty="0">
                <a:solidFill>
                  <a:srgbClr val="002060"/>
                </a:solidFill>
              </a:rPr>
              <a:t>During times of universal deceit, telling the truth becomes a revolutionary act.” </a:t>
            </a:r>
            <a:r>
              <a:rPr lang="en-US" sz="6000" i="1" dirty="0">
                <a:solidFill>
                  <a:srgbClr val="000000"/>
                </a:solidFill>
              </a:rPr>
              <a:t>		</a:t>
            </a:r>
            <a:r>
              <a:rPr lang="en-US" sz="6000" i="1" dirty="0">
                <a:solidFill>
                  <a:srgbClr val="3E3F41"/>
                </a:solidFill>
              </a:rPr>
              <a:t> 		</a:t>
            </a:r>
            <a:r>
              <a:rPr lang="en-US" sz="6000" i="1" dirty="0" smtClean="0">
                <a:solidFill>
                  <a:srgbClr val="3E3F41"/>
                </a:solidFill>
              </a:rPr>
              <a:t>	</a:t>
            </a:r>
            <a:r>
              <a:rPr lang="en-US" sz="6000" i="1" dirty="0">
                <a:solidFill>
                  <a:srgbClr val="3E3F41"/>
                </a:solidFill>
              </a:rPr>
              <a:t>		</a:t>
            </a:r>
            <a:r>
              <a:rPr lang="en-US" sz="4000" dirty="0">
                <a:solidFill>
                  <a:srgbClr val="3E3F41"/>
                </a:solidFill>
              </a:rPr>
              <a:t>- George Orwell</a:t>
            </a:r>
          </a:p>
        </p:txBody>
      </p:sp>
    </p:spTree>
    <p:extLst>
      <p:ext uri="{BB962C8B-B14F-4D97-AF65-F5344CB8AC3E}">
        <p14:creationId xmlns:p14="http://schemas.microsoft.com/office/powerpoint/2010/main" val="11039645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55562" y="10120077"/>
            <a:ext cx="19817505" cy="2092838"/>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12000" b="1" dirty="0">
                <a:solidFill>
                  <a:srgbClr val="000000"/>
                </a:solidFill>
                <a:latin typeface="Calibri" panose="020F0502020204030204" pitchFamily="34" charset="0"/>
                <a:cs typeface="Lato Black"/>
              </a:rPr>
              <a:t>Part 1: Awareness Raising</a:t>
            </a:r>
            <a:endParaRPr lang="en-US" sz="12000" b="1" dirty="0">
              <a:solidFill>
                <a:srgbClr val="000000"/>
              </a:solidFill>
              <a:latin typeface="Calibri" panose="020F0502020204030204" pitchFamily="34" charset="0"/>
              <a:cs typeface="Lato Light"/>
            </a:endParaRPr>
          </a:p>
        </p:txBody>
      </p:sp>
      <p:grpSp>
        <p:nvGrpSpPr>
          <p:cNvPr id="14" name="Group 13"/>
          <p:cNvGrpSpPr/>
          <p:nvPr/>
        </p:nvGrpSpPr>
        <p:grpSpPr>
          <a:xfrm>
            <a:off x="1982359" y="12093062"/>
            <a:ext cx="15164992" cy="98580"/>
            <a:chOff x="4517996" y="10410325"/>
            <a:chExt cx="15868517" cy="158763"/>
          </a:xfrm>
        </p:grpSpPr>
        <p:sp>
          <p:nvSpPr>
            <p:cNvPr id="15" name="Rectangle 14"/>
            <p:cNvSpPr/>
            <p:nvPr/>
          </p:nvSpPr>
          <p:spPr>
            <a:xfrm>
              <a:off x="4517996" y="10410325"/>
              <a:ext cx="2606953" cy="15876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170309" y="10410325"/>
              <a:ext cx="2606953" cy="158763"/>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9822621" y="10410325"/>
              <a:ext cx="2606953" cy="158763"/>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2474934" y="10410325"/>
              <a:ext cx="2606953" cy="158763"/>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5127247" y="10410325"/>
              <a:ext cx="2606953" cy="158763"/>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7779560" y="10410325"/>
              <a:ext cx="2606953" cy="158763"/>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Plassholder for bilde 1"/>
          <p:cNvSpPr>
            <a:spLocks noGrp="1"/>
          </p:cNvSpPr>
          <p:nvPr>
            <p:ph type="pic" sz="quarter" idx="13"/>
          </p:nvPr>
        </p:nvSpPr>
        <p:spPr/>
      </p:sp>
      <p:pic>
        <p:nvPicPr>
          <p:cNvPr id="11" name="Picture 2" descr="4363265760_5509662a36_b.jpg"/>
          <p:cNvPicPr>
            <a:picLocks noChangeAspect="1"/>
          </p:cNvPicPr>
          <p:nvPr/>
        </p:nvPicPr>
        <p:blipFill rotWithShape="1">
          <a:blip r:embed="rId2" cstate="print"/>
          <a:srcRect t="16132" b="28011"/>
          <a:stretch/>
        </p:blipFill>
        <p:spPr>
          <a:xfrm>
            <a:off x="0" y="-657225"/>
            <a:ext cx="24377650" cy="10211668"/>
          </a:xfrm>
          <a:prstGeom prst="rect">
            <a:avLst/>
          </a:prstGeom>
          <a:effectLst/>
        </p:spPr>
      </p:pic>
    </p:spTree>
    <p:extLst>
      <p:ext uri="{BB962C8B-B14F-4D97-AF65-F5344CB8AC3E}">
        <p14:creationId xmlns:p14="http://schemas.microsoft.com/office/powerpoint/2010/main" val="39988338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37691" y="3904915"/>
            <a:ext cx="11204049" cy="9541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5600" dirty="0">
                <a:latin typeface="+mj-lt"/>
              </a:rPr>
              <a:t>AN HONEST PERSON WILL NOT</a:t>
            </a:r>
          </a:p>
        </p:txBody>
      </p:sp>
      <p:sp>
        <p:nvSpPr>
          <p:cNvPr id="6" name="TextBox 5"/>
          <p:cNvSpPr txBox="1"/>
          <p:nvPr/>
        </p:nvSpPr>
        <p:spPr>
          <a:xfrm>
            <a:off x="6137691" y="4799786"/>
            <a:ext cx="11204049" cy="95410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defRPr/>
            </a:pPr>
            <a:r>
              <a:rPr lang="en-US" sz="5600" dirty="0" smtClean="0"/>
              <a:t>Close his eyes to corruption</a:t>
            </a:r>
            <a:endParaRPr lang="en-US" sz="5600" dirty="0"/>
          </a:p>
        </p:txBody>
      </p:sp>
      <p:sp>
        <p:nvSpPr>
          <p:cNvPr id="9" name="TextBox 6"/>
          <p:cNvSpPr txBox="1"/>
          <p:nvPr/>
        </p:nvSpPr>
        <p:spPr>
          <a:xfrm>
            <a:off x="6137691" y="5738915"/>
            <a:ext cx="11204049" cy="95410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defRPr/>
            </a:pPr>
            <a:r>
              <a:rPr lang="en-US" sz="5600" dirty="0" smtClean="0"/>
              <a:t>Close his ears to complaints</a:t>
            </a:r>
            <a:endParaRPr lang="en-US" sz="5600" dirty="0"/>
          </a:p>
        </p:txBody>
      </p:sp>
      <p:sp>
        <p:nvSpPr>
          <p:cNvPr id="10" name="TextBox 7"/>
          <p:cNvSpPr txBox="1"/>
          <p:nvPr/>
        </p:nvSpPr>
        <p:spPr>
          <a:xfrm>
            <a:off x="6137691" y="6704689"/>
            <a:ext cx="11204049" cy="95410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defRPr/>
            </a:pPr>
            <a:r>
              <a:rPr lang="en-US" sz="5600" dirty="0" smtClean="0"/>
              <a:t>Keep quiet about corruption</a:t>
            </a:r>
            <a:endParaRPr lang="en-US" sz="5600" dirty="0"/>
          </a:p>
        </p:txBody>
      </p:sp>
      <p:pic>
        <p:nvPicPr>
          <p:cNvPr id="1026" name="Picture 2" descr="http://cdn.makeuseof.com/wp-content/uploads/2015/06/33_emoji.png?26523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3110" y="9031594"/>
            <a:ext cx="14053209" cy="4684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6539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3540919"/>
            <a:ext cx="20647024" cy="2684801"/>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11" indent="-685811">
              <a:buFont typeface="Arial" panose="020B0604020202020204" pitchFamily="34" charset="0"/>
              <a:buChar char="•"/>
            </a:pPr>
            <a:r>
              <a:rPr lang="en-US" sz="5400" dirty="0">
                <a:solidFill>
                  <a:srgbClr val="000000"/>
                </a:solidFill>
                <a:latin typeface="+mn-lt"/>
              </a:rPr>
              <a:t>When you’re a victim of corruption, what can you do? </a:t>
            </a:r>
          </a:p>
          <a:p>
            <a:pPr marL="685811" indent="-685811">
              <a:buFont typeface="Arial" panose="020B0604020202020204" pitchFamily="34" charset="0"/>
              <a:buChar char="•"/>
            </a:pPr>
            <a:r>
              <a:rPr lang="en-US" sz="5400" dirty="0">
                <a:solidFill>
                  <a:srgbClr val="000000"/>
                </a:solidFill>
                <a:latin typeface="+mn-lt"/>
              </a:rPr>
              <a:t>Give as many suggestions as possible for how ordinary people can fight corruption.</a:t>
            </a: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Victims: How can </a:t>
            </a:r>
            <a:r>
              <a:rPr lang="en-US" sz="8001" dirty="0" smtClean="0">
                <a:solidFill>
                  <a:schemeClr val="accent1"/>
                </a:solidFill>
                <a:latin typeface="+mj-lt"/>
                <a:cs typeface="Lato Regular"/>
              </a:rPr>
              <a:t>you </a:t>
            </a:r>
            <a:r>
              <a:rPr lang="en-US" sz="8001" dirty="0">
                <a:solidFill>
                  <a:schemeClr val="accent1"/>
                </a:solidFill>
                <a:latin typeface="+mj-lt"/>
                <a:cs typeface="Lato Regular"/>
              </a:rPr>
              <a:t>f</a:t>
            </a:r>
            <a:r>
              <a:rPr lang="en-US" sz="8001" dirty="0" smtClean="0">
                <a:solidFill>
                  <a:schemeClr val="accent1"/>
                </a:solidFill>
                <a:latin typeface="+mj-lt"/>
                <a:cs typeface="Lato Regular"/>
              </a:rPr>
              <a:t>ight it?</a:t>
            </a:r>
            <a:endParaRPr lang="en-US" sz="8001" dirty="0">
              <a:solidFill>
                <a:schemeClr val="accent1"/>
              </a:solidFill>
              <a:latin typeface="+mj-lt"/>
              <a:cs typeface="Lato Regular"/>
            </a:endParaRPr>
          </a:p>
        </p:txBody>
      </p:sp>
      <p:sp>
        <p:nvSpPr>
          <p:cNvPr id="2" name="Rektangel 1"/>
          <p:cNvSpPr/>
          <p:nvPr/>
        </p:nvSpPr>
        <p:spPr>
          <a:xfrm>
            <a:off x="6101862" y="7708088"/>
            <a:ext cx="16412063" cy="2862322"/>
          </a:xfrm>
          <a:prstGeom prst="rect">
            <a:avLst/>
          </a:prstGeom>
        </p:spPr>
        <p:txBody>
          <a:bodyPr wrap="square">
            <a:spAutoFit/>
          </a:bodyPr>
          <a:lstStyle/>
          <a:p>
            <a:pPr>
              <a:buClr>
                <a:schemeClr val="tx1"/>
              </a:buClr>
            </a:pPr>
            <a:r>
              <a:rPr lang="en-US" sz="6000" i="1" dirty="0" smtClean="0">
                <a:solidFill>
                  <a:srgbClr val="002060"/>
                </a:solidFill>
              </a:rPr>
              <a:t>“The </a:t>
            </a:r>
            <a:r>
              <a:rPr lang="en-US" sz="6000" b="1" i="1" dirty="0" smtClean="0">
                <a:solidFill>
                  <a:srgbClr val="002060"/>
                </a:solidFill>
              </a:rPr>
              <a:t>silence</a:t>
            </a:r>
            <a:r>
              <a:rPr lang="en-US" sz="6000" i="1" dirty="0" smtClean="0">
                <a:solidFill>
                  <a:srgbClr val="002060"/>
                </a:solidFill>
              </a:rPr>
              <a:t> </a:t>
            </a:r>
            <a:r>
              <a:rPr lang="en-US" sz="6000" i="1" dirty="0">
                <a:solidFill>
                  <a:srgbClr val="002060"/>
                </a:solidFill>
              </a:rPr>
              <a:t>of the good people is more </a:t>
            </a:r>
            <a:r>
              <a:rPr lang="en-US" sz="6000" b="1" i="1" dirty="0" smtClean="0">
                <a:solidFill>
                  <a:srgbClr val="002060"/>
                </a:solidFill>
              </a:rPr>
              <a:t>dangerous</a:t>
            </a:r>
            <a:r>
              <a:rPr lang="en-US" sz="6000" i="1" dirty="0" smtClean="0">
                <a:solidFill>
                  <a:srgbClr val="002060"/>
                </a:solidFill>
              </a:rPr>
              <a:t> than </a:t>
            </a:r>
            <a:r>
              <a:rPr lang="en-US" sz="6000" i="1" dirty="0">
                <a:solidFill>
                  <a:srgbClr val="002060"/>
                </a:solidFill>
              </a:rPr>
              <a:t>the </a:t>
            </a:r>
            <a:r>
              <a:rPr lang="en-US" sz="6000" b="1" i="1" dirty="0" smtClean="0">
                <a:solidFill>
                  <a:srgbClr val="002060"/>
                </a:solidFill>
              </a:rPr>
              <a:t>brutality</a:t>
            </a:r>
            <a:r>
              <a:rPr lang="en-US" sz="6000" i="1" dirty="0" smtClean="0">
                <a:solidFill>
                  <a:srgbClr val="002060"/>
                </a:solidFill>
              </a:rPr>
              <a:t> of </a:t>
            </a:r>
            <a:r>
              <a:rPr lang="en-US" sz="6000" i="1" dirty="0">
                <a:solidFill>
                  <a:srgbClr val="002060"/>
                </a:solidFill>
              </a:rPr>
              <a:t>the bad </a:t>
            </a:r>
            <a:r>
              <a:rPr lang="en-US" sz="6000" i="1" dirty="0" smtClean="0">
                <a:solidFill>
                  <a:srgbClr val="002060"/>
                </a:solidFill>
              </a:rPr>
              <a:t>people”</a:t>
            </a:r>
            <a:r>
              <a:rPr lang="en-US" sz="6000" i="1" dirty="0">
                <a:solidFill>
                  <a:srgbClr val="000000"/>
                </a:solidFill>
              </a:rPr>
              <a:t>		</a:t>
            </a:r>
            <a:r>
              <a:rPr lang="en-US" sz="6000" i="1" dirty="0">
                <a:solidFill>
                  <a:srgbClr val="3E3F41"/>
                </a:solidFill>
              </a:rPr>
              <a:t> 		</a:t>
            </a:r>
            <a:r>
              <a:rPr lang="en-US" sz="6000" i="1" dirty="0" smtClean="0">
                <a:solidFill>
                  <a:srgbClr val="3E3F41"/>
                </a:solidFill>
              </a:rPr>
              <a:t>	</a:t>
            </a:r>
            <a:r>
              <a:rPr lang="en-US" sz="6000" i="1" dirty="0">
                <a:solidFill>
                  <a:srgbClr val="3E3F41"/>
                </a:solidFill>
              </a:rPr>
              <a:t>		</a:t>
            </a:r>
            <a:r>
              <a:rPr lang="en-US" sz="4000" dirty="0">
                <a:solidFill>
                  <a:srgbClr val="3E3F41"/>
                </a:solidFill>
              </a:rPr>
              <a:t>- </a:t>
            </a:r>
            <a:r>
              <a:rPr lang="en-US" sz="4000" dirty="0" smtClean="0">
                <a:solidFill>
                  <a:srgbClr val="3E3F41"/>
                </a:solidFill>
              </a:rPr>
              <a:t>Martin Luther King Jr.</a:t>
            </a:r>
            <a:endParaRPr lang="en-US" sz="4000" dirty="0">
              <a:solidFill>
                <a:srgbClr val="3E3F41"/>
              </a:solidFill>
            </a:endParaRPr>
          </a:p>
        </p:txBody>
      </p:sp>
    </p:spTree>
    <p:extLst>
      <p:ext uri="{BB962C8B-B14F-4D97-AF65-F5344CB8AC3E}">
        <p14:creationId xmlns:p14="http://schemas.microsoft.com/office/powerpoint/2010/main" val="1738831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19"/>
            <a:ext cx="20647024" cy="4180595"/>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11" indent="-685811">
              <a:buFont typeface="Arial" panose="020B0604020202020204" pitchFamily="34" charset="0"/>
              <a:buChar char="•"/>
            </a:pPr>
            <a:r>
              <a:rPr lang="en-US" sz="5400" dirty="0">
                <a:solidFill>
                  <a:srgbClr val="000000"/>
                </a:solidFill>
                <a:latin typeface="+mn-lt"/>
              </a:rPr>
              <a:t>There are many websites where people share their experiences with corruption. Is there a website in your country you can visit and share your </a:t>
            </a:r>
            <a:r>
              <a:rPr lang="en-US" sz="5400" dirty="0" smtClean="0">
                <a:solidFill>
                  <a:srgbClr val="000000"/>
                </a:solidFill>
                <a:latin typeface="+mn-lt"/>
              </a:rPr>
              <a:t>story</a:t>
            </a:r>
            <a:r>
              <a:rPr lang="en-US" sz="5400" dirty="0">
                <a:solidFill>
                  <a:srgbClr val="000000"/>
                </a:solidFill>
                <a:latin typeface="+mn-lt"/>
              </a:rPr>
              <a:t>?</a:t>
            </a:r>
          </a:p>
          <a:p>
            <a:pPr marL="685811" indent="-685811">
              <a:buFont typeface="Arial" panose="020B0604020202020204" pitchFamily="34" charset="0"/>
              <a:buChar char="•"/>
            </a:pPr>
            <a:r>
              <a:rPr lang="en-US" sz="5400" dirty="0">
                <a:solidFill>
                  <a:srgbClr val="000000"/>
                </a:solidFill>
                <a:latin typeface="+mn-lt"/>
              </a:rPr>
              <a:t>Social media can be a good way to share your story and raise awareness about how corruption hurts you and others</a:t>
            </a:r>
            <a:r>
              <a:rPr lang="en-US" sz="5400" dirty="0" smtClean="0">
                <a:solidFill>
                  <a:srgbClr val="000000"/>
                </a:solidFill>
                <a:latin typeface="+mn-lt"/>
              </a:rPr>
              <a:t>.</a:t>
            </a:r>
            <a:endParaRPr lang="en-U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Share your </a:t>
            </a:r>
            <a:r>
              <a:rPr lang="en-US" sz="8001" dirty="0" smtClean="0">
                <a:solidFill>
                  <a:schemeClr val="accent1"/>
                </a:solidFill>
                <a:latin typeface="+mj-lt"/>
                <a:cs typeface="Lato Regular"/>
              </a:rPr>
              <a:t>Story</a:t>
            </a:r>
            <a:r>
              <a:rPr lang="en-US" sz="8001" dirty="0">
                <a:solidFill>
                  <a:schemeClr val="accent1"/>
                </a:solidFill>
                <a:latin typeface="+mj-lt"/>
                <a:cs typeface="Lato Regular"/>
              </a:rPr>
              <a:t>!</a:t>
            </a:r>
          </a:p>
        </p:txBody>
      </p:sp>
      <p:sp>
        <p:nvSpPr>
          <p:cNvPr id="5" name="Freeform 74"/>
          <p:cNvSpPr>
            <a:spLocks noChangeArrowheads="1"/>
          </p:cNvSpPr>
          <p:nvPr/>
        </p:nvSpPr>
        <p:spPr bwMode="auto">
          <a:xfrm>
            <a:off x="17694149" y="8886914"/>
            <a:ext cx="3780322" cy="3731554"/>
          </a:xfrm>
          <a:custGeom>
            <a:avLst/>
            <a:gdLst>
              <a:gd name="T0" fmla="*/ 27 w 445"/>
              <a:gd name="T1" fmla="*/ 107 h 436"/>
              <a:gd name="T2" fmla="*/ 27 w 445"/>
              <a:gd name="T3" fmla="*/ 107 h 436"/>
              <a:gd name="T4" fmla="*/ 62 w 445"/>
              <a:gd name="T5" fmla="*/ 186 h 436"/>
              <a:gd name="T6" fmla="*/ 116 w 445"/>
              <a:gd name="T7" fmla="*/ 204 h 436"/>
              <a:gd name="T8" fmla="*/ 125 w 445"/>
              <a:gd name="T9" fmla="*/ 204 h 436"/>
              <a:gd name="T10" fmla="*/ 134 w 445"/>
              <a:gd name="T11" fmla="*/ 248 h 436"/>
              <a:gd name="T12" fmla="*/ 134 w 445"/>
              <a:gd name="T13" fmla="*/ 248 h 436"/>
              <a:gd name="T14" fmla="*/ 0 w 445"/>
              <a:gd name="T15" fmla="*/ 345 h 436"/>
              <a:gd name="T16" fmla="*/ 116 w 445"/>
              <a:gd name="T17" fmla="*/ 435 h 436"/>
              <a:gd name="T18" fmla="*/ 116 w 445"/>
              <a:gd name="T19" fmla="*/ 435 h 436"/>
              <a:gd name="T20" fmla="*/ 125 w 445"/>
              <a:gd name="T21" fmla="*/ 435 h 436"/>
              <a:gd name="T22" fmla="*/ 196 w 445"/>
              <a:gd name="T23" fmla="*/ 417 h 436"/>
              <a:gd name="T24" fmla="*/ 249 w 445"/>
              <a:gd name="T25" fmla="*/ 320 h 436"/>
              <a:gd name="T26" fmla="*/ 205 w 445"/>
              <a:gd name="T27" fmla="*/ 230 h 436"/>
              <a:gd name="T28" fmla="*/ 178 w 445"/>
              <a:gd name="T29" fmla="*/ 204 h 436"/>
              <a:gd name="T30" fmla="*/ 196 w 445"/>
              <a:gd name="T31" fmla="*/ 177 h 436"/>
              <a:gd name="T32" fmla="*/ 231 w 445"/>
              <a:gd name="T33" fmla="*/ 98 h 436"/>
              <a:gd name="T34" fmla="*/ 196 w 445"/>
              <a:gd name="T35" fmla="*/ 18 h 436"/>
              <a:gd name="T36" fmla="*/ 213 w 445"/>
              <a:gd name="T37" fmla="*/ 18 h 436"/>
              <a:gd name="T38" fmla="*/ 249 w 445"/>
              <a:gd name="T39" fmla="*/ 0 h 436"/>
              <a:gd name="T40" fmla="*/ 249 w 445"/>
              <a:gd name="T41" fmla="*/ 0 h 436"/>
              <a:gd name="T42" fmla="*/ 143 w 445"/>
              <a:gd name="T43" fmla="*/ 0 h 436"/>
              <a:gd name="T44" fmla="*/ 27 w 445"/>
              <a:gd name="T45" fmla="*/ 107 h 436"/>
              <a:gd name="T46" fmla="*/ 205 w 445"/>
              <a:gd name="T47" fmla="*/ 328 h 436"/>
              <a:gd name="T48" fmla="*/ 205 w 445"/>
              <a:gd name="T49" fmla="*/ 328 h 436"/>
              <a:gd name="T50" fmla="*/ 134 w 445"/>
              <a:gd name="T51" fmla="*/ 390 h 436"/>
              <a:gd name="T52" fmla="*/ 54 w 445"/>
              <a:gd name="T53" fmla="*/ 345 h 436"/>
              <a:gd name="T54" fmla="*/ 71 w 445"/>
              <a:gd name="T55" fmla="*/ 292 h 436"/>
              <a:gd name="T56" fmla="*/ 125 w 445"/>
              <a:gd name="T57" fmla="*/ 275 h 436"/>
              <a:gd name="T58" fmla="*/ 134 w 445"/>
              <a:gd name="T59" fmla="*/ 275 h 436"/>
              <a:gd name="T60" fmla="*/ 205 w 445"/>
              <a:gd name="T61" fmla="*/ 328 h 436"/>
              <a:gd name="T62" fmla="*/ 178 w 445"/>
              <a:gd name="T63" fmla="*/ 80 h 436"/>
              <a:gd name="T64" fmla="*/ 178 w 445"/>
              <a:gd name="T65" fmla="*/ 80 h 436"/>
              <a:gd name="T66" fmla="*/ 143 w 445"/>
              <a:gd name="T67" fmla="*/ 169 h 436"/>
              <a:gd name="T68" fmla="*/ 134 w 445"/>
              <a:gd name="T69" fmla="*/ 169 h 436"/>
              <a:gd name="T70" fmla="*/ 81 w 445"/>
              <a:gd name="T71" fmla="*/ 116 h 436"/>
              <a:gd name="T72" fmla="*/ 81 w 445"/>
              <a:gd name="T73" fmla="*/ 62 h 436"/>
              <a:gd name="T74" fmla="*/ 107 w 445"/>
              <a:gd name="T75" fmla="*/ 26 h 436"/>
              <a:gd name="T76" fmla="*/ 116 w 445"/>
              <a:gd name="T77" fmla="*/ 26 h 436"/>
              <a:gd name="T78" fmla="*/ 178 w 445"/>
              <a:gd name="T79" fmla="*/ 80 h 436"/>
              <a:gd name="T80" fmla="*/ 373 w 445"/>
              <a:gd name="T81" fmla="*/ 169 h 436"/>
              <a:gd name="T82" fmla="*/ 373 w 445"/>
              <a:gd name="T83" fmla="*/ 169 h 436"/>
              <a:gd name="T84" fmla="*/ 373 w 445"/>
              <a:gd name="T85" fmla="*/ 98 h 436"/>
              <a:gd name="T86" fmla="*/ 319 w 445"/>
              <a:gd name="T87" fmla="*/ 98 h 436"/>
              <a:gd name="T88" fmla="*/ 319 w 445"/>
              <a:gd name="T89" fmla="*/ 169 h 436"/>
              <a:gd name="T90" fmla="*/ 249 w 445"/>
              <a:gd name="T91" fmla="*/ 169 h 436"/>
              <a:gd name="T92" fmla="*/ 249 w 445"/>
              <a:gd name="T93" fmla="*/ 213 h 436"/>
              <a:gd name="T94" fmla="*/ 319 w 445"/>
              <a:gd name="T95" fmla="*/ 213 h 436"/>
              <a:gd name="T96" fmla="*/ 319 w 445"/>
              <a:gd name="T97" fmla="*/ 292 h 436"/>
              <a:gd name="T98" fmla="*/ 373 w 445"/>
              <a:gd name="T99" fmla="*/ 292 h 436"/>
              <a:gd name="T100" fmla="*/ 373 w 445"/>
              <a:gd name="T101" fmla="*/ 213 h 436"/>
              <a:gd name="T102" fmla="*/ 444 w 445"/>
              <a:gd name="T103" fmla="*/ 213 h 436"/>
              <a:gd name="T104" fmla="*/ 444 w 445"/>
              <a:gd name="T105" fmla="*/ 169 h 436"/>
              <a:gd name="T106" fmla="*/ 373 w 445"/>
              <a:gd name="T107" fmla="*/ 169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5" h="436">
                <a:moveTo>
                  <a:pt x="27" y="107"/>
                </a:moveTo>
                <a:lnTo>
                  <a:pt x="27" y="107"/>
                </a:lnTo>
                <a:cubicBezTo>
                  <a:pt x="27" y="142"/>
                  <a:pt x="36" y="169"/>
                  <a:pt x="62" y="186"/>
                </a:cubicBezTo>
                <a:cubicBezTo>
                  <a:pt x="81" y="195"/>
                  <a:pt x="107" y="204"/>
                  <a:pt x="116" y="204"/>
                </a:cubicBezTo>
                <a:lnTo>
                  <a:pt x="125" y="204"/>
                </a:lnTo>
                <a:cubicBezTo>
                  <a:pt x="125" y="204"/>
                  <a:pt x="116" y="222"/>
                  <a:pt x="134" y="248"/>
                </a:cubicBezTo>
                <a:lnTo>
                  <a:pt x="134" y="248"/>
                </a:lnTo>
                <a:cubicBezTo>
                  <a:pt x="107" y="248"/>
                  <a:pt x="0" y="257"/>
                  <a:pt x="0" y="345"/>
                </a:cubicBezTo>
                <a:cubicBezTo>
                  <a:pt x="0" y="435"/>
                  <a:pt x="98" y="435"/>
                  <a:pt x="116" y="435"/>
                </a:cubicBezTo>
                <a:lnTo>
                  <a:pt x="116" y="435"/>
                </a:lnTo>
                <a:cubicBezTo>
                  <a:pt x="116" y="435"/>
                  <a:pt x="116" y="435"/>
                  <a:pt x="125" y="435"/>
                </a:cubicBezTo>
                <a:cubicBezTo>
                  <a:pt x="134" y="435"/>
                  <a:pt x="169" y="435"/>
                  <a:pt x="196" y="417"/>
                </a:cubicBezTo>
                <a:cubicBezTo>
                  <a:pt x="231" y="399"/>
                  <a:pt x="249" y="364"/>
                  <a:pt x="249" y="320"/>
                </a:cubicBezTo>
                <a:cubicBezTo>
                  <a:pt x="249" y="275"/>
                  <a:pt x="222" y="248"/>
                  <a:pt x="205" y="230"/>
                </a:cubicBezTo>
                <a:cubicBezTo>
                  <a:pt x="187" y="222"/>
                  <a:pt x="178" y="213"/>
                  <a:pt x="178" y="204"/>
                </a:cubicBezTo>
                <a:cubicBezTo>
                  <a:pt x="178" y="195"/>
                  <a:pt x="187" y="186"/>
                  <a:pt x="196" y="177"/>
                </a:cubicBezTo>
                <a:cubicBezTo>
                  <a:pt x="213" y="160"/>
                  <a:pt x="231" y="142"/>
                  <a:pt x="231" y="98"/>
                </a:cubicBezTo>
                <a:cubicBezTo>
                  <a:pt x="231" y="62"/>
                  <a:pt x="222" y="36"/>
                  <a:pt x="196" y="18"/>
                </a:cubicBezTo>
                <a:lnTo>
                  <a:pt x="213" y="18"/>
                </a:lnTo>
                <a:cubicBezTo>
                  <a:pt x="231" y="18"/>
                  <a:pt x="249" y="9"/>
                  <a:pt x="249" y="0"/>
                </a:cubicBezTo>
                <a:lnTo>
                  <a:pt x="249" y="0"/>
                </a:lnTo>
                <a:cubicBezTo>
                  <a:pt x="143" y="0"/>
                  <a:pt x="143" y="0"/>
                  <a:pt x="143" y="0"/>
                </a:cubicBezTo>
                <a:cubicBezTo>
                  <a:pt x="134" y="0"/>
                  <a:pt x="27" y="0"/>
                  <a:pt x="27" y="107"/>
                </a:cubicBezTo>
                <a:close/>
                <a:moveTo>
                  <a:pt x="205" y="328"/>
                </a:moveTo>
                <a:lnTo>
                  <a:pt x="205" y="328"/>
                </a:lnTo>
                <a:cubicBezTo>
                  <a:pt x="213" y="364"/>
                  <a:pt x="178" y="390"/>
                  <a:pt x="134" y="390"/>
                </a:cubicBezTo>
                <a:cubicBezTo>
                  <a:pt x="90" y="399"/>
                  <a:pt x="54" y="381"/>
                  <a:pt x="54" y="345"/>
                </a:cubicBezTo>
                <a:cubicBezTo>
                  <a:pt x="45" y="328"/>
                  <a:pt x="54" y="310"/>
                  <a:pt x="71" y="292"/>
                </a:cubicBezTo>
                <a:cubicBezTo>
                  <a:pt x="90" y="283"/>
                  <a:pt x="107" y="275"/>
                  <a:pt x="125" y="275"/>
                </a:cubicBezTo>
                <a:cubicBezTo>
                  <a:pt x="134" y="275"/>
                  <a:pt x="134" y="275"/>
                  <a:pt x="134" y="275"/>
                </a:cubicBezTo>
                <a:cubicBezTo>
                  <a:pt x="178" y="275"/>
                  <a:pt x="205" y="301"/>
                  <a:pt x="205" y="328"/>
                </a:cubicBezTo>
                <a:close/>
                <a:moveTo>
                  <a:pt x="178" y="80"/>
                </a:moveTo>
                <a:lnTo>
                  <a:pt x="178" y="80"/>
                </a:lnTo>
                <a:cubicBezTo>
                  <a:pt x="187" y="124"/>
                  <a:pt x="169" y="160"/>
                  <a:pt x="143" y="169"/>
                </a:cubicBezTo>
                <a:cubicBezTo>
                  <a:pt x="143" y="169"/>
                  <a:pt x="143" y="169"/>
                  <a:pt x="134" y="169"/>
                </a:cubicBezTo>
                <a:cubicBezTo>
                  <a:pt x="107" y="169"/>
                  <a:pt x="90" y="151"/>
                  <a:pt x="81" y="116"/>
                </a:cubicBezTo>
                <a:cubicBezTo>
                  <a:pt x="71" y="98"/>
                  <a:pt x="71" y="80"/>
                  <a:pt x="81" y="62"/>
                </a:cubicBezTo>
                <a:cubicBezTo>
                  <a:pt x="81" y="45"/>
                  <a:pt x="98" y="36"/>
                  <a:pt x="107" y="26"/>
                </a:cubicBezTo>
                <a:lnTo>
                  <a:pt x="116" y="26"/>
                </a:lnTo>
                <a:cubicBezTo>
                  <a:pt x="151" y="26"/>
                  <a:pt x="169" y="45"/>
                  <a:pt x="178" y="80"/>
                </a:cubicBezTo>
                <a:close/>
                <a:moveTo>
                  <a:pt x="373" y="169"/>
                </a:moveTo>
                <a:lnTo>
                  <a:pt x="373" y="169"/>
                </a:lnTo>
                <a:cubicBezTo>
                  <a:pt x="373" y="98"/>
                  <a:pt x="373" y="98"/>
                  <a:pt x="373" y="98"/>
                </a:cubicBezTo>
                <a:cubicBezTo>
                  <a:pt x="319" y="98"/>
                  <a:pt x="319" y="98"/>
                  <a:pt x="319" y="98"/>
                </a:cubicBezTo>
                <a:cubicBezTo>
                  <a:pt x="319" y="169"/>
                  <a:pt x="319" y="169"/>
                  <a:pt x="319" y="169"/>
                </a:cubicBezTo>
                <a:cubicBezTo>
                  <a:pt x="249" y="169"/>
                  <a:pt x="249" y="169"/>
                  <a:pt x="249" y="169"/>
                </a:cubicBezTo>
                <a:cubicBezTo>
                  <a:pt x="249" y="213"/>
                  <a:pt x="249" y="213"/>
                  <a:pt x="249" y="213"/>
                </a:cubicBezTo>
                <a:cubicBezTo>
                  <a:pt x="319" y="213"/>
                  <a:pt x="319" y="213"/>
                  <a:pt x="319" y="213"/>
                </a:cubicBezTo>
                <a:cubicBezTo>
                  <a:pt x="319" y="292"/>
                  <a:pt x="319" y="292"/>
                  <a:pt x="319" y="292"/>
                </a:cubicBezTo>
                <a:cubicBezTo>
                  <a:pt x="373" y="292"/>
                  <a:pt x="373" y="292"/>
                  <a:pt x="373" y="292"/>
                </a:cubicBezTo>
                <a:cubicBezTo>
                  <a:pt x="373" y="213"/>
                  <a:pt x="373" y="213"/>
                  <a:pt x="373" y="213"/>
                </a:cubicBezTo>
                <a:cubicBezTo>
                  <a:pt x="444" y="213"/>
                  <a:pt x="444" y="213"/>
                  <a:pt x="444" y="213"/>
                </a:cubicBezTo>
                <a:cubicBezTo>
                  <a:pt x="444" y="169"/>
                  <a:pt x="444" y="169"/>
                  <a:pt x="444" y="169"/>
                </a:cubicBezTo>
                <a:lnTo>
                  <a:pt x="373" y="169"/>
                </a:lnTo>
                <a:close/>
              </a:path>
            </a:pathLst>
          </a:custGeom>
          <a:solidFill>
            <a:srgbClr val="3E3F41"/>
          </a:solidFill>
          <a:ln>
            <a:noFill/>
          </a:ln>
          <a:effectLst/>
          <a:extLst/>
        </p:spPr>
        <p:txBody>
          <a:bodyPr wrap="none" lIns="91424" tIns="45712" rIns="91424" bIns="45712" anchor="ctr"/>
          <a:lstStyle/>
          <a:p>
            <a:pPr>
              <a:defRPr/>
            </a:pPr>
            <a:endParaRPr lang="en-US" dirty="0">
              <a:solidFill>
                <a:srgbClr val="000000"/>
              </a:solidFill>
              <a:latin typeface="Lato Light"/>
            </a:endParaRPr>
          </a:p>
        </p:txBody>
      </p:sp>
      <p:sp>
        <p:nvSpPr>
          <p:cNvPr id="6" name="Freeform 75"/>
          <p:cNvSpPr>
            <a:spLocks noChangeArrowheads="1"/>
          </p:cNvSpPr>
          <p:nvPr/>
        </p:nvSpPr>
        <p:spPr bwMode="auto">
          <a:xfrm>
            <a:off x="14092955" y="8883476"/>
            <a:ext cx="1999518" cy="3714362"/>
          </a:xfrm>
          <a:custGeom>
            <a:avLst/>
            <a:gdLst>
              <a:gd name="T0" fmla="*/ 248 w 249"/>
              <a:gd name="T1" fmla="*/ 80 h 453"/>
              <a:gd name="T2" fmla="*/ 248 w 249"/>
              <a:gd name="T3" fmla="*/ 80 h 453"/>
              <a:gd name="T4" fmla="*/ 177 w 249"/>
              <a:gd name="T5" fmla="*/ 80 h 453"/>
              <a:gd name="T6" fmla="*/ 160 w 249"/>
              <a:gd name="T7" fmla="*/ 107 h 453"/>
              <a:gd name="T8" fmla="*/ 160 w 249"/>
              <a:gd name="T9" fmla="*/ 160 h 453"/>
              <a:gd name="T10" fmla="*/ 248 w 249"/>
              <a:gd name="T11" fmla="*/ 160 h 453"/>
              <a:gd name="T12" fmla="*/ 248 w 249"/>
              <a:gd name="T13" fmla="*/ 231 h 453"/>
              <a:gd name="T14" fmla="*/ 160 w 249"/>
              <a:gd name="T15" fmla="*/ 231 h 453"/>
              <a:gd name="T16" fmla="*/ 160 w 249"/>
              <a:gd name="T17" fmla="*/ 452 h 453"/>
              <a:gd name="T18" fmla="*/ 79 w 249"/>
              <a:gd name="T19" fmla="*/ 452 h 453"/>
              <a:gd name="T20" fmla="*/ 79 w 249"/>
              <a:gd name="T21" fmla="*/ 231 h 453"/>
              <a:gd name="T22" fmla="*/ 0 w 249"/>
              <a:gd name="T23" fmla="*/ 231 h 453"/>
              <a:gd name="T24" fmla="*/ 0 w 249"/>
              <a:gd name="T25" fmla="*/ 160 h 453"/>
              <a:gd name="T26" fmla="*/ 79 w 249"/>
              <a:gd name="T27" fmla="*/ 160 h 453"/>
              <a:gd name="T28" fmla="*/ 79 w 249"/>
              <a:gd name="T29" fmla="*/ 116 h 453"/>
              <a:gd name="T30" fmla="*/ 177 w 249"/>
              <a:gd name="T31" fmla="*/ 0 h 453"/>
              <a:gd name="T32" fmla="*/ 248 w 249"/>
              <a:gd name="T33" fmla="*/ 0 h 453"/>
              <a:gd name="T34" fmla="*/ 248 w 249"/>
              <a:gd name="T35" fmla="*/ 8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rgbClr val="3E3F41"/>
          </a:solidFill>
          <a:ln>
            <a:noFill/>
          </a:ln>
          <a:effectLst/>
          <a:extLst/>
        </p:spPr>
        <p:txBody>
          <a:bodyPr wrap="none" lIns="91424" tIns="45712" rIns="91424" bIns="45712" anchor="ctr"/>
          <a:lstStyle/>
          <a:p>
            <a:pPr>
              <a:defRPr/>
            </a:pPr>
            <a:endParaRPr lang="en-US" dirty="0">
              <a:solidFill>
                <a:srgbClr val="000000"/>
              </a:solidFill>
              <a:latin typeface="Lato Light"/>
            </a:endParaRPr>
          </a:p>
        </p:txBody>
      </p:sp>
      <p:sp>
        <p:nvSpPr>
          <p:cNvPr id="9" name="Freeform 85"/>
          <p:cNvSpPr>
            <a:spLocks noChangeArrowheads="1"/>
          </p:cNvSpPr>
          <p:nvPr/>
        </p:nvSpPr>
        <p:spPr bwMode="auto">
          <a:xfrm>
            <a:off x="8056078" y="8858117"/>
            <a:ext cx="4462106" cy="3587578"/>
          </a:xfrm>
          <a:custGeom>
            <a:avLst/>
            <a:gdLst>
              <a:gd name="T0" fmla="*/ 461 w 462"/>
              <a:gd name="T1" fmla="*/ 45 h 374"/>
              <a:gd name="T2" fmla="*/ 461 w 462"/>
              <a:gd name="T3" fmla="*/ 45 h 374"/>
              <a:gd name="T4" fmla="*/ 408 w 462"/>
              <a:gd name="T5" fmla="*/ 63 h 374"/>
              <a:gd name="T6" fmla="*/ 443 w 462"/>
              <a:gd name="T7" fmla="*/ 10 h 374"/>
              <a:gd name="T8" fmla="*/ 389 w 462"/>
              <a:gd name="T9" fmla="*/ 36 h 374"/>
              <a:gd name="T10" fmla="*/ 319 w 462"/>
              <a:gd name="T11" fmla="*/ 0 h 374"/>
              <a:gd name="T12" fmla="*/ 221 w 462"/>
              <a:gd name="T13" fmla="*/ 98 h 374"/>
              <a:gd name="T14" fmla="*/ 230 w 462"/>
              <a:gd name="T15" fmla="*/ 116 h 374"/>
              <a:gd name="T16" fmla="*/ 35 w 462"/>
              <a:gd name="T17" fmla="*/ 19 h 374"/>
              <a:gd name="T18" fmla="*/ 17 w 462"/>
              <a:gd name="T19" fmla="*/ 72 h 374"/>
              <a:gd name="T20" fmla="*/ 61 w 462"/>
              <a:gd name="T21" fmla="*/ 151 h 374"/>
              <a:gd name="T22" fmla="*/ 17 w 462"/>
              <a:gd name="T23" fmla="*/ 134 h 374"/>
              <a:gd name="T24" fmla="*/ 17 w 462"/>
              <a:gd name="T25" fmla="*/ 134 h 374"/>
              <a:gd name="T26" fmla="*/ 98 w 462"/>
              <a:gd name="T27" fmla="*/ 231 h 374"/>
              <a:gd name="T28" fmla="*/ 70 w 462"/>
              <a:gd name="T29" fmla="*/ 231 h 374"/>
              <a:gd name="T30" fmla="*/ 53 w 462"/>
              <a:gd name="T31" fmla="*/ 231 h 374"/>
              <a:gd name="T32" fmla="*/ 142 w 462"/>
              <a:gd name="T33" fmla="*/ 294 h 374"/>
              <a:gd name="T34" fmla="*/ 26 w 462"/>
              <a:gd name="T35" fmla="*/ 338 h 374"/>
              <a:gd name="T36" fmla="*/ 0 w 462"/>
              <a:gd name="T37" fmla="*/ 338 h 374"/>
              <a:gd name="T38" fmla="*/ 142 w 462"/>
              <a:gd name="T39" fmla="*/ 373 h 374"/>
              <a:gd name="T40" fmla="*/ 408 w 462"/>
              <a:gd name="T41" fmla="*/ 107 h 374"/>
              <a:gd name="T42" fmla="*/ 408 w 462"/>
              <a:gd name="T43" fmla="*/ 98 h 374"/>
              <a:gd name="T44" fmla="*/ 461 w 462"/>
              <a:gd name="T45" fmla="*/ 4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lnTo>
                  <a:pt x="17" y="134"/>
                </a:ln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rgbClr val="3E3F41"/>
          </a:solidFill>
          <a:ln>
            <a:noFill/>
          </a:ln>
          <a:effectLst/>
          <a:extLst/>
        </p:spPr>
        <p:txBody>
          <a:bodyPr wrap="none" lIns="91424" tIns="45712" rIns="91424" bIns="45712" anchor="ctr"/>
          <a:lstStyle/>
          <a:p>
            <a:pPr>
              <a:defRPr/>
            </a:pPr>
            <a:endParaRPr lang="en-US" dirty="0">
              <a:solidFill>
                <a:srgbClr val="000000"/>
              </a:solidFill>
              <a:latin typeface="Lato Light"/>
            </a:endParaRPr>
          </a:p>
        </p:txBody>
      </p:sp>
      <p:sp>
        <p:nvSpPr>
          <p:cNvPr id="10" name="Freeform 87"/>
          <p:cNvSpPr>
            <a:spLocks noChangeArrowheads="1"/>
          </p:cNvSpPr>
          <p:nvPr/>
        </p:nvSpPr>
        <p:spPr bwMode="auto">
          <a:xfrm>
            <a:off x="3029439" y="8858117"/>
            <a:ext cx="3514423" cy="3587578"/>
          </a:xfrm>
          <a:custGeom>
            <a:avLst/>
            <a:gdLst>
              <a:gd name="T0" fmla="*/ 345 w 426"/>
              <a:gd name="T1" fmla="*/ 213 h 435"/>
              <a:gd name="T2" fmla="*/ 345 w 426"/>
              <a:gd name="T3" fmla="*/ 213 h 435"/>
              <a:gd name="T4" fmla="*/ 213 w 426"/>
              <a:gd name="T5" fmla="*/ 346 h 435"/>
              <a:gd name="T6" fmla="*/ 79 w 426"/>
              <a:gd name="T7" fmla="*/ 213 h 435"/>
              <a:gd name="T8" fmla="*/ 88 w 426"/>
              <a:gd name="T9" fmla="*/ 195 h 435"/>
              <a:gd name="T10" fmla="*/ 0 w 426"/>
              <a:gd name="T11" fmla="*/ 195 h 435"/>
              <a:gd name="T12" fmla="*/ 0 w 426"/>
              <a:gd name="T13" fmla="*/ 363 h 435"/>
              <a:gd name="T14" fmla="*/ 62 w 426"/>
              <a:gd name="T15" fmla="*/ 434 h 435"/>
              <a:gd name="T16" fmla="*/ 363 w 426"/>
              <a:gd name="T17" fmla="*/ 434 h 435"/>
              <a:gd name="T18" fmla="*/ 425 w 426"/>
              <a:gd name="T19" fmla="*/ 363 h 435"/>
              <a:gd name="T20" fmla="*/ 425 w 426"/>
              <a:gd name="T21" fmla="*/ 195 h 435"/>
              <a:gd name="T22" fmla="*/ 337 w 426"/>
              <a:gd name="T23" fmla="*/ 195 h 435"/>
              <a:gd name="T24" fmla="*/ 345 w 426"/>
              <a:gd name="T25" fmla="*/ 213 h 435"/>
              <a:gd name="T26" fmla="*/ 363 w 426"/>
              <a:gd name="T27" fmla="*/ 0 h 435"/>
              <a:gd name="T28" fmla="*/ 363 w 426"/>
              <a:gd name="T29" fmla="*/ 0 h 435"/>
              <a:gd name="T30" fmla="*/ 62 w 426"/>
              <a:gd name="T31" fmla="*/ 0 h 435"/>
              <a:gd name="T32" fmla="*/ 0 w 426"/>
              <a:gd name="T33" fmla="*/ 71 h 435"/>
              <a:gd name="T34" fmla="*/ 0 w 426"/>
              <a:gd name="T35" fmla="*/ 142 h 435"/>
              <a:gd name="T36" fmla="*/ 106 w 426"/>
              <a:gd name="T37" fmla="*/ 142 h 435"/>
              <a:gd name="T38" fmla="*/ 213 w 426"/>
              <a:gd name="T39" fmla="*/ 89 h 435"/>
              <a:gd name="T40" fmla="*/ 319 w 426"/>
              <a:gd name="T41" fmla="*/ 142 h 435"/>
              <a:gd name="T42" fmla="*/ 425 w 426"/>
              <a:gd name="T43" fmla="*/ 142 h 435"/>
              <a:gd name="T44" fmla="*/ 425 w 426"/>
              <a:gd name="T45" fmla="*/ 71 h 435"/>
              <a:gd name="T46" fmla="*/ 363 w 426"/>
              <a:gd name="T47" fmla="*/ 0 h 435"/>
              <a:gd name="T48" fmla="*/ 390 w 426"/>
              <a:gd name="T49" fmla="*/ 89 h 435"/>
              <a:gd name="T50" fmla="*/ 390 w 426"/>
              <a:gd name="T51" fmla="*/ 89 h 435"/>
              <a:gd name="T52" fmla="*/ 381 w 426"/>
              <a:gd name="T53" fmla="*/ 97 h 435"/>
              <a:gd name="T54" fmla="*/ 345 w 426"/>
              <a:gd name="T55" fmla="*/ 97 h 435"/>
              <a:gd name="T56" fmla="*/ 328 w 426"/>
              <a:gd name="T57" fmla="*/ 89 h 435"/>
              <a:gd name="T58" fmla="*/ 328 w 426"/>
              <a:gd name="T59" fmla="*/ 53 h 435"/>
              <a:gd name="T60" fmla="*/ 345 w 426"/>
              <a:gd name="T61" fmla="*/ 36 h 435"/>
              <a:gd name="T62" fmla="*/ 381 w 426"/>
              <a:gd name="T63" fmla="*/ 36 h 435"/>
              <a:gd name="T64" fmla="*/ 390 w 426"/>
              <a:gd name="T65" fmla="*/ 53 h 435"/>
              <a:gd name="T66" fmla="*/ 390 w 426"/>
              <a:gd name="T67" fmla="*/ 89 h 435"/>
              <a:gd name="T68" fmla="*/ 292 w 426"/>
              <a:gd name="T69" fmla="*/ 213 h 435"/>
              <a:gd name="T70" fmla="*/ 292 w 426"/>
              <a:gd name="T71" fmla="*/ 213 h 435"/>
              <a:gd name="T72" fmla="*/ 213 w 426"/>
              <a:gd name="T73" fmla="*/ 133 h 435"/>
              <a:gd name="T74" fmla="*/ 132 w 426"/>
              <a:gd name="T75" fmla="*/ 213 h 435"/>
              <a:gd name="T76" fmla="*/ 213 w 426"/>
              <a:gd name="T77" fmla="*/ 293 h 435"/>
              <a:gd name="T78" fmla="*/ 292 w 426"/>
              <a:gd name="T79" fmla="*/ 21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rgbClr val="3E3F41"/>
          </a:solidFill>
          <a:ln>
            <a:noFill/>
          </a:ln>
          <a:effectLst/>
          <a:extLst/>
        </p:spPr>
        <p:txBody>
          <a:bodyPr wrap="none" lIns="91424" tIns="45712" rIns="91424" bIns="45712" anchor="ctr"/>
          <a:lstStyle/>
          <a:p>
            <a:pPr>
              <a:defRPr/>
            </a:pPr>
            <a:endParaRPr lang="en-US" dirty="0">
              <a:solidFill>
                <a:srgbClr val="000000"/>
              </a:solidFill>
              <a:latin typeface="Lato Light"/>
            </a:endParaRPr>
          </a:p>
        </p:txBody>
      </p:sp>
    </p:spTree>
    <p:extLst>
      <p:ext uri="{BB962C8B-B14F-4D97-AF65-F5344CB8AC3E}">
        <p14:creationId xmlns:p14="http://schemas.microsoft.com/office/powerpoint/2010/main" val="8065221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720969" y="2778919"/>
            <a:ext cx="21792956" cy="10061179"/>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4300" b="1" dirty="0">
                <a:solidFill>
                  <a:srgbClr val="000000"/>
                </a:solidFill>
                <a:latin typeface="+mj-lt"/>
              </a:rPr>
              <a:t>I did not pay </a:t>
            </a:r>
            <a:r>
              <a:rPr lang="en-US" sz="4300" b="1" dirty="0" err="1">
                <a:solidFill>
                  <a:srgbClr val="000000"/>
                </a:solidFill>
                <a:latin typeface="+mj-lt"/>
              </a:rPr>
              <a:t>Rs</a:t>
            </a:r>
            <a:r>
              <a:rPr lang="en-US" sz="4300" b="1" dirty="0">
                <a:solidFill>
                  <a:srgbClr val="000000"/>
                </a:solidFill>
                <a:latin typeface="+mj-lt"/>
              </a:rPr>
              <a:t>. 1000 + </a:t>
            </a:r>
            <a:r>
              <a:rPr lang="en-US" sz="4300" b="1" dirty="0" err="1">
                <a:solidFill>
                  <a:srgbClr val="000000"/>
                </a:solidFill>
                <a:latin typeface="+mj-lt"/>
              </a:rPr>
              <a:t>Rs</a:t>
            </a:r>
            <a:r>
              <a:rPr lang="en-US" sz="4300" b="1" dirty="0">
                <a:solidFill>
                  <a:srgbClr val="000000"/>
                </a:solidFill>
                <a:latin typeface="+mj-lt"/>
              </a:rPr>
              <a:t>. 500 to the Police</a:t>
            </a:r>
          </a:p>
          <a:p>
            <a:r>
              <a:rPr lang="en-US" sz="4300" u="sng" dirty="0">
                <a:solidFill>
                  <a:srgbClr val="000000"/>
                </a:solidFill>
                <a:latin typeface="+mn-lt"/>
              </a:rPr>
              <a:t>Passport | Police Verification for Passport </a:t>
            </a:r>
          </a:p>
          <a:p>
            <a:r>
              <a:rPr lang="en-US" sz="4300" u="sng" dirty="0">
                <a:solidFill>
                  <a:srgbClr val="000000"/>
                </a:solidFill>
                <a:latin typeface="+mn-lt"/>
              </a:rPr>
              <a:t>Reported on June 17, 2014                                                                           </a:t>
            </a:r>
          </a:p>
          <a:p>
            <a:r>
              <a:rPr lang="en-US" sz="4300" dirty="0">
                <a:solidFill>
                  <a:srgbClr val="000000"/>
                </a:solidFill>
                <a:latin typeface="+mn-lt"/>
              </a:rPr>
              <a:t>As you all might  know the police need to verify your address when you apply for a passport. It is common practice that the police officers responsible for completing verification ask you to cough up some money, otherwise they might send a late or negative report about your address</a:t>
            </a:r>
            <a:r>
              <a:rPr lang="en-US" sz="4300" dirty="0" smtClean="0">
                <a:solidFill>
                  <a:srgbClr val="000000"/>
                </a:solidFill>
                <a:latin typeface="+mn-lt"/>
              </a:rPr>
              <a:t>.</a:t>
            </a:r>
            <a:endParaRPr lang="en-US" sz="4300" dirty="0">
              <a:solidFill>
                <a:srgbClr val="000000"/>
              </a:solidFill>
              <a:latin typeface="+mn-lt"/>
            </a:endParaRPr>
          </a:p>
          <a:p>
            <a:r>
              <a:rPr lang="en-US" sz="4300" dirty="0" smtClean="0">
                <a:solidFill>
                  <a:srgbClr val="000000"/>
                </a:solidFill>
                <a:latin typeface="+mn-lt"/>
              </a:rPr>
              <a:t>I </a:t>
            </a:r>
            <a:r>
              <a:rPr lang="en-US" sz="4300" dirty="0">
                <a:solidFill>
                  <a:srgbClr val="000000"/>
                </a:solidFill>
                <a:latin typeface="+mn-lt"/>
              </a:rPr>
              <a:t>was asked to pay </a:t>
            </a:r>
            <a:r>
              <a:rPr lang="en-US" sz="4300" dirty="0" err="1">
                <a:solidFill>
                  <a:srgbClr val="000000"/>
                </a:solidFill>
                <a:latin typeface="+mn-lt"/>
              </a:rPr>
              <a:t>Rs</a:t>
            </a:r>
            <a:r>
              <a:rPr lang="en-US" sz="4300" dirty="0">
                <a:solidFill>
                  <a:srgbClr val="000000"/>
                </a:solidFill>
                <a:latin typeface="+mn-lt"/>
              </a:rPr>
              <a:t>. 1000 at the Thana and </a:t>
            </a:r>
            <a:r>
              <a:rPr lang="en-US" sz="4300" dirty="0" err="1">
                <a:solidFill>
                  <a:srgbClr val="000000"/>
                </a:solidFill>
                <a:latin typeface="+mn-lt"/>
              </a:rPr>
              <a:t>Rs</a:t>
            </a:r>
            <a:r>
              <a:rPr lang="en-US" sz="4300" dirty="0">
                <a:solidFill>
                  <a:srgbClr val="000000"/>
                </a:solidFill>
                <a:latin typeface="+mn-lt"/>
              </a:rPr>
              <a:t>. 500 to the CID Inspector to complete my verification. I was scared of getting a negative report, but didn't want to pay the bribe either. So I called the police department and explained the situation to them. I was strictly asked NOT to pay any money. After they inquired with the local DSP, my verification process was successfully </a:t>
            </a:r>
            <a:r>
              <a:rPr lang="en-US" sz="4300" dirty="0" smtClean="0">
                <a:solidFill>
                  <a:srgbClr val="000000"/>
                </a:solidFill>
                <a:latin typeface="+mn-lt"/>
              </a:rPr>
              <a:t>completed.</a:t>
            </a:r>
            <a:endParaRPr lang="en-US" sz="4300" dirty="0">
              <a:solidFill>
                <a:srgbClr val="000000"/>
              </a:solidFill>
              <a:latin typeface="+mn-lt"/>
            </a:endParaRPr>
          </a:p>
          <a:p>
            <a:r>
              <a:rPr lang="en-US" sz="4300" dirty="0">
                <a:solidFill>
                  <a:srgbClr val="000000"/>
                </a:solidFill>
                <a:latin typeface="+mn-lt"/>
              </a:rPr>
              <a:t>I got a clear report on the verification. I DID NOT PAY A BRIBE</a:t>
            </a:r>
            <a:r>
              <a:rPr lang="en-US" sz="4300" dirty="0" smtClean="0">
                <a:solidFill>
                  <a:srgbClr val="000000"/>
                </a:solidFill>
                <a:latin typeface="+mn-lt"/>
              </a:rPr>
              <a:t>.</a:t>
            </a:r>
            <a:endParaRPr lang="en-US" sz="4300" dirty="0">
              <a:solidFill>
                <a:srgbClr val="000000"/>
              </a:solidFill>
              <a:latin typeface="+mn-lt"/>
            </a:endParaRPr>
          </a:p>
          <a:p>
            <a:r>
              <a:rPr lang="en-US" sz="4300" dirty="0">
                <a:solidFill>
                  <a:srgbClr val="000000"/>
                </a:solidFill>
                <a:latin typeface="+mn-lt"/>
              </a:rPr>
              <a:t>Please, let us all come together. I know you may feel afraid in the beginning, but there are good people in the Police Department. Get some help, and live like an honest citizen. </a:t>
            </a: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A true </a:t>
            </a:r>
            <a:r>
              <a:rPr lang="en-US" sz="8001" dirty="0" smtClean="0">
                <a:solidFill>
                  <a:schemeClr val="accent1"/>
                </a:solidFill>
                <a:latin typeface="+mj-lt"/>
                <a:cs typeface="Lato Regular"/>
              </a:rPr>
              <a:t>Case </a:t>
            </a:r>
            <a:r>
              <a:rPr lang="en-US" sz="8001" dirty="0">
                <a:solidFill>
                  <a:schemeClr val="accent1"/>
                </a:solidFill>
                <a:latin typeface="+mj-lt"/>
                <a:cs typeface="Lato Regular"/>
              </a:rPr>
              <a:t>from </a:t>
            </a:r>
            <a:r>
              <a:rPr lang="en-US" sz="8001" dirty="0" smtClean="0">
                <a:solidFill>
                  <a:schemeClr val="accent1"/>
                </a:solidFill>
                <a:latin typeface="+mj-lt"/>
                <a:cs typeface="Lato Regular"/>
              </a:rPr>
              <a:t>India: What </a:t>
            </a:r>
            <a:r>
              <a:rPr lang="en-US" sz="8001" dirty="0">
                <a:solidFill>
                  <a:schemeClr val="accent1"/>
                </a:solidFill>
                <a:latin typeface="+mj-lt"/>
                <a:cs typeface="Lato Regular"/>
              </a:rPr>
              <a:t>do you t</a:t>
            </a:r>
            <a:r>
              <a:rPr lang="en-US" sz="8001" dirty="0" smtClean="0">
                <a:solidFill>
                  <a:schemeClr val="accent1"/>
                </a:solidFill>
                <a:latin typeface="+mj-lt"/>
                <a:cs typeface="Lato Regular"/>
              </a:rPr>
              <a:t>hink</a:t>
            </a:r>
            <a:r>
              <a:rPr lang="en-US" sz="8001" dirty="0">
                <a:solidFill>
                  <a:schemeClr val="accent1"/>
                </a:solidFill>
                <a:latin typeface="+mj-lt"/>
                <a:cs typeface="Lato Regular"/>
              </a:rPr>
              <a:t>?</a:t>
            </a:r>
          </a:p>
        </p:txBody>
      </p:sp>
    </p:spTree>
    <p:extLst>
      <p:ext uri="{BB962C8B-B14F-4D97-AF65-F5344CB8AC3E}">
        <p14:creationId xmlns:p14="http://schemas.microsoft.com/office/powerpoint/2010/main" val="20093527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19"/>
            <a:ext cx="20647024" cy="7963169"/>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11" indent="-685811">
              <a:buFont typeface="Arial" panose="020B0604020202020204" pitchFamily="34" charset="0"/>
              <a:buChar char="•"/>
            </a:pPr>
            <a:r>
              <a:rPr lang="en-US" sz="5400" dirty="0" smtClean="0">
                <a:solidFill>
                  <a:srgbClr val="000000"/>
                </a:solidFill>
                <a:latin typeface="+mn-lt"/>
              </a:rPr>
              <a:t>Refuse to pay/accept a bribe</a:t>
            </a:r>
            <a:endParaRPr lang="en-US" sz="5400" dirty="0">
              <a:solidFill>
                <a:srgbClr val="000000"/>
              </a:solidFill>
              <a:latin typeface="+mn-lt"/>
            </a:endParaRPr>
          </a:p>
          <a:p>
            <a:pPr marL="685811" indent="-685811">
              <a:buFont typeface="Arial" panose="020B0604020202020204" pitchFamily="34" charset="0"/>
              <a:buChar char="•"/>
            </a:pPr>
            <a:r>
              <a:rPr lang="en-US" sz="5400" dirty="0">
                <a:solidFill>
                  <a:srgbClr val="000000"/>
                </a:solidFill>
                <a:latin typeface="+mn-lt"/>
              </a:rPr>
              <a:t>Use my voice</a:t>
            </a:r>
          </a:p>
          <a:p>
            <a:pPr marL="685811" indent="-685811">
              <a:buFont typeface="Arial" panose="020B0604020202020204" pitchFamily="34" charset="0"/>
              <a:buChar char="•"/>
            </a:pPr>
            <a:r>
              <a:rPr lang="en-US" sz="5400" dirty="0">
                <a:solidFill>
                  <a:srgbClr val="000000"/>
                </a:solidFill>
                <a:latin typeface="+mn-lt"/>
              </a:rPr>
              <a:t>Ask for receipts</a:t>
            </a:r>
          </a:p>
          <a:p>
            <a:pPr marL="685811" indent="-685811">
              <a:buFont typeface="Arial" panose="020B0604020202020204" pitchFamily="34" charset="0"/>
              <a:buChar char="•"/>
            </a:pPr>
            <a:r>
              <a:rPr lang="en-US" sz="5400" dirty="0">
                <a:solidFill>
                  <a:srgbClr val="000000"/>
                </a:solidFill>
                <a:latin typeface="+mn-lt"/>
              </a:rPr>
              <a:t>Contact supervisor</a:t>
            </a:r>
          </a:p>
          <a:p>
            <a:pPr marL="685811" indent="-685811">
              <a:buFont typeface="Arial" panose="020B0604020202020204" pitchFamily="34" charset="0"/>
              <a:buChar char="•"/>
            </a:pPr>
            <a:r>
              <a:rPr lang="en-US" sz="5400" dirty="0">
                <a:solidFill>
                  <a:srgbClr val="000000"/>
                </a:solidFill>
                <a:latin typeface="+mn-lt"/>
              </a:rPr>
              <a:t>Discuss with colleagues</a:t>
            </a:r>
          </a:p>
          <a:p>
            <a:pPr marL="685811" indent="-685811">
              <a:buFont typeface="Arial" panose="020B0604020202020204" pitchFamily="34" charset="0"/>
              <a:buChar char="•"/>
            </a:pPr>
            <a:r>
              <a:rPr lang="en-US" sz="5400" dirty="0">
                <a:solidFill>
                  <a:srgbClr val="000000"/>
                </a:solidFill>
                <a:latin typeface="+mn-lt"/>
              </a:rPr>
              <a:t>Take pictures/videos </a:t>
            </a:r>
          </a:p>
          <a:p>
            <a:pPr marL="685811" indent="-685811">
              <a:buFont typeface="Arial" panose="020B0604020202020204" pitchFamily="34" charset="0"/>
              <a:buChar char="•"/>
            </a:pPr>
            <a:r>
              <a:rPr lang="en-US" sz="5400" dirty="0">
                <a:solidFill>
                  <a:srgbClr val="000000"/>
                </a:solidFill>
                <a:latin typeface="+mn-lt"/>
              </a:rPr>
              <a:t>Write down name and number</a:t>
            </a:r>
          </a:p>
          <a:p>
            <a:pPr marL="685811" indent="-685811">
              <a:buFont typeface="Arial" panose="020B0604020202020204" pitchFamily="34" charset="0"/>
              <a:buChar char="•"/>
            </a:pPr>
            <a:r>
              <a:rPr lang="en-US" sz="5400" dirty="0">
                <a:solidFill>
                  <a:srgbClr val="000000"/>
                </a:solidFill>
                <a:latin typeface="+mn-lt"/>
              </a:rPr>
              <a:t>Report corruption to the police </a:t>
            </a: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Personal </a:t>
            </a:r>
            <a:r>
              <a:rPr lang="en-US" sz="8001" dirty="0" smtClean="0">
                <a:solidFill>
                  <a:schemeClr val="accent1"/>
                </a:solidFill>
                <a:latin typeface="+mj-lt"/>
                <a:cs typeface="Lato Regular"/>
              </a:rPr>
              <a:t>Actions</a:t>
            </a:r>
            <a:endParaRPr lang="en-US" sz="8001" dirty="0">
              <a:solidFill>
                <a:schemeClr val="accent1"/>
              </a:solidFill>
              <a:latin typeface="+mj-lt"/>
              <a:cs typeface="Lato Regular"/>
            </a:endParaRPr>
          </a:p>
        </p:txBody>
      </p:sp>
    </p:spTree>
    <p:extLst>
      <p:ext uri="{BB962C8B-B14F-4D97-AF65-F5344CB8AC3E}">
        <p14:creationId xmlns:p14="http://schemas.microsoft.com/office/powerpoint/2010/main" val="28087216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19"/>
            <a:ext cx="20647024" cy="9992443"/>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b="1" dirty="0">
                <a:solidFill>
                  <a:srgbClr val="000000"/>
                </a:solidFill>
                <a:latin typeface="+mn-lt"/>
              </a:rPr>
              <a:t>Make sure you are not to be a part of the problem, make a private </a:t>
            </a:r>
            <a:r>
              <a:rPr lang="en-US" sz="5400" b="1" dirty="0" smtClean="0">
                <a:solidFill>
                  <a:srgbClr val="000000"/>
                </a:solidFill>
                <a:latin typeface="+mn-lt"/>
              </a:rPr>
              <a:t>pledge!</a:t>
            </a:r>
          </a:p>
          <a:p>
            <a:endParaRPr lang="en-US" sz="2000" b="1" dirty="0">
              <a:solidFill>
                <a:srgbClr val="000000"/>
              </a:solidFill>
              <a:latin typeface="+mn-lt"/>
            </a:endParaRPr>
          </a:p>
          <a:p>
            <a:r>
              <a:rPr lang="en-US" sz="5400" dirty="0">
                <a:solidFill>
                  <a:srgbClr val="000000"/>
                </a:solidFill>
                <a:latin typeface="+mn-lt"/>
              </a:rPr>
              <a:t>I pledge </a:t>
            </a:r>
            <a:r>
              <a:rPr lang="en-US" sz="5400" dirty="0" smtClean="0">
                <a:solidFill>
                  <a:srgbClr val="000000"/>
                </a:solidFill>
                <a:latin typeface="+mn-lt"/>
              </a:rPr>
              <a:t>to…</a:t>
            </a:r>
          </a:p>
          <a:p>
            <a:pPr marL="685800" indent="-685800">
              <a:buFont typeface="Arial" panose="020B0604020202020204" pitchFamily="34" charset="0"/>
              <a:buChar char="•"/>
            </a:pPr>
            <a:r>
              <a:rPr lang="en-US" sz="5400" dirty="0">
                <a:solidFill>
                  <a:srgbClr val="000000"/>
                </a:solidFill>
                <a:latin typeface="+mn-lt"/>
              </a:rPr>
              <a:t>be a responsible and honest citizen </a:t>
            </a:r>
            <a:r>
              <a:rPr lang="en-US" sz="5400" dirty="0" smtClean="0">
                <a:solidFill>
                  <a:srgbClr val="000000"/>
                </a:solidFill>
                <a:latin typeface="+mn-lt"/>
              </a:rPr>
              <a:t>and</a:t>
            </a:r>
            <a:endParaRPr lang="en-US" sz="5400" dirty="0">
              <a:solidFill>
                <a:srgbClr val="000000"/>
              </a:solidFill>
              <a:latin typeface="+mn-lt"/>
            </a:endParaRPr>
          </a:p>
          <a:p>
            <a:pPr marL="685800" indent="-685800">
              <a:buFont typeface="Arial" panose="020B0604020202020204" pitchFamily="34" charset="0"/>
              <a:buChar char="•"/>
            </a:pPr>
            <a:r>
              <a:rPr lang="en-US" sz="5400" dirty="0" smtClean="0">
                <a:solidFill>
                  <a:srgbClr val="000000"/>
                </a:solidFill>
                <a:latin typeface="+mn-lt"/>
              </a:rPr>
              <a:t>neither </a:t>
            </a:r>
            <a:r>
              <a:rPr lang="en-US" sz="5400" dirty="0">
                <a:solidFill>
                  <a:srgbClr val="000000"/>
                </a:solidFill>
                <a:latin typeface="+mn-lt"/>
              </a:rPr>
              <a:t>pay nor take bribes;</a:t>
            </a:r>
          </a:p>
          <a:p>
            <a:pPr marL="685811" indent="-685811">
              <a:buFont typeface="Arial" panose="020B0604020202020204" pitchFamily="34" charset="0"/>
              <a:buChar char="•"/>
            </a:pPr>
            <a:r>
              <a:rPr lang="en-US" sz="5400" dirty="0">
                <a:solidFill>
                  <a:srgbClr val="000000"/>
                </a:solidFill>
                <a:latin typeface="+mn-lt"/>
              </a:rPr>
              <a:t>obey the law and encourage others around me to obey the law and to treat resources respectfully;</a:t>
            </a:r>
          </a:p>
          <a:p>
            <a:pPr marL="685811" indent="-685811">
              <a:buFont typeface="Arial" panose="020B0604020202020204" pitchFamily="34" charset="0"/>
              <a:buChar char="•"/>
            </a:pPr>
            <a:r>
              <a:rPr lang="en-US" sz="5400" dirty="0">
                <a:solidFill>
                  <a:srgbClr val="000000"/>
                </a:solidFill>
                <a:latin typeface="+mn-lt"/>
              </a:rPr>
              <a:t>neither abuse any money entrusted to my care, nor any position I hold</a:t>
            </a:r>
          </a:p>
          <a:p>
            <a:pPr marL="685811" indent="-685811">
              <a:buFont typeface="Arial" panose="020B0604020202020204" pitchFamily="34" charset="0"/>
              <a:buChar char="•"/>
            </a:pPr>
            <a:r>
              <a:rPr lang="en-US" sz="5400" dirty="0">
                <a:solidFill>
                  <a:srgbClr val="000000"/>
                </a:solidFill>
                <a:latin typeface="+mn-lt"/>
              </a:rPr>
              <a:t>act with integrity in all my dealings</a:t>
            </a:r>
          </a:p>
          <a:p>
            <a:pPr marL="685811" indent="-685811">
              <a:buFont typeface="Arial" panose="020B0604020202020204" pitchFamily="34" charset="0"/>
              <a:buChar char="•"/>
            </a:pPr>
            <a:r>
              <a:rPr lang="en-US" sz="5400" dirty="0">
                <a:solidFill>
                  <a:srgbClr val="000000"/>
                </a:solidFill>
                <a:latin typeface="+mn-lt"/>
              </a:rPr>
              <a:t>always remember that public resources are intended for the benefit of the public, not for private gain</a:t>
            </a:r>
            <a:r>
              <a:rPr lang="en-US" sz="5400" dirty="0" smtClean="0">
                <a:solidFill>
                  <a:srgbClr val="000000"/>
                </a:solidFill>
                <a:latin typeface="+mn-lt"/>
              </a:rPr>
              <a:t>.</a:t>
            </a:r>
            <a:endParaRPr lang="en-U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Pledge</a:t>
            </a:r>
          </a:p>
        </p:txBody>
      </p:sp>
    </p:spTree>
    <p:extLst>
      <p:ext uri="{BB962C8B-B14F-4D97-AF65-F5344CB8AC3E}">
        <p14:creationId xmlns:p14="http://schemas.microsoft.com/office/powerpoint/2010/main" val="32202744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19"/>
            <a:ext cx="20647024" cy="5697934"/>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b="1" dirty="0">
                <a:solidFill>
                  <a:srgbClr val="000000"/>
                </a:solidFill>
                <a:latin typeface="+mn-lt"/>
              </a:rPr>
              <a:t>An anti-corruption code of conduct can tell you what your responsibilities are, like:</a:t>
            </a:r>
          </a:p>
          <a:p>
            <a:pPr marL="685811" indent="-685811">
              <a:buFont typeface="Arial" panose="020B0604020202020204" pitchFamily="34" charset="0"/>
              <a:buChar char="•"/>
            </a:pPr>
            <a:r>
              <a:rPr lang="en-US" sz="5400" dirty="0">
                <a:solidFill>
                  <a:srgbClr val="000000"/>
                </a:solidFill>
                <a:latin typeface="+mn-lt"/>
              </a:rPr>
              <a:t>Respect for the law</a:t>
            </a:r>
          </a:p>
          <a:p>
            <a:pPr marL="685811" indent="-685811">
              <a:buFont typeface="Arial" panose="020B0604020202020204" pitchFamily="34" charset="0"/>
              <a:buChar char="•"/>
            </a:pPr>
            <a:r>
              <a:rPr lang="en-US" sz="5400" dirty="0">
                <a:solidFill>
                  <a:srgbClr val="000000"/>
                </a:solidFill>
                <a:latin typeface="+mn-lt"/>
              </a:rPr>
              <a:t>Refusing to give or take bribes</a:t>
            </a:r>
          </a:p>
          <a:p>
            <a:pPr marL="685811" indent="-685811">
              <a:buFont typeface="Arial" panose="020B0604020202020204" pitchFamily="34" charset="0"/>
              <a:buChar char="•"/>
            </a:pPr>
            <a:r>
              <a:rPr lang="en-US" sz="5400" dirty="0">
                <a:solidFill>
                  <a:srgbClr val="000000"/>
                </a:solidFill>
                <a:latin typeface="+mn-lt"/>
              </a:rPr>
              <a:t>Safe ways to report corruption</a:t>
            </a:r>
          </a:p>
          <a:p>
            <a:pPr marL="685811" indent="-685811">
              <a:buFont typeface="Arial" panose="020B0604020202020204" pitchFamily="34" charset="0"/>
              <a:buChar char="•"/>
            </a:pPr>
            <a:r>
              <a:rPr lang="en-US" sz="5400" dirty="0">
                <a:solidFill>
                  <a:srgbClr val="000000"/>
                </a:solidFill>
                <a:latin typeface="+mn-lt"/>
              </a:rPr>
              <a:t>Not using the </a:t>
            </a:r>
            <a:r>
              <a:rPr lang="en-US" sz="5400" dirty="0" err="1">
                <a:solidFill>
                  <a:srgbClr val="000000"/>
                </a:solidFill>
                <a:latin typeface="+mn-lt"/>
              </a:rPr>
              <a:t>organisation’s</a:t>
            </a:r>
            <a:r>
              <a:rPr lang="en-US" sz="5400" dirty="0">
                <a:solidFill>
                  <a:srgbClr val="000000"/>
                </a:solidFill>
                <a:latin typeface="+mn-lt"/>
              </a:rPr>
              <a:t> resources for private purposes</a:t>
            </a: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Anti-Corruption Code of Conduct</a:t>
            </a:r>
          </a:p>
        </p:txBody>
      </p:sp>
      <p:sp>
        <p:nvSpPr>
          <p:cNvPr id="2" name="Rektangel 1"/>
          <p:cNvSpPr/>
          <p:nvPr/>
        </p:nvSpPr>
        <p:spPr>
          <a:xfrm>
            <a:off x="10251831" y="9308288"/>
            <a:ext cx="12262094" cy="2862322"/>
          </a:xfrm>
          <a:prstGeom prst="rect">
            <a:avLst/>
          </a:prstGeom>
        </p:spPr>
        <p:txBody>
          <a:bodyPr wrap="square">
            <a:spAutoFit/>
          </a:bodyPr>
          <a:lstStyle/>
          <a:p>
            <a:pPr>
              <a:buClr>
                <a:schemeClr val="tx1"/>
              </a:buClr>
            </a:pPr>
            <a:r>
              <a:rPr lang="en-US" sz="6000" i="1" dirty="0">
                <a:solidFill>
                  <a:srgbClr val="002060"/>
                </a:solidFill>
              </a:rPr>
              <a:t>“The right thing to do and the hard thing to do are usually the same</a:t>
            </a:r>
            <a:r>
              <a:rPr lang="en-US" sz="6000" i="1" dirty="0" smtClean="0">
                <a:solidFill>
                  <a:srgbClr val="002060"/>
                </a:solidFill>
              </a:rPr>
              <a:t>.”</a:t>
            </a:r>
            <a:r>
              <a:rPr lang="en-US" sz="6000" i="1" dirty="0">
                <a:solidFill>
                  <a:srgbClr val="3E3F41"/>
                </a:solidFill>
              </a:rPr>
              <a:t>	</a:t>
            </a:r>
            <a:r>
              <a:rPr lang="en-US" sz="6000" i="1" dirty="0" smtClean="0">
                <a:solidFill>
                  <a:srgbClr val="3E3F41"/>
                </a:solidFill>
              </a:rPr>
              <a:t>				</a:t>
            </a:r>
            <a:r>
              <a:rPr lang="en-US" sz="4000" dirty="0">
                <a:solidFill>
                  <a:srgbClr val="3E3F41"/>
                </a:solidFill>
              </a:rPr>
              <a:t>- Steve </a:t>
            </a:r>
            <a:r>
              <a:rPr lang="en-US" sz="4000" dirty="0" err="1">
                <a:solidFill>
                  <a:srgbClr val="3E3F41"/>
                </a:solidFill>
              </a:rPr>
              <a:t>Maraboli</a:t>
            </a:r>
            <a:endParaRPr lang="en-US" sz="4000" dirty="0">
              <a:solidFill>
                <a:srgbClr val="3E3F41"/>
              </a:solidFill>
            </a:endParaRPr>
          </a:p>
        </p:txBody>
      </p:sp>
    </p:spTree>
    <p:extLst>
      <p:ext uri="{BB962C8B-B14F-4D97-AF65-F5344CB8AC3E}">
        <p14:creationId xmlns:p14="http://schemas.microsoft.com/office/powerpoint/2010/main" val="20271605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524919"/>
            <a:ext cx="20647024" cy="10899358"/>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914400" indent="-914400">
              <a:buFont typeface="+mj-lt"/>
              <a:buAutoNum type="arabicPeriod"/>
            </a:pPr>
            <a:r>
              <a:rPr lang="en-US" sz="4500" dirty="0">
                <a:solidFill>
                  <a:srgbClr val="000000"/>
                </a:solidFill>
                <a:latin typeface="+mn-lt"/>
              </a:rPr>
              <a:t> </a:t>
            </a:r>
            <a:r>
              <a:rPr lang="en-US" sz="4500" dirty="0" smtClean="0">
                <a:solidFill>
                  <a:srgbClr val="000000"/>
                </a:solidFill>
                <a:latin typeface="+mn-lt"/>
              </a:rPr>
              <a:t>We </a:t>
            </a:r>
            <a:r>
              <a:rPr lang="en-US" sz="4500" dirty="0">
                <a:solidFill>
                  <a:srgbClr val="000000"/>
                </a:solidFill>
                <a:latin typeface="+mn-lt"/>
              </a:rPr>
              <a:t>will avoid any conflict, real or potential, between our personal interests and the interests of our </a:t>
            </a:r>
            <a:r>
              <a:rPr lang="en-US" sz="4500" dirty="0" err="1">
                <a:solidFill>
                  <a:srgbClr val="000000"/>
                </a:solidFill>
                <a:latin typeface="+mn-lt"/>
              </a:rPr>
              <a:t>organisation</a:t>
            </a:r>
            <a:endParaRPr lang="en-US" sz="4500" dirty="0">
              <a:solidFill>
                <a:srgbClr val="000000"/>
              </a:solidFill>
              <a:latin typeface="+mn-lt"/>
            </a:endParaRPr>
          </a:p>
          <a:p>
            <a:pPr marL="914400" indent="-914400">
              <a:buFont typeface="+mj-lt"/>
              <a:buAutoNum type="arabicPeriod"/>
            </a:pPr>
            <a:r>
              <a:rPr lang="en-US" sz="4500" dirty="0">
                <a:solidFill>
                  <a:srgbClr val="000000"/>
                </a:solidFill>
                <a:latin typeface="+mn-lt"/>
              </a:rPr>
              <a:t>We will not give or accept bribery in any form</a:t>
            </a:r>
          </a:p>
          <a:p>
            <a:pPr marL="914400" indent="-914400">
              <a:buFont typeface="+mj-lt"/>
              <a:buAutoNum type="arabicPeriod"/>
            </a:pPr>
            <a:r>
              <a:rPr lang="en-US" sz="4500" dirty="0">
                <a:solidFill>
                  <a:srgbClr val="000000"/>
                </a:solidFill>
                <a:latin typeface="+mn-lt"/>
              </a:rPr>
              <a:t>We will not for private purposes seek to influence any person or body by using our official position or by using force or threats.</a:t>
            </a:r>
          </a:p>
          <a:p>
            <a:pPr marL="914400" indent="-914400">
              <a:buFont typeface="+mj-lt"/>
              <a:buAutoNum type="arabicPeriod"/>
            </a:pPr>
            <a:r>
              <a:rPr lang="en-US" sz="4500" dirty="0">
                <a:solidFill>
                  <a:srgbClr val="000000"/>
                </a:solidFill>
                <a:latin typeface="+mn-lt"/>
              </a:rPr>
              <a:t>We will not use deception, trickery or breach of confidence to gain an unfair or dishonest advantage</a:t>
            </a:r>
          </a:p>
          <a:p>
            <a:pPr marL="914400" indent="-914400">
              <a:buFont typeface="+mj-lt"/>
              <a:buAutoNum type="arabicPeriod"/>
            </a:pPr>
            <a:r>
              <a:rPr lang="en-US" sz="4500" dirty="0">
                <a:solidFill>
                  <a:srgbClr val="000000"/>
                </a:solidFill>
                <a:latin typeface="+mn-lt"/>
              </a:rPr>
              <a:t>We will not misappropriate or otherwise divert property or funds entrusted to us</a:t>
            </a:r>
          </a:p>
          <a:p>
            <a:pPr marL="914400" indent="-914400">
              <a:buFont typeface="+mj-lt"/>
              <a:buAutoNum type="arabicPeriod"/>
            </a:pPr>
            <a:r>
              <a:rPr lang="en-US" sz="4500" dirty="0">
                <a:solidFill>
                  <a:srgbClr val="000000"/>
                </a:solidFill>
                <a:latin typeface="+mn-lt"/>
              </a:rPr>
              <a:t>We will not give, solicit or receive directly or indirectly any gift or other favor that may influence the exercise of our function, performance of duty or judgement. This does not include conventional hospitality or minor gifts.</a:t>
            </a:r>
          </a:p>
          <a:p>
            <a:pPr marL="914400" indent="-914400">
              <a:buFont typeface="+mj-lt"/>
              <a:buAutoNum type="arabicPeriod"/>
            </a:pPr>
            <a:r>
              <a:rPr lang="en-US" sz="4500" dirty="0">
                <a:solidFill>
                  <a:srgbClr val="000000"/>
                </a:solidFill>
                <a:latin typeface="+mn-lt"/>
              </a:rPr>
              <a:t>We will not favor friends, family or other close personal relations in recruitment, procurement, aid delivery, consular services or other situations.</a:t>
            </a:r>
          </a:p>
          <a:p>
            <a:pPr marL="914400" indent="-914400">
              <a:buFont typeface="+mj-lt"/>
              <a:buAutoNum type="arabicPeriod"/>
            </a:pPr>
            <a:r>
              <a:rPr lang="en-US" sz="4500" dirty="0">
                <a:solidFill>
                  <a:srgbClr val="000000"/>
                </a:solidFill>
                <a:latin typeface="+mn-lt"/>
              </a:rPr>
              <a:t>We will report any evidence or suspicion of breach of this Code of </a:t>
            </a:r>
            <a:r>
              <a:rPr lang="en-US" sz="4500" dirty="0" smtClean="0">
                <a:solidFill>
                  <a:srgbClr val="000000"/>
                </a:solidFill>
                <a:latin typeface="+mn-lt"/>
              </a:rPr>
              <a:t>Conduct</a:t>
            </a:r>
            <a:endParaRPr lang="en-US" sz="45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Sample Anti-Corruption Code of Conduct </a:t>
            </a:r>
          </a:p>
        </p:txBody>
      </p:sp>
    </p:spTree>
    <p:extLst>
      <p:ext uri="{BB962C8B-B14F-4D97-AF65-F5344CB8AC3E}">
        <p14:creationId xmlns:p14="http://schemas.microsoft.com/office/powerpoint/2010/main" val="849811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3159919"/>
            <a:ext cx="20647024" cy="8689522"/>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dirty="0">
                <a:solidFill>
                  <a:srgbClr val="000000"/>
                </a:solidFill>
                <a:latin typeface="+mn-lt"/>
              </a:rPr>
              <a:t>When you are an employee and you suspect corruption in the company you work in, you may decide to act in order to stop future mismanagement practices. </a:t>
            </a:r>
            <a:r>
              <a:rPr lang="en-US" sz="5400" dirty="0" smtClean="0">
                <a:solidFill>
                  <a:srgbClr val="000000"/>
                </a:solidFill>
                <a:latin typeface="+mn-lt"/>
              </a:rPr>
              <a:t>These </a:t>
            </a:r>
            <a:r>
              <a:rPr lang="en-US" sz="5400" dirty="0">
                <a:solidFill>
                  <a:srgbClr val="000000"/>
                </a:solidFill>
                <a:latin typeface="+mn-lt"/>
              </a:rPr>
              <a:t>people </a:t>
            </a:r>
            <a:r>
              <a:rPr lang="en-US" sz="5400" dirty="0" smtClean="0">
                <a:solidFill>
                  <a:srgbClr val="000000"/>
                </a:solidFill>
                <a:latin typeface="+mn-lt"/>
              </a:rPr>
              <a:t>are called whistle </a:t>
            </a:r>
            <a:r>
              <a:rPr lang="en-US" sz="5400" dirty="0">
                <a:solidFill>
                  <a:srgbClr val="000000"/>
                </a:solidFill>
                <a:latin typeface="+mn-lt"/>
              </a:rPr>
              <a:t>blowers. </a:t>
            </a:r>
          </a:p>
          <a:p>
            <a:endParaRPr lang="en-US" sz="5400" dirty="0">
              <a:solidFill>
                <a:srgbClr val="000000"/>
              </a:solidFill>
              <a:latin typeface="+mn-lt"/>
            </a:endParaRPr>
          </a:p>
          <a:p>
            <a:r>
              <a:rPr lang="en-US" sz="5400" b="1" dirty="0">
                <a:solidFill>
                  <a:srgbClr val="000000"/>
                </a:solidFill>
                <a:latin typeface="+mn-lt"/>
              </a:rPr>
              <a:t>Remember:</a:t>
            </a:r>
          </a:p>
          <a:p>
            <a:pPr marL="685800" indent="-685800">
              <a:buFont typeface="Arial" panose="020B0604020202020204" pitchFamily="34" charset="0"/>
              <a:buChar char="•"/>
            </a:pPr>
            <a:r>
              <a:rPr lang="en-US" sz="5400" dirty="0">
                <a:solidFill>
                  <a:srgbClr val="000000"/>
                </a:solidFill>
                <a:latin typeface="+mn-lt"/>
              </a:rPr>
              <a:t>Whistle blowing is about mismanagement, corruption etc. It is not a complaint system</a:t>
            </a:r>
          </a:p>
          <a:p>
            <a:pPr marL="685800" indent="-685800">
              <a:buFont typeface="Arial" panose="020B0604020202020204" pitchFamily="34" charset="0"/>
              <a:buChar char="•"/>
            </a:pPr>
            <a:r>
              <a:rPr lang="en-US" sz="5400" dirty="0">
                <a:solidFill>
                  <a:srgbClr val="000000"/>
                </a:solidFill>
                <a:latin typeface="+mn-lt"/>
              </a:rPr>
              <a:t>Whistle blowing is a key instrument against corruption, BUT in many countries and </a:t>
            </a:r>
            <a:r>
              <a:rPr lang="en-US" sz="5400" dirty="0" err="1">
                <a:solidFill>
                  <a:srgbClr val="000000"/>
                </a:solidFill>
                <a:latin typeface="+mn-lt"/>
              </a:rPr>
              <a:t>organisations</a:t>
            </a:r>
            <a:r>
              <a:rPr lang="en-US" sz="5400" dirty="0">
                <a:solidFill>
                  <a:srgbClr val="000000"/>
                </a:solidFill>
                <a:latin typeface="+mn-lt"/>
              </a:rPr>
              <a:t>, there are no clear rules for whistle blowers. A whistle blower may carry high personal risk</a:t>
            </a:r>
            <a:r>
              <a:rPr lang="en-US" sz="5400" dirty="0" smtClean="0">
                <a:solidFill>
                  <a:srgbClr val="000000"/>
                </a:solidFill>
                <a:latin typeface="+mn-lt"/>
              </a:rPr>
              <a:t>.</a:t>
            </a:r>
            <a:endParaRPr lang="en-U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Whistle Blowing</a:t>
            </a:r>
          </a:p>
        </p:txBody>
      </p:sp>
    </p:spTree>
    <p:extLst>
      <p:ext uri="{BB962C8B-B14F-4D97-AF65-F5344CB8AC3E}">
        <p14:creationId xmlns:p14="http://schemas.microsoft.com/office/powerpoint/2010/main" val="20868531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3286919"/>
            <a:ext cx="20647024" cy="8454586"/>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dirty="0">
                <a:solidFill>
                  <a:srgbClr val="000000"/>
                </a:solidFill>
                <a:latin typeface="+mn-lt"/>
              </a:rPr>
              <a:t>It is crucial that the </a:t>
            </a:r>
            <a:r>
              <a:rPr lang="en-US" sz="5400" dirty="0" err="1">
                <a:solidFill>
                  <a:srgbClr val="000000"/>
                </a:solidFill>
                <a:latin typeface="+mn-lt"/>
              </a:rPr>
              <a:t>organisation</a:t>
            </a:r>
            <a:r>
              <a:rPr lang="en-US" sz="5400" dirty="0">
                <a:solidFill>
                  <a:srgbClr val="000000"/>
                </a:solidFill>
                <a:latin typeface="+mn-lt"/>
              </a:rPr>
              <a:t> has a safe whistle blowing procedure in place such as:</a:t>
            </a:r>
          </a:p>
          <a:p>
            <a:pPr marL="685800" indent="-685800">
              <a:buFont typeface="Arial" panose="020B0604020202020204" pitchFamily="34" charset="0"/>
              <a:buChar char="•"/>
            </a:pPr>
            <a:r>
              <a:rPr lang="en-US" sz="5400" dirty="0">
                <a:solidFill>
                  <a:srgbClr val="000000"/>
                </a:solidFill>
                <a:latin typeface="+mn-lt"/>
              </a:rPr>
              <a:t>Tell the superior</a:t>
            </a:r>
          </a:p>
          <a:p>
            <a:pPr marL="685800" indent="-685800">
              <a:buFont typeface="Arial" panose="020B0604020202020204" pitchFamily="34" charset="0"/>
              <a:buChar char="•"/>
            </a:pPr>
            <a:r>
              <a:rPr lang="en-US" sz="5400" dirty="0">
                <a:solidFill>
                  <a:srgbClr val="000000"/>
                </a:solidFill>
                <a:latin typeface="+mn-lt"/>
              </a:rPr>
              <a:t>Tell the board</a:t>
            </a:r>
          </a:p>
          <a:p>
            <a:pPr marL="685800" indent="-685800">
              <a:buFont typeface="Arial" panose="020B0604020202020204" pitchFamily="34" charset="0"/>
              <a:buChar char="•"/>
            </a:pPr>
            <a:r>
              <a:rPr lang="en-US" sz="5400" dirty="0">
                <a:solidFill>
                  <a:srgbClr val="000000"/>
                </a:solidFill>
                <a:latin typeface="+mn-lt"/>
              </a:rPr>
              <a:t>Use the w</a:t>
            </a:r>
            <a:r>
              <a:rPr lang="en-US" sz="5400" dirty="0" smtClean="0">
                <a:solidFill>
                  <a:srgbClr val="000000"/>
                </a:solidFill>
                <a:latin typeface="+mn-lt"/>
              </a:rPr>
              <a:t>histle blower </a:t>
            </a:r>
            <a:r>
              <a:rPr lang="en-US" sz="5400" dirty="0">
                <a:solidFill>
                  <a:srgbClr val="000000"/>
                </a:solidFill>
                <a:latin typeface="+mn-lt"/>
              </a:rPr>
              <a:t>channel if it exists</a:t>
            </a:r>
          </a:p>
          <a:p>
            <a:endParaRPr lang="en-US" sz="5400" dirty="0">
              <a:solidFill>
                <a:srgbClr val="000000"/>
              </a:solidFill>
              <a:latin typeface="+mn-lt"/>
            </a:endParaRPr>
          </a:p>
          <a:p>
            <a:r>
              <a:rPr lang="en-US" sz="5400" b="1" dirty="0">
                <a:solidFill>
                  <a:srgbClr val="000000"/>
                </a:solidFill>
                <a:latin typeface="+mn-lt"/>
              </a:rPr>
              <a:t>Remember:</a:t>
            </a:r>
          </a:p>
          <a:p>
            <a:pPr marL="685800" indent="-685800">
              <a:buFont typeface="Arial" panose="020B0604020202020204" pitchFamily="34" charset="0"/>
              <a:buChar char="•"/>
            </a:pPr>
            <a:r>
              <a:rPr lang="en-US" sz="5400" dirty="0">
                <a:solidFill>
                  <a:srgbClr val="000000"/>
                </a:solidFill>
                <a:latin typeface="+mn-lt"/>
              </a:rPr>
              <a:t>Do it anonymously if it is too risky to reveal the </a:t>
            </a:r>
            <a:r>
              <a:rPr lang="en-US" sz="5400" dirty="0" smtClean="0">
                <a:solidFill>
                  <a:srgbClr val="000000"/>
                </a:solidFill>
                <a:latin typeface="+mn-lt"/>
              </a:rPr>
              <a:t>whistle blower’s identity</a:t>
            </a:r>
            <a:endParaRPr lang="en-U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Whistle Blowing</a:t>
            </a:r>
          </a:p>
        </p:txBody>
      </p:sp>
    </p:spTree>
    <p:extLst>
      <p:ext uri="{BB962C8B-B14F-4D97-AF65-F5344CB8AC3E}">
        <p14:creationId xmlns:p14="http://schemas.microsoft.com/office/powerpoint/2010/main" val="29308042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01756" y="651040"/>
            <a:ext cx="14571592"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243796" tIns="121899" rIns="243796" bIns="121899" rtlCol="0" anchor="ctr">
            <a:spAutoFit/>
          </a:bodyPr>
          <a:lstStyle/>
          <a:p>
            <a:pPr>
              <a:tabLst>
                <a:tab pos="338143" algn="l"/>
              </a:tabLst>
            </a:pPr>
            <a:r>
              <a:rPr lang="en-US" sz="8001" dirty="0">
                <a:solidFill>
                  <a:schemeClr val="tx2"/>
                </a:solidFill>
                <a:latin typeface="Calibri" panose="020F0502020204030204" pitchFamily="34" charset="0"/>
                <a:cs typeface="Lato Regular"/>
              </a:rPr>
              <a:t>Introduction: What is Corruption?</a:t>
            </a:r>
          </a:p>
        </p:txBody>
      </p:sp>
      <p:sp>
        <p:nvSpPr>
          <p:cNvPr id="8" name="Subtitle 2"/>
          <p:cNvSpPr txBox="1">
            <a:spLocks/>
          </p:cNvSpPr>
          <p:nvPr/>
        </p:nvSpPr>
        <p:spPr>
          <a:xfrm>
            <a:off x="1866901" y="2778919"/>
            <a:ext cx="20647024" cy="5954414"/>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b="1" dirty="0">
                <a:solidFill>
                  <a:srgbClr val="000000"/>
                </a:solidFill>
                <a:latin typeface="Calibri Light" panose="020F0302020204030204" pitchFamily="34" charset="0"/>
                <a:cs typeface="Arial" panose="020B0604020202020204" pitchFamily="34" charset="0"/>
              </a:rPr>
              <a:t>What we’ll look at in Part 1:</a:t>
            </a:r>
          </a:p>
          <a:p>
            <a:pPr marL="685811" indent="-685811">
              <a:buFont typeface="Arial" panose="020B0604020202020204" pitchFamily="34" charset="0"/>
              <a:buChar char="•"/>
            </a:pPr>
            <a:r>
              <a:rPr lang="en-US" sz="5400" dirty="0">
                <a:solidFill>
                  <a:srgbClr val="000000"/>
                </a:solidFill>
                <a:latin typeface="Calibri Light" panose="020F0302020204030204" pitchFamily="34" charset="0"/>
                <a:cs typeface="Arial" panose="020B0604020202020204" pitchFamily="34" charset="0"/>
              </a:rPr>
              <a:t>What is corruption?</a:t>
            </a:r>
          </a:p>
          <a:p>
            <a:pPr marL="685811" indent="-685811">
              <a:buFont typeface="Arial" panose="020B0604020202020204" pitchFamily="34" charset="0"/>
              <a:buChar char="•"/>
            </a:pPr>
            <a:r>
              <a:rPr lang="en-US" sz="5400" dirty="0">
                <a:solidFill>
                  <a:srgbClr val="000000"/>
                </a:solidFill>
                <a:latin typeface="Calibri Light" panose="020F0302020204030204" pitchFamily="34" charset="0"/>
                <a:cs typeface="Arial" panose="020B0604020202020204" pitchFamily="34" charset="0"/>
              </a:rPr>
              <a:t>Why is corruption so dangerous?</a:t>
            </a:r>
          </a:p>
          <a:p>
            <a:pPr marL="685811" indent="-685811">
              <a:buFont typeface="Arial" panose="020B0604020202020204" pitchFamily="34" charset="0"/>
              <a:buChar char="•"/>
            </a:pPr>
            <a:r>
              <a:rPr lang="en-US" sz="5400" dirty="0">
                <a:solidFill>
                  <a:srgbClr val="000000"/>
                </a:solidFill>
                <a:latin typeface="Calibri Light" panose="020F0302020204030204" pitchFamily="34" charset="0"/>
                <a:cs typeface="Arial" panose="020B0604020202020204" pitchFamily="34" charset="0"/>
              </a:rPr>
              <a:t>What does corruption look like?</a:t>
            </a:r>
          </a:p>
          <a:p>
            <a:pPr marL="685811" indent="-685811">
              <a:buFont typeface="Arial" panose="020B0604020202020204" pitchFamily="34" charset="0"/>
              <a:buChar char="•"/>
            </a:pPr>
            <a:r>
              <a:rPr lang="en-US" sz="5400" dirty="0">
                <a:solidFill>
                  <a:srgbClr val="000000"/>
                </a:solidFill>
                <a:latin typeface="Calibri Light" panose="020F0302020204030204" pitchFamily="34" charset="0"/>
                <a:cs typeface="Arial" panose="020B0604020202020204" pitchFamily="34" charset="0"/>
              </a:rPr>
              <a:t>Where can corruption be found?</a:t>
            </a:r>
          </a:p>
          <a:p>
            <a:pPr marL="685811" indent="-685811">
              <a:buFont typeface="Arial" panose="020B0604020202020204" pitchFamily="34" charset="0"/>
              <a:buChar char="•"/>
            </a:pPr>
            <a:r>
              <a:rPr lang="en-US" sz="5400" dirty="0">
                <a:solidFill>
                  <a:srgbClr val="000000"/>
                </a:solidFill>
                <a:latin typeface="Calibri Light" panose="020F0302020204030204" pitchFamily="34" charset="0"/>
                <a:cs typeface="Arial" panose="020B0604020202020204" pitchFamily="34" charset="0"/>
              </a:rPr>
              <a:t>How does corruption </a:t>
            </a:r>
            <a:r>
              <a:rPr lang="en-US" sz="5400" dirty="0" smtClean="0">
                <a:solidFill>
                  <a:srgbClr val="000000"/>
                </a:solidFill>
                <a:latin typeface="Calibri Light" panose="020F0302020204030204" pitchFamily="34" charset="0"/>
                <a:cs typeface="Arial" panose="020B0604020202020204" pitchFamily="34" charset="0"/>
              </a:rPr>
              <a:t>start?</a:t>
            </a:r>
            <a:endParaRPr lang="en-US" sz="5400" dirty="0">
              <a:solidFill>
                <a:srgbClr val="000000"/>
              </a:solidFill>
              <a:latin typeface="Calibri Light" panose="020F0302020204030204" pitchFamily="34" charset="0"/>
              <a:cs typeface="Arial" panose="020B0604020202020204" pitchFamily="34" charset="0"/>
            </a:endParaRPr>
          </a:p>
        </p:txBody>
      </p:sp>
    </p:spTree>
    <p:extLst>
      <p:ext uri="{BB962C8B-B14F-4D97-AF65-F5344CB8AC3E}">
        <p14:creationId xmlns:p14="http://schemas.microsoft.com/office/powerpoint/2010/main" val="36735748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970325" y="4563656"/>
            <a:ext cx="21796380" cy="3785615"/>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buClr>
                <a:schemeClr val="accent6">
                  <a:lumMod val="75000"/>
                </a:schemeClr>
              </a:buClr>
            </a:pPr>
            <a:r>
              <a:rPr lang="en-US" sz="13000" dirty="0">
                <a:solidFill>
                  <a:srgbClr val="000000"/>
                </a:solidFill>
                <a:latin typeface="+mj-lt"/>
              </a:rPr>
              <a:t>How can I get others involved in the fight against corruption?</a:t>
            </a:r>
          </a:p>
        </p:txBody>
      </p:sp>
      <p:sp>
        <p:nvSpPr>
          <p:cNvPr id="5" name="Rektangel 4"/>
          <p:cNvSpPr/>
          <p:nvPr/>
        </p:nvSpPr>
        <p:spPr>
          <a:xfrm>
            <a:off x="4402393" y="11778271"/>
            <a:ext cx="16097865" cy="1785104"/>
          </a:xfrm>
          <a:prstGeom prst="rect">
            <a:avLst/>
          </a:prstGeom>
        </p:spPr>
        <p:txBody>
          <a:bodyPr wrap="square">
            <a:spAutoFit/>
          </a:bodyPr>
          <a:lstStyle/>
          <a:p>
            <a:pPr>
              <a:buClr>
                <a:schemeClr val="tx1"/>
              </a:buClr>
            </a:pPr>
            <a:r>
              <a:rPr lang="en-US" sz="5000" i="1" dirty="0" smtClean="0">
                <a:solidFill>
                  <a:srgbClr val="002060"/>
                </a:solidFill>
              </a:rPr>
              <a:t>“Individually, we are one drop. Together we are an ocean.”</a:t>
            </a:r>
            <a:r>
              <a:rPr lang="en-US" sz="6000" i="1" dirty="0" smtClean="0">
                <a:solidFill>
                  <a:srgbClr val="3E3F41"/>
                </a:solidFill>
              </a:rPr>
              <a:t>			</a:t>
            </a:r>
            <a:r>
              <a:rPr lang="en-US" sz="3000" dirty="0" smtClean="0">
                <a:solidFill>
                  <a:srgbClr val="3E3F41"/>
                </a:solidFill>
              </a:rPr>
              <a:t>- </a:t>
            </a:r>
            <a:r>
              <a:rPr lang="en-US" sz="3000" dirty="0" err="1">
                <a:solidFill>
                  <a:srgbClr val="3E3F41"/>
                </a:solidFill>
              </a:rPr>
              <a:t>Ryunosuke</a:t>
            </a:r>
            <a:r>
              <a:rPr lang="en-US" sz="3000" dirty="0">
                <a:solidFill>
                  <a:srgbClr val="3E3F41"/>
                </a:solidFill>
              </a:rPr>
              <a:t> </a:t>
            </a:r>
            <a:r>
              <a:rPr lang="en-US" sz="3000" dirty="0" err="1" smtClean="0">
                <a:solidFill>
                  <a:srgbClr val="3E3F41"/>
                </a:solidFill>
              </a:rPr>
              <a:t>Satoro</a:t>
            </a:r>
            <a:endParaRPr lang="en-US" sz="3000" dirty="0">
              <a:solidFill>
                <a:srgbClr val="3E3F41"/>
              </a:solidFill>
            </a:endParaRPr>
          </a:p>
        </p:txBody>
      </p:sp>
    </p:spTree>
    <p:extLst>
      <p:ext uri="{BB962C8B-B14F-4D97-AF65-F5344CB8AC3E}">
        <p14:creationId xmlns:p14="http://schemas.microsoft.com/office/powerpoint/2010/main" val="41347688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3032919"/>
            <a:ext cx="20647024" cy="8608474"/>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spcAft>
                <a:spcPts val="2400"/>
              </a:spcAft>
            </a:pPr>
            <a:r>
              <a:rPr lang="en-US" sz="5400" b="1" dirty="0" smtClean="0">
                <a:solidFill>
                  <a:srgbClr val="000000"/>
                </a:solidFill>
                <a:latin typeface="+mn-lt"/>
              </a:rPr>
              <a:t>Getting </a:t>
            </a:r>
            <a:r>
              <a:rPr lang="en-US" sz="5400" b="1" dirty="0">
                <a:solidFill>
                  <a:srgbClr val="000000"/>
                </a:solidFill>
                <a:latin typeface="+mn-lt"/>
              </a:rPr>
              <a:t>started</a:t>
            </a:r>
          </a:p>
          <a:p>
            <a:pPr marL="914400" indent="-914400">
              <a:spcAft>
                <a:spcPts val="2400"/>
              </a:spcAft>
              <a:buFont typeface="+mj-lt"/>
              <a:buAutoNum type="arabicPeriod"/>
            </a:pPr>
            <a:r>
              <a:rPr lang="en-US" sz="5400" dirty="0">
                <a:solidFill>
                  <a:srgbClr val="000000"/>
                </a:solidFill>
                <a:latin typeface="+mn-lt"/>
              </a:rPr>
              <a:t>Coordinate with the anti-corruption </a:t>
            </a:r>
            <a:r>
              <a:rPr lang="en-US" sz="5400" dirty="0" err="1">
                <a:solidFill>
                  <a:srgbClr val="000000"/>
                </a:solidFill>
                <a:latin typeface="+mn-lt"/>
              </a:rPr>
              <a:t>organisations</a:t>
            </a:r>
            <a:r>
              <a:rPr lang="en-US" sz="5400" dirty="0">
                <a:solidFill>
                  <a:srgbClr val="000000"/>
                </a:solidFill>
                <a:latin typeface="+mn-lt"/>
              </a:rPr>
              <a:t> already in your country or internationally. </a:t>
            </a:r>
          </a:p>
          <a:p>
            <a:pPr marL="914400" indent="-914400">
              <a:spcAft>
                <a:spcPts val="2400"/>
              </a:spcAft>
              <a:buFont typeface="+mj-lt"/>
              <a:buAutoNum type="arabicPeriod"/>
            </a:pPr>
            <a:r>
              <a:rPr lang="en-US" sz="5400" dirty="0">
                <a:solidFill>
                  <a:srgbClr val="000000"/>
                </a:solidFill>
                <a:latin typeface="+mn-lt"/>
              </a:rPr>
              <a:t>The following slides are inspired by Transparency International. Their toolkit has many helpful suggestions and </a:t>
            </a:r>
            <a:r>
              <a:rPr lang="en-US" sz="5400" dirty="0" smtClean="0">
                <a:solidFill>
                  <a:srgbClr val="000000"/>
                </a:solidFill>
                <a:latin typeface="+mn-lt"/>
              </a:rPr>
              <a:t>instructions</a:t>
            </a:r>
          </a:p>
          <a:p>
            <a:pPr marL="914400" indent="-914400">
              <a:spcAft>
                <a:spcPts val="2400"/>
              </a:spcAft>
              <a:buFont typeface="+mj-lt"/>
              <a:buAutoNum type="arabicPeriod"/>
            </a:pPr>
            <a:r>
              <a:rPr lang="en-US" sz="5400" dirty="0" smtClean="0">
                <a:solidFill>
                  <a:srgbClr val="000000"/>
                </a:solidFill>
                <a:latin typeface="+mn-lt"/>
              </a:rPr>
              <a:t>Consider </a:t>
            </a:r>
            <a:r>
              <a:rPr lang="en-US" sz="5400" dirty="0">
                <a:solidFill>
                  <a:srgbClr val="000000"/>
                </a:solidFill>
                <a:latin typeface="+mn-lt"/>
              </a:rPr>
              <a:t>the National Context. Before you start, make sure that your group’s activities are legal. Check which permits you need to act as a group. In some countries it is also important to consider the safety of the activity you want to </a:t>
            </a:r>
            <a:r>
              <a:rPr lang="en-US" sz="5400" dirty="0" err="1">
                <a:solidFill>
                  <a:srgbClr val="000000"/>
                </a:solidFill>
                <a:latin typeface="+mn-lt"/>
              </a:rPr>
              <a:t>organise</a:t>
            </a:r>
            <a:r>
              <a:rPr lang="en-US" sz="5400" dirty="0">
                <a:solidFill>
                  <a:srgbClr val="000000"/>
                </a:solidFill>
                <a:latin typeface="+mn-lt"/>
              </a:rPr>
              <a:t>. </a:t>
            </a: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How </a:t>
            </a:r>
            <a:r>
              <a:rPr lang="en-US" sz="8001" dirty="0" smtClean="0">
                <a:solidFill>
                  <a:schemeClr val="accent1"/>
                </a:solidFill>
                <a:latin typeface="+mj-lt"/>
                <a:cs typeface="Lato Regular"/>
              </a:rPr>
              <a:t>Can </a:t>
            </a:r>
            <a:r>
              <a:rPr lang="en-US" sz="8001" dirty="0">
                <a:solidFill>
                  <a:schemeClr val="accent1"/>
                </a:solidFill>
                <a:latin typeface="+mj-lt"/>
                <a:cs typeface="Lato Regular"/>
              </a:rPr>
              <a:t>I </a:t>
            </a:r>
            <a:r>
              <a:rPr lang="en-US" sz="8001" dirty="0" smtClean="0">
                <a:solidFill>
                  <a:schemeClr val="accent1"/>
                </a:solidFill>
                <a:latin typeface="+mj-lt"/>
                <a:cs typeface="Lato Regular"/>
              </a:rPr>
              <a:t>Work With Others?</a:t>
            </a:r>
            <a:endParaRPr lang="en-US" sz="8001" dirty="0">
              <a:solidFill>
                <a:schemeClr val="accent1"/>
              </a:solidFill>
              <a:latin typeface="+mj-lt"/>
              <a:cs typeface="Lato Regular"/>
            </a:endParaRPr>
          </a:p>
        </p:txBody>
      </p:sp>
    </p:spTree>
    <p:extLst>
      <p:ext uri="{BB962C8B-B14F-4D97-AF65-F5344CB8AC3E}">
        <p14:creationId xmlns:p14="http://schemas.microsoft.com/office/powerpoint/2010/main" val="26201673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3286919"/>
            <a:ext cx="20647024" cy="7685144"/>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b="1" dirty="0">
                <a:solidFill>
                  <a:srgbClr val="000000"/>
                </a:solidFill>
                <a:latin typeface="+mn-lt"/>
              </a:rPr>
              <a:t>Risks: </a:t>
            </a:r>
            <a:r>
              <a:rPr lang="en-US" sz="5400" dirty="0">
                <a:solidFill>
                  <a:srgbClr val="000000"/>
                </a:solidFill>
                <a:latin typeface="+mn-lt"/>
              </a:rPr>
              <a:t>It is important to undertake a risk assessment before starting certain activities. Check the following:</a:t>
            </a:r>
          </a:p>
          <a:p>
            <a:pPr marL="685800" indent="-685800">
              <a:buFont typeface="Arial" panose="020B0604020202020204" pitchFamily="34" charset="0"/>
              <a:buChar char="•"/>
            </a:pPr>
            <a:r>
              <a:rPr lang="en-US" sz="5400" dirty="0">
                <a:solidFill>
                  <a:srgbClr val="000000"/>
                </a:solidFill>
                <a:latin typeface="+mn-lt"/>
              </a:rPr>
              <a:t>Permission: Before taking action, find out if your plans are not against the law. If you aren’t sure, talk to a legal expert.</a:t>
            </a:r>
          </a:p>
          <a:p>
            <a:pPr marL="685800" indent="-685800">
              <a:buFont typeface="Arial" panose="020B0604020202020204" pitchFamily="34" charset="0"/>
              <a:buChar char="•"/>
            </a:pPr>
            <a:r>
              <a:rPr lang="en-US" sz="5400" dirty="0">
                <a:solidFill>
                  <a:srgbClr val="000000"/>
                </a:solidFill>
                <a:latin typeface="+mn-lt"/>
              </a:rPr>
              <a:t>Physical safety: Cooperate with officials, police and others to make sure that participants will be safe. </a:t>
            </a:r>
          </a:p>
          <a:p>
            <a:pPr marL="685800" indent="-685800">
              <a:buFont typeface="Arial" panose="020B0604020202020204" pitchFamily="34" charset="0"/>
              <a:buChar char="•"/>
            </a:pPr>
            <a:r>
              <a:rPr lang="en-US" sz="5400" dirty="0">
                <a:solidFill>
                  <a:srgbClr val="000000"/>
                </a:solidFill>
                <a:latin typeface="+mn-lt"/>
              </a:rPr>
              <a:t>Privacy and anonymity: When making use of social media or other technology </a:t>
            </a:r>
            <a:r>
              <a:rPr lang="en-US" sz="5400" dirty="0" err="1">
                <a:solidFill>
                  <a:srgbClr val="000000"/>
                </a:solidFill>
                <a:latin typeface="+mn-lt"/>
              </a:rPr>
              <a:t>realise</a:t>
            </a:r>
            <a:r>
              <a:rPr lang="en-US" sz="5400" dirty="0">
                <a:solidFill>
                  <a:srgbClr val="000000"/>
                </a:solidFill>
                <a:latin typeface="+mn-lt"/>
              </a:rPr>
              <a:t> that there is a risk; anonymity cannot be guaranteed. </a:t>
            </a: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smtClean="0">
                <a:solidFill>
                  <a:schemeClr val="accent1"/>
                </a:solidFill>
                <a:latin typeface="+mj-lt"/>
                <a:cs typeface="Lato Regular"/>
              </a:rPr>
              <a:t>How Can </a:t>
            </a:r>
            <a:r>
              <a:rPr lang="en-US" sz="8001" dirty="0">
                <a:solidFill>
                  <a:schemeClr val="accent1"/>
                </a:solidFill>
                <a:latin typeface="+mj-lt"/>
                <a:cs typeface="Lato Regular"/>
              </a:rPr>
              <a:t>I </a:t>
            </a:r>
            <a:r>
              <a:rPr lang="en-US" sz="8001" dirty="0" smtClean="0">
                <a:solidFill>
                  <a:schemeClr val="accent1"/>
                </a:solidFill>
                <a:latin typeface="+mj-lt"/>
                <a:cs typeface="Lato Regular"/>
              </a:rPr>
              <a:t>Work With Others?</a:t>
            </a:r>
            <a:endParaRPr lang="en-US" sz="8001" dirty="0">
              <a:solidFill>
                <a:schemeClr val="accent1"/>
              </a:solidFill>
              <a:latin typeface="+mj-lt"/>
              <a:cs typeface="Lato Regular"/>
            </a:endParaRPr>
          </a:p>
        </p:txBody>
      </p:sp>
    </p:spTree>
    <p:extLst>
      <p:ext uri="{BB962C8B-B14F-4D97-AF65-F5344CB8AC3E}">
        <p14:creationId xmlns:p14="http://schemas.microsoft.com/office/powerpoint/2010/main" val="13497543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4"/>
          <p:cNvSpPr/>
          <p:nvPr/>
        </p:nvSpPr>
        <p:spPr>
          <a:xfrm>
            <a:off x="547343" y="11636265"/>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smtClean="0">
                <a:solidFill>
                  <a:schemeClr val="accent1"/>
                </a:solidFill>
                <a:latin typeface="+mj-lt"/>
                <a:cs typeface="Lato Regular"/>
              </a:rPr>
              <a:t>Get your Community </a:t>
            </a:r>
            <a:r>
              <a:rPr lang="en-US" sz="8001" dirty="0">
                <a:solidFill>
                  <a:schemeClr val="accent1"/>
                </a:solidFill>
                <a:latin typeface="+mj-lt"/>
                <a:cs typeface="Lato Regular"/>
              </a:rPr>
              <a:t>I</a:t>
            </a:r>
            <a:r>
              <a:rPr lang="en-US" sz="8001" dirty="0" smtClean="0">
                <a:solidFill>
                  <a:schemeClr val="accent1"/>
                </a:solidFill>
                <a:latin typeface="+mj-lt"/>
                <a:cs typeface="Lato Regular"/>
              </a:rPr>
              <a:t>nvolved!</a:t>
            </a:r>
            <a:endParaRPr lang="en-US" sz="8001" dirty="0">
              <a:solidFill>
                <a:schemeClr val="accent1"/>
              </a:solidFill>
              <a:latin typeface="+mj-lt"/>
              <a:cs typeface="Lato Regular"/>
            </a:endParaRPr>
          </a:p>
        </p:txBody>
      </p:sp>
      <p:pic>
        <p:nvPicPr>
          <p:cNvPr id="27" name="Bilde 2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7080992" y="-2"/>
            <a:ext cx="7296658" cy="4863251"/>
          </a:xfrm>
          <a:prstGeom prst="rect">
            <a:avLst/>
          </a:prstGeom>
        </p:spPr>
      </p:pic>
      <p:pic>
        <p:nvPicPr>
          <p:cNvPr id="28" name="Bilde 2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222649" y="9920"/>
            <a:ext cx="7239343" cy="4853329"/>
          </a:xfrm>
          <a:prstGeom prst="rect">
            <a:avLst/>
          </a:prstGeom>
        </p:spPr>
      </p:pic>
      <p:pic>
        <p:nvPicPr>
          <p:cNvPr id="30" name="Bilde 2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636271" y="-28014"/>
            <a:ext cx="7348377" cy="4891264"/>
          </a:xfrm>
          <a:prstGeom prst="rect">
            <a:avLst/>
          </a:prstGeom>
        </p:spPr>
      </p:pic>
      <p:pic>
        <p:nvPicPr>
          <p:cNvPr id="31" name="Bilde 30"/>
          <p:cNvPicPr>
            <a:picLocks noChangeAspect="1"/>
          </p:cNvPicPr>
          <p:nvPr/>
        </p:nvPicPr>
        <p:blipFill rotWithShape="1">
          <a:blip r:embed="rId5" cstate="email">
            <a:extLst>
              <a:ext uri="{28A0092B-C50C-407E-A947-70E740481C1C}">
                <a14:useLocalDpi xmlns:a14="http://schemas.microsoft.com/office/drawing/2010/main" val="0"/>
              </a:ext>
            </a:extLst>
          </a:blip>
          <a:srcRect l="24134"/>
          <a:stretch/>
        </p:blipFill>
        <p:spPr>
          <a:xfrm>
            <a:off x="-109728" y="-74510"/>
            <a:ext cx="4994752" cy="4937760"/>
          </a:xfrm>
          <a:prstGeom prst="rect">
            <a:avLst/>
          </a:prstGeom>
        </p:spPr>
      </p:pic>
      <p:pic>
        <p:nvPicPr>
          <p:cNvPr id="33" name="Bilde 3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6863" y="4863248"/>
            <a:ext cx="9166565" cy="6109551"/>
          </a:xfrm>
          <a:prstGeom prst="rect">
            <a:avLst/>
          </a:prstGeom>
        </p:spPr>
      </p:pic>
      <p:pic>
        <p:nvPicPr>
          <p:cNvPr id="34" name="Bilde 33"/>
          <p:cNvPicPr>
            <a:picLocks noChangeAspect="1"/>
          </p:cNvPicPr>
          <p:nvPr/>
        </p:nvPicPr>
        <p:blipFill rotWithShape="1">
          <a:blip r:embed="rId7" cstate="email">
            <a:extLst>
              <a:ext uri="{28A0092B-C50C-407E-A947-70E740481C1C}">
                <a14:useLocalDpi xmlns:a14="http://schemas.microsoft.com/office/drawing/2010/main" val="0"/>
              </a:ext>
            </a:extLst>
          </a:blip>
          <a:srcRect r="22243"/>
          <a:stretch/>
        </p:blipFill>
        <p:spPr>
          <a:xfrm>
            <a:off x="15573654" y="4863248"/>
            <a:ext cx="8822538" cy="6099735"/>
          </a:xfrm>
          <a:prstGeom prst="rect">
            <a:avLst/>
          </a:prstGeom>
        </p:spPr>
      </p:pic>
      <p:pic>
        <p:nvPicPr>
          <p:cNvPr id="35" name="Bilde 34"/>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190820" y="4863248"/>
            <a:ext cx="9172535" cy="6099736"/>
          </a:xfrm>
          <a:prstGeom prst="rect">
            <a:avLst/>
          </a:prstGeom>
        </p:spPr>
      </p:pic>
    </p:spTree>
    <p:extLst>
      <p:ext uri="{BB962C8B-B14F-4D97-AF65-F5344CB8AC3E}">
        <p14:creationId xmlns:p14="http://schemas.microsoft.com/office/powerpoint/2010/main" val="11214236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19"/>
            <a:ext cx="20647024" cy="932527"/>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b="1" dirty="0">
                <a:solidFill>
                  <a:srgbClr val="000000"/>
                </a:solidFill>
                <a:latin typeface="+mn-lt"/>
              </a:rPr>
              <a:t>Become a Zero Hero Campaign (India)</a:t>
            </a: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Zero Campaign</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2143" y="4268172"/>
            <a:ext cx="18857948" cy="9099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76443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19"/>
            <a:ext cx="20647024" cy="9776999"/>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00" indent="-685800">
              <a:buFont typeface="Arial" panose="020B0604020202020204" pitchFamily="34" charset="0"/>
              <a:buChar char="•"/>
            </a:pPr>
            <a:r>
              <a:rPr lang="en-US" sz="5400" dirty="0">
                <a:solidFill>
                  <a:srgbClr val="000000"/>
                </a:solidFill>
                <a:latin typeface="+mn-lt"/>
              </a:rPr>
              <a:t>Conduct research and publicize</a:t>
            </a:r>
          </a:p>
          <a:p>
            <a:pPr marL="685800" indent="-685800">
              <a:buFont typeface="Arial" panose="020B0604020202020204" pitchFamily="34" charset="0"/>
              <a:buChar char="•"/>
            </a:pPr>
            <a:r>
              <a:rPr lang="en-US" sz="5400" dirty="0">
                <a:solidFill>
                  <a:srgbClr val="000000"/>
                </a:solidFill>
                <a:latin typeface="+mn-lt"/>
              </a:rPr>
              <a:t>Design a special anti-corruption course (you can use this course as a guideline!) and include it </a:t>
            </a:r>
            <a:r>
              <a:rPr lang="en-US" sz="5400" dirty="0" smtClean="0">
                <a:solidFill>
                  <a:srgbClr val="000000"/>
                </a:solidFill>
                <a:latin typeface="+mn-lt"/>
              </a:rPr>
              <a:t>within </a:t>
            </a:r>
            <a:r>
              <a:rPr lang="en-US" sz="5400" dirty="0">
                <a:solidFill>
                  <a:srgbClr val="000000"/>
                </a:solidFill>
                <a:latin typeface="+mn-lt"/>
              </a:rPr>
              <a:t>the school syllabus. Perhaps this can even be done at a national level in your country.</a:t>
            </a:r>
          </a:p>
          <a:p>
            <a:pPr marL="685800" indent="-685800">
              <a:buFont typeface="Arial" panose="020B0604020202020204" pitchFamily="34" charset="0"/>
              <a:buChar char="•"/>
            </a:pPr>
            <a:r>
              <a:rPr lang="en-US" sz="5400" dirty="0" err="1">
                <a:solidFill>
                  <a:srgbClr val="000000"/>
                </a:solidFill>
                <a:latin typeface="+mn-lt"/>
              </a:rPr>
              <a:t>Organise</a:t>
            </a:r>
            <a:r>
              <a:rPr lang="en-US" sz="5400" dirty="0">
                <a:solidFill>
                  <a:srgbClr val="000000"/>
                </a:solidFill>
                <a:latin typeface="+mn-lt"/>
              </a:rPr>
              <a:t> seminars, meetings, workshops and courses targeting specific groups in society:</a:t>
            </a:r>
          </a:p>
          <a:p>
            <a:pPr marL="1600017" lvl="1" indent="-685800">
              <a:buFont typeface="Arial" panose="020B0604020202020204" pitchFamily="34" charset="0"/>
              <a:buChar char="•"/>
            </a:pPr>
            <a:r>
              <a:rPr lang="en-US" sz="4600" dirty="0">
                <a:solidFill>
                  <a:srgbClr val="000000"/>
                </a:solidFill>
                <a:latin typeface="+mn-lt"/>
              </a:rPr>
              <a:t>NGOs and other civil society </a:t>
            </a:r>
            <a:r>
              <a:rPr lang="en-US" sz="4600" dirty="0" err="1">
                <a:solidFill>
                  <a:srgbClr val="000000"/>
                </a:solidFill>
                <a:latin typeface="+mn-lt"/>
              </a:rPr>
              <a:t>organisations</a:t>
            </a:r>
            <a:endParaRPr lang="en-US" sz="4600" dirty="0">
              <a:solidFill>
                <a:srgbClr val="000000"/>
              </a:solidFill>
              <a:latin typeface="+mn-lt"/>
            </a:endParaRPr>
          </a:p>
          <a:p>
            <a:pPr marL="1600017" lvl="1" indent="-685800">
              <a:buFont typeface="Arial" panose="020B0604020202020204" pitchFamily="34" charset="0"/>
              <a:buChar char="•"/>
            </a:pPr>
            <a:r>
              <a:rPr lang="en-US" sz="4600" dirty="0">
                <a:solidFill>
                  <a:srgbClr val="000000"/>
                </a:solidFill>
                <a:latin typeface="+mn-lt"/>
              </a:rPr>
              <a:t>Schools</a:t>
            </a:r>
          </a:p>
          <a:p>
            <a:pPr marL="1600017" lvl="1" indent="-685800">
              <a:buFont typeface="Arial" panose="020B0604020202020204" pitchFamily="34" charset="0"/>
              <a:buChar char="•"/>
            </a:pPr>
            <a:r>
              <a:rPr lang="en-US" sz="4600" dirty="0">
                <a:solidFill>
                  <a:srgbClr val="000000"/>
                </a:solidFill>
                <a:latin typeface="+mn-lt"/>
              </a:rPr>
              <a:t>Local community leaders</a:t>
            </a:r>
          </a:p>
          <a:p>
            <a:pPr marL="1600017" lvl="1" indent="-685800">
              <a:buFont typeface="Arial" panose="020B0604020202020204" pitchFamily="34" charset="0"/>
              <a:buChar char="•"/>
            </a:pPr>
            <a:r>
              <a:rPr lang="en-US" sz="4600" dirty="0">
                <a:solidFill>
                  <a:srgbClr val="000000"/>
                </a:solidFill>
                <a:latin typeface="+mn-lt"/>
              </a:rPr>
              <a:t>Companies</a:t>
            </a:r>
          </a:p>
          <a:p>
            <a:pPr marL="1600017" lvl="1" indent="-685800">
              <a:buFont typeface="Arial" panose="020B0604020202020204" pitchFamily="34" charset="0"/>
              <a:buChar char="•"/>
            </a:pPr>
            <a:r>
              <a:rPr lang="en-US" sz="4600" dirty="0">
                <a:solidFill>
                  <a:srgbClr val="000000"/>
                </a:solidFill>
                <a:latin typeface="+mn-lt"/>
              </a:rPr>
              <a:t>Religious leaders</a:t>
            </a:r>
          </a:p>
          <a:p>
            <a:pPr marL="1600017" lvl="1" indent="-685800">
              <a:buFont typeface="Arial" panose="020B0604020202020204" pitchFamily="34" charset="0"/>
              <a:buChar char="•"/>
            </a:pPr>
            <a:r>
              <a:rPr lang="en-US" sz="4600" dirty="0" smtClean="0">
                <a:solidFill>
                  <a:srgbClr val="000000"/>
                </a:solidFill>
                <a:latin typeface="+mn-lt"/>
              </a:rPr>
              <a:t>Government </a:t>
            </a:r>
            <a:r>
              <a:rPr lang="en-US" sz="4600" dirty="0">
                <a:solidFill>
                  <a:srgbClr val="000000"/>
                </a:solidFill>
                <a:latin typeface="+mn-lt"/>
              </a:rPr>
              <a:t>departments</a:t>
            </a: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Education and </a:t>
            </a:r>
            <a:r>
              <a:rPr lang="en-US" sz="8001" dirty="0" smtClean="0">
                <a:solidFill>
                  <a:schemeClr val="accent1"/>
                </a:solidFill>
                <a:latin typeface="+mj-lt"/>
                <a:cs typeface="Lato Regular"/>
              </a:rPr>
              <a:t>Awareness Raising</a:t>
            </a:r>
            <a:endParaRPr lang="en-US" sz="8001" dirty="0">
              <a:solidFill>
                <a:schemeClr val="accent1"/>
              </a:solidFill>
              <a:latin typeface="+mj-lt"/>
              <a:cs typeface="Lato Regular"/>
            </a:endParaRPr>
          </a:p>
        </p:txBody>
      </p:sp>
    </p:spTree>
    <p:extLst>
      <p:ext uri="{BB962C8B-B14F-4D97-AF65-F5344CB8AC3E}">
        <p14:creationId xmlns:p14="http://schemas.microsoft.com/office/powerpoint/2010/main" val="13729979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19"/>
            <a:ext cx="20647024" cy="9237364"/>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00" indent="-685800">
              <a:buFont typeface="Arial" panose="020B0604020202020204" pitchFamily="34" charset="0"/>
              <a:buChar char="•"/>
            </a:pPr>
            <a:r>
              <a:rPr lang="en-US" sz="5400" dirty="0" smtClean="0">
                <a:solidFill>
                  <a:srgbClr val="000000"/>
                </a:solidFill>
                <a:latin typeface="+mn-lt"/>
              </a:rPr>
              <a:t>Send </a:t>
            </a:r>
            <a:r>
              <a:rPr lang="en-US" sz="5400" dirty="0">
                <a:solidFill>
                  <a:srgbClr val="000000"/>
                </a:solidFill>
                <a:latin typeface="+mn-lt"/>
              </a:rPr>
              <a:t>your ideas and stories to a local, national or international newspaper</a:t>
            </a:r>
          </a:p>
          <a:p>
            <a:pPr marL="1600017" lvl="1" indent="-685800">
              <a:buFont typeface="Arial" panose="020B0604020202020204" pitchFamily="34" charset="0"/>
              <a:buChar char="•"/>
            </a:pPr>
            <a:r>
              <a:rPr lang="en-US" sz="4600" dirty="0">
                <a:solidFill>
                  <a:srgbClr val="000000"/>
                </a:solidFill>
                <a:latin typeface="+mn-lt"/>
              </a:rPr>
              <a:t>Opinion pieces</a:t>
            </a:r>
          </a:p>
          <a:p>
            <a:pPr marL="1600017" lvl="1" indent="-685800">
              <a:buFont typeface="Arial" panose="020B0604020202020204" pitchFamily="34" charset="0"/>
              <a:buChar char="•"/>
            </a:pPr>
            <a:r>
              <a:rPr lang="en-US" sz="4600" dirty="0">
                <a:solidFill>
                  <a:srgbClr val="000000"/>
                </a:solidFill>
                <a:latin typeface="+mn-lt"/>
              </a:rPr>
              <a:t>Interviews &amp; articles</a:t>
            </a:r>
          </a:p>
          <a:p>
            <a:pPr marL="1600017" lvl="1" indent="-685800">
              <a:buFont typeface="Arial" panose="020B0604020202020204" pitchFamily="34" charset="0"/>
              <a:buChar char="•"/>
            </a:pPr>
            <a:r>
              <a:rPr lang="en-US" sz="4600" dirty="0">
                <a:solidFill>
                  <a:srgbClr val="000000"/>
                </a:solidFill>
                <a:latin typeface="+mn-lt"/>
              </a:rPr>
              <a:t>advertisements</a:t>
            </a:r>
          </a:p>
          <a:p>
            <a:pPr marL="685800" indent="-685800">
              <a:buFont typeface="Arial" panose="020B0604020202020204" pitchFamily="34" charset="0"/>
              <a:buChar char="•"/>
            </a:pPr>
            <a:r>
              <a:rPr lang="en-US" sz="5400" dirty="0">
                <a:solidFill>
                  <a:srgbClr val="000000"/>
                </a:solidFill>
                <a:latin typeface="+mn-lt"/>
              </a:rPr>
              <a:t>Publish a magazine / leaflets</a:t>
            </a:r>
          </a:p>
          <a:p>
            <a:pPr marL="685800" indent="-685800">
              <a:buFont typeface="Arial" panose="020B0604020202020204" pitchFamily="34" charset="0"/>
              <a:buChar char="•"/>
            </a:pPr>
            <a:r>
              <a:rPr lang="en-US" sz="5400" dirty="0">
                <a:solidFill>
                  <a:srgbClr val="000000"/>
                </a:solidFill>
                <a:latin typeface="+mn-lt"/>
              </a:rPr>
              <a:t>Use comics and cartoons (idea of </a:t>
            </a:r>
            <a:r>
              <a:rPr lang="en-US" sz="5400" dirty="0" smtClean="0">
                <a:solidFill>
                  <a:srgbClr val="000000"/>
                </a:solidFill>
                <a:latin typeface="+mn-lt"/>
              </a:rPr>
              <a:t>Transparency </a:t>
            </a:r>
            <a:r>
              <a:rPr lang="en-US" sz="5400" dirty="0">
                <a:solidFill>
                  <a:srgbClr val="000000"/>
                </a:solidFill>
                <a:latin typeface="+mn-lt"/>
              </a:rPr>
              <a:t>I</a:t>
            </a:r>
            <a:r>
              <a:rPr lang="en-US" sz="5400" dirty="0" smtClean="0">
                <a:solidFill>
                  <a:srgbClr val="000000"/>
                </a:solidFill>
                <a:latin typeface="+mn-lt"/>
              </a:rPr>
              <a:t>nternational</a:t>
            </a:r>
            <a:r>
              <a:rPr lang="en-US" sz="5400" dirty="0">
                <a:solidFill>
                  <a:srgbClr val="000000"/>
                </a:solidFill>
                <a:latin typeface="+mn-lt"/>
              </a:rPr>
              <a:t>)</a:t>
            </a:r>
          </a:p>
          <a:p>
            <a:pPr marL="685800" indent="-685800">
              <a:buFont typeface="Arial" panose="020B0604020202020204" pitchFamily="34" charset="0"/>
              <a:buChar char="•"/>
            </a:pPr>
            <a:r>
              <a:rPr lang="en-US" sz="5400" dirty="0">
                <a:solidFill>
                  <a:srgbClr val="000000"/>
                </a:solidFill>
                <a:latin typeface="+mn-lt"/>
              </a:rPr>
              <a:t>Create visual and audio media, like movies &amp; songs</a:t>
            </a:r>
          </a:p>
          <a:p>
            <a:pPr marL="685800" indent="-685800">
              <a:buFont typeface="Arial" panose="020B0604020202020204" pitchFamily="34" charset="0"/>
              <a:buChar char="•"/>
            </a:pPr>
            <a:r>
              <a:rPr lang="en-US" sz="5400" dirty="0">
                <a:solidFill>
                  <a:srgbClr val="000000"/>
                </a:solidFill>
                <a:latin typeface="+mn-lt"/>
              </a:rPr>
              <a:t>Use TV and radio (for example when you’re </a:t>
            </a:r>
            <a:r>
              <a:rPr lang="en-US" sz="5400" dirty="0" err="1">
                <a:solidFill>
                  <a:srgbClr val="000000"/>
                </a:solidFill>
                <a:latin typeface="+mn-lt"/>
              </a:rPr>
              <a:t>organising</a:t>
            </a:r>
            <a:r>
              <a:rPr lang="en-US" sz="5400" dirty="0">
                <a:solidFill>
                  <a:srgbClr val="000000"/>
                </a:solidFill>
                <a:latin typeface="+mn-lt"/>
              </a:rPr>
              <a:t> events)</a:t>
            </a:r>
          </a:p>
          <a:p>
            <a:pPr marL="685800" indent="-685800">
              <a:buFont typeface="Arial" panose="020B0604020202020204" pitchFamily="34" charset="0"/>
              <a:buChar char="•"/>
            </a:pPr>
            <a:r>
              <a:rPr lang="en-US" sz="5400" dirty="0">
                <a:solidFill>
                  <a:srgbClr val="000000"/>
                </a:solidFill>
                <a:latin typeface="+mn-lt"/>
              </a:rPr>
              <a:t>Talk to others through social media! </a:t>
            </a: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smtClean="0">
                <a:solidFill>
                  <a:schemeClr val="accent1"/>
                </a:solidFill>
                <a:latin typeface="+mj-lt"/>
                <a:cs typeface="Lato Regular"/>
              </a:rPr>
              <a:t>Media &amp; Publications</a:t>
            </a:r>
            <a:endParaRPr lang="en-US" sz="8001" dirty="0">
              <a:solidFill>
                <a:schemeClr val="accent1"/>
              </a:solidFill>
              <a:latin typeface="+mj-lt"/>
              <a:cs typeface="Lato Regular"/>
            </a:endParaRPr>
          </a:p>
        </p:txBody>
      </p:sp>
      <p:sp>
        <p:nvSpPr>
          <p:cNvPr id="4" name="Freeform 74"/>
          <p:cNvSpPr>
            <a:spLocks noChangeArrowheads="1"/>
          </p:cNvSpPr>
          <p:nvPr/>
        </p:nvSpPr>
        <p:spPr bwMode="auto">
          <a:xfrm>
            <a:off x="18546652" y="12257299"/>
            <a:ext cx="931240" cy="919227"/>
          </a:xfrm>
          <a:custGeom>
            <a:avLst/>
            <a:gdLst>
              <a:gd name="T0" fmla="*/ 27 w 445"/>
              <a:gd name="T1" fmla="*/ 107 h 436"/>
              <a:gd name="T2" fmla="*/ 27 w 445"/>
              <a:gd name="T3" fmla="*/ 107 h 436"/>
              <a:gd name="T4" fmla="*/ 62 w 445"/>
              <a:gd name="T5" fmla="*/ 186 h 436"/>
              <a:gd name="T6" fmla="*/ 116 w 445"/>
              <a:gd name="T7" fmla="*/ 204 h 436"/>
              <a:gd name="T8" fmla="*/ 125 w 445"/>
              <a:gd name="T9" fmla="*/ 204 h 436"/>
              <a:gd name="T10" fmla="*/ 134 w 445"/>
              <a:gd name="T11" fmla="*/ 248 h 436"/>
              <a:gd name="T12" fmla="*/ 134 w 445"/>
              <a:gd name="T13" fmla="*/ 248 h 436"/>
              <a:gd name="T14" fmla="*/ 0 w 445"/>
              <a:gd name="T15" fmla="*/ 345 h 436"/>
              <a:gd name="T16" fmla="*/ 116 w 445"/>
              <a:gd name="T17" fmla="*/ 435 h 436"/>
              <a:gd name="T18" fmla="*/ 116 w 445"/>
              <a:gd name="T19" fmla="*/ 435 h 436"/>
              <a:gd name="T20" fmla="*/ 125 w 445"/>
              <a:gd name="T21" fmla="*/ 435 h 436"/>
              <a:gd name="T22" fmla="*/ 196 w 445"/>
              <a:gd name="T23" fmla="*/ 417 h 436"/>
              <a:gd name="T24" fmla="*/ 249 w 445"/>
              <a:gd name="T25" fmla="*/ 320 h 436"/>
              <a:gd name="T26" fmla="*/ 205 w 445"/>
              <a:gd name="T27" fmla="*/ 230 h 436"/>
              <a:gd name="T28" fmla="*/ 178 w 445"/>
              <a:gd name="T29" fmla="*/ 204 h 436"/>
              <a:gd name="T30" fmla="*/ 196 w 445"/>
              <a:gd name="T31" fmla="*/ 177 h 436"/>
              <a:gd name="T32" fmla="*/ 231 w 445"/>
              <a:gd name="T33" fmla="*/ 98 h 436"/>
              <a:gd name="T34" fmla="*/ 196 w 445"/>
              <a:gd name="T35" fmla="*/ 18 h 436"/>
              <a:gd name="T36" fmla="*/ 213 w 445"/>
              <a:gd name="T37" fmla="*/ 18 h 436"/>
              <a:gd name="T38" fmla="*/ 249 w 445"/>
              <a:gd name="T39" fmla="*/ 0 h 436"/>
              <a:gd name="T40" fmla="*/ 249 w 445"/>
              <a:gd name="T41" fmla="*/ 0 h 436"/>
              <a:gd name="T42" fmla="*/ 143 w 445"/>
              <a:gd name="T43" fmla="*/ 0 h 436"/>
              <a:gd name="T44" fmla="*/ 27 w 445"/>
              <a:gd name="T45" fmla="*/ 107 h 436"/>
              <a:gd name="T46" fmla="*/ 205 w 445"/>
              <a:gd name="T47" fmla="*/ 328 h 436"/>
              <a:gd name="T48" fmla="*/ 205 w 445"/>
              <a:gd name="T49" fmla="*/ 328 h 436"/>
              <a:gd name="T50" fmla="*/ 134 w 445"/>
              <a:gd name="T51" fmla="*/ 390 h 436"/>
              <a:gd name="T52" fmla="*/ 54 w 445"/>
              <a:gd name="T53" fmla="*/ 345 h 436"/>
              <a:gd name="T54" fmla="*/ 71 w 445"/>
              <a:gd name="T55" fmla="*/ 292 h 436"/>
              <a:gd name="T56" fmla="*/ 125 w 445"/>
              <a:gd name="T57" fmla="*/ 275 h 436"/>
              <a:gd name="T58" fmla="*/ 134 w 445"/>
              <a:gd name="T59" fmla="*/ 275 h 436"/>
              <a:gd name="T60" fmla="*/ 205 w 445"/>
              <a:gd name="T61" fmla="*/ 328 h 436"/>
              <a:gd name="T62" fmla="*/ 178 w 445"/>
              <a:gd name="T63" fmla="*/ 80 h 436"/>
              <a:gd name="T64" fmla="*/ 178 w 445"/>
              <a:gd name="T65" fmla="*/ 80 h 436"/>
              <a:gd name="T66" fmla="*/ 143 w 445"/>
              <a:gd name="T67" fmla="*/ 169 h 436"/>
              <a:gd name="T68" fmla="*/ 134 w 445"/>
              <a:gd name="T69" fmla="*/ 169 h 436"/>
              <a:gd name="T70" fmla="*/ 81 w 445"/>
              <a:gd name="T71" fmla="*/ 116 h 436"/>
              <a:gd name="T72" fmla="*/ 81 w 445"/>
              <a:gd name="T73" fmla="*/ 62 h 436"/>
              <a:gd name="T74" fmla="*/ 107 w 445"/>
              <a:gd name="T75" fmla="*/ 26 h 436"/>
              <a:gd name="T76" fmla="*/ 116 w 445"/>
              <a:gd name="T77" fmla="*/ 26 h 436"/>
              <a:gd name="T78" fmla="*/ 178 w 445"/>
              <a:gd name="T79" fmla="*/ 80 h 436"/>
              <a:gd name="T80" fmla="*/ 373 w 445"/>
              <a:gd name="T81" fmla="*/ 169 h 436"/>
              <a:gd name="T82" fmla="*/ 373 w 445"/>
              <a:gd name="T83" fmla="*/ 169 h 436"/>
              <a:gd name="T84" fmla="*/ 373 w 445"/>
              <a:gd name="T85" fmla="*/ 98 h 436"/>
              <a:gd name="T86" fmla="*/ 319 w 445"/>
              <a:gd name="T87" fmla="*/ 98 h 436"/>
              <a:gd name="T88" fmla="*/ 319 w 445"/>
              <a:gd name="T89" fmla="*/ 169 h 436"/>
              <a:gd name="T90" fmla="*/ 249 w 445"/>
              <a:gd name="T91" fmla="*/ 169 h 436"/>
              <a:gd name="T92" fmla="*/ 249 w 445"/>
              <a:gd name="T93" fmla="*/ 213 h 436"/>
              <a:gd name="T94" fmla="*/ 319 w 445"/>
              <a:gd name="T95" fmla="*/ 213 h 436"/>
              <a:gd name="T96" fmla="*/ 319 w 445"/>
              <a:gd name="T97" fmla="*/ 292 h 436"/>
              <a:gd name="T98" fmla="*/ 373 w 445"/>
              <a:gd name="T99" fmla="*/ 292 h 436"/>
              <a:gd name="T100" fmla="*/ 373 w 445"/>
              <a:gd name="T101" fmla="*/ 213 h 436"/>
              <a:gd name="T102" fmla="*/ 444 w 445"/>
              <a:gd name="T103" fmla="*/ 213 h 436"/>
              <a:gd name="T104" fmla="*/ 444 w 445"/>
              <a:gd name="T105" fmla="*/ 169 h 436"/>
              <a:gd name="T106" fmla="*/ 373 w 445"/>
              <a:gd name="T107" fmla="*/ 169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5" h="436">
                <a:moveTo>
                  <a:pt x="27" y="107"/>
                </a:moveTo>
                <a:lnTo>
                  <a:pt x="27" y="107"/>
                </a:lnTo>
                <a:cubicBezTo>
                  <a:pt x="27" y="142"/>
                  <a:pt x="36" y="169"/>
                  <a:pt x="62" y="186"/>
                </a:cubicBezTo>
                <a:cubicBezTo>
                  <a:pt x="81" y="195"/>
                  <a:pt x="107" y="204"/>
                  <a:pt x="116" y="204"/>
                </a:cubicBezTo>
                <a:lnTo>
                  <a:pt x="125" y="204"/>
                </a:lnTo>
                <a:cubicBezTo>
                  <a:pt x="125" y="204"/>
                  <a:pt x="116" y="222"/>
                  <a:pt x="134" y="248"/>
                </a:cubicBezTo>
                <a:lnTo>
                  <a:pt x="134" y="248"/>
                </a:lnTo>
                <a:cubicBezTo>
                  <a:pt x="107" y="248"/>
                  <a:pt x="0" y="257"/>
                  <a:pt x="0" y="345"/>
                </a:cubicBezTo>
                <a:cubicBezTo>
                  <a:pt x="0" y="435"/>
                  <a:pt x="98" y="435"/>
                  <a:pt x="116" y="435"/>
                </a:cubicBezTo>
                <a:lnTo>
                  <a:pt x="116" y="435"/>
                </a:lnTo>
                <a:cubicBezTo>
                  <a:pt x="116" y="435"/>
                  <a:pt x="116" y="435"/>
                  <a:pt x="125" y="435"/>
                </a:cubicBezTo>
                <a:cubicBezTo>
                  <a:pt x="134" y="435"/>
                  <a:pt x="169" y="435"/>
                  <a:pt x="196" y="417"/>
                </a:cubicBezTo>
                <a:cubicBezTo>
                  <a:pt x="231" y="399"/>
                  <a:pt x="249" y="364"/>
                  <a:pt x="249" y="320"/>
                </a:cubicBezTo>
                <a:cubicBezTo>
                  <a:pt x="249" y="275"/>
                  <a:pt x="222" y="248"/>
                  <a:pt x="205" y="230"/>
                </a:cubicBezTo>
                <a:cubicBezTo>
                  <a:pt x="187" y="222"/>
                  <a:pt x="178" y="213"/>
                  <a:pt x="178" y="204"/>
                </a:cubicBezTo>
                <a:cubicBezTo>
                  <a:pt x="178" y="195"/>
                  <a:pt x="187" y="186"/>
                  <a:pt x="196" y="177"/>
                </a:cubicBezTo>
                <a:cubicBezTo>
                  <a:pt x="213" y="160"/>
                  <a:pt x="231" y="142"/>
                  <a:pt x="231" y="98"/>
                </a:cubicBezTo>
                <a:cubicBezTo>
                  <a:pt x="231" y="62"/>
                  <a:pt x="222" y="36"/>
                  <a:pt x="196" y="18"/>
                </a:cubicBezTo>
                <a:lnTo>
                  <a:pt x="213" y="18"/>
                </a:lnTo>
                <a:cubicBezTo>
                  <a:pt x="231" y="18"/>
                  <a:pt x="249" y="9"/>
                  <a:pt x="249" y="0"/>
                </a:cubicBezTo>
                <a:lnTo>
                  <a:pt x="249" y="0"/>
                </a:lnTo>
                <a:cubicBezTo>
                  <a:pt x="143" y="0"/>
                  <a:pt x="143" y="0"/>
                  <a:pt x="143" y="0"/>
                </a:cubicBezTo>
                <a:cubicBezTo>
                  <a:pt x="134" y="0"/>
                  <a:pt x="27" y="0"/>
                  <a:pt x="27" y="107"/>
                </a:cubicBezTo>
                <a:close/>
                <a:moveTo>
                  <a:pt x="205" y="328"/>
                </a:moveTo>
                <a:lnTo>
                  <a:pt x="205" y="328"/>
                </a:lnTo>
                <a:cubicBezTo>
                  <a:pt x="213" y="364"/>
                  <a:pt x="178" y="390"/>
                  <a:pt x="134" y="390"/>
                </a:cubicBezTo>
                <a:cubicBezTo>
                  <a:pt x="90" y="399"/>
                  <a:pt x="54" y="381"/>
                  <a:pt x="54" y="345"/>
                </a:cubicBezTo>
                <a:cubicBezTo>
                  <a:pt x="45" y="328"/>
                  <a:pt x="54" y="310"/>
                  <a:pt x="71" y="292"/>
                </a:cubicBezTo>
                <a:cubicBezTo>
                  <a:pt x="90" y="283"/>
                  <a:pt x="107" y="275"/>
                  <a:pt x="125" y="275"/>
                </a:cubicBezTo>
                <a:cubicBezTo>
                  <a:pt x="134" y="275"/>
                  <a:pt x="134" y="275"/>
                  <a:pt x="134" y="275"/>
                </a:cubicBezTo>
                <a:cubicBezTo>
                  <a:pt x="178" y="275"/>
                  <a:pt x="205" y="301"/>
                  <a:pt x="205" y="328"/>
                </a:cubicBezTo>
                <a:close/>
                <a:moveTo>
                  <a:pt x="178" y="80"/>
                </a:moveTo>
                <a:lnTo>
                  <a:pt x="178" y="80"/>
                </a:lnTo>
                <a:cubicBezTo>
                  <a:pt x="187" y="124"/>
                  <a:pt x="169" y="160"/>
                  <a:pt x="143" y="169"/>
                </a:cubicBezTo>
                <a:cubicBezTo>
                  <a:pt x="143" y="169"/>
                  <a:pt x="143" y="169"/>
                  <a:pt x="134" y="169"/>
                </a:cubicBezTo>
                <a:cubicBezTo>
                  <a:pt x="107" y="169"/>
                  <a:pt x="90" y="151"/>
                  <a:pt x="81" y="116"/>
                </a:cubicBezTo>
                <a:cubicBezTo>
                  <a:pt x="71" y="98"/>
                  <a:pt x="71" y="80"/>
                  <a:pt x="81" y="62"/>
                </a:cubicBezTo>
                <a:cubicBezTo>
                  <a:pt x="81" y="45"/>
                  <a:pt x="98" y="36"/>
                  <a:pt x="107" y="26"/>
                </a:cubicBezTo>
                <a:lnTo>
                  <a:pt x="116" y="26"/>
                </a:lnTo>
                <a:cubicBezTo>
                  <a:pt x="151" y="26"/>
                  <a:pt x="169" y="45"/>
                  <a:pt x="178" y="80"/>
                </a:cubicBezTo>
                <a:close/>
                <a:moveTo>
                  <a:pt x="373" y="169"/>
                </a:moveTo>
                <a:lnTo>
                  <a:pt x="373" y="169"/>
                </a:lnTo>
                <a:cubicBezTo>
                  <a:pt x="373" y="98"/>
                  <a:pt x="373" y="98"/>
                  <a:pt x="373" y="98"/>
                </a:cubicBezTo>
                <a:cubicBezTo>
                  <a:pt x="319" y="98"/>
                  <a:pt x="319" y="98"/>
                  <a:pt x="319" y="98"/>
                </a:cubicBezTo>
                <a:cubicBezTo>
                  <a:pt x="319" y="169"/>
                  <a:pt x="319" y="169"/>
                  <a:pt x="319" y="169"/>
                </a:cubicBezTo>
                <a:cubicBezTo>
                  <a:pt x="249" y="169"/>
                  <a:pt x="249" y="169"/>
                  <a:pt x="249" y="169"/>
                </a:cubicBezTo>
                <a:cubicBezTo>
                  <a:pt x="249" y="213"/>
                  <a:pt x="249" y="213"/>
                  <a:pt x="249" y="213"/>
                </a:cubicBezTo>
                <a:cubicBezTo>
                  <a:pt x="319" y="213"/>
                  <a:pt x="319" y="213"/>
                  <a:pt x="319" y="213"/>
                </a:cubicBezTo>
                <a:cubicBezTo>
                  <a:pt x="319" y="292"/>
                  <a:pt x="319" y="292"/>
                  <a:pt x="319" y="292"/>
                </a:cubicBezTo>
                <a:cubicBezTo>
                  <a:pt x="373" y="292"/>
                  <a:pt x="373" y="292"/>
                  <a:pt x="373" y="292"/>
                </a:cubicBezTo>
                <a:cubicBezTo>
                  <a:pt x="373" y="213"/>
                  <a:pt x="373" y="213"/>
                  <a:pt x="373" y="213"/>
                </a:cubicBezTo>
                <a:cubicBezTo>
                  <a:pt x="444" y="213"/>
                  <a:pt x="444" y="213"/>
                  <a:pt x="444" y="213"/>
                </a:cubicBezTo>
                <a:cubicBezTo>
                  <a:pt x="444" y="169"/>
                  <a:pt x="444" y="169"/>
                  <a:pt x="444" y="169"/>
                </a:cubicBezTo>
                <a:lnTo>
                  <a:pt x="373" y="169"/>
                </a:lnTo>
                <a:close/>
              </a:path>
            </a:pathLst>
          </a:custGeom>
          <a:solidFill>
            <a:srgbClr val="3E3F41"/>
          </a:solidFill>
          <a:ln>
            <a:noFill/>
          </a:ln>
          <a:effectLst/>
          <a:extLst/>
        </p:spPr>
        <p:txBody>
          <a:bodyPr wrap="none" lIns="91424" tIns="45712" rIns="91424" bIns="45712" anchor="ctr"/>
          <a:lstStyle/>
          <a:p>
            <a:pPr>
              <a:defRPr/>
            </a:pPr>
            <a:endParaRPr lang="en-US" dirty="0">
              <a:solidFill>
                <a:srgbClr val="000000"/>
              </a:solidFill>
              <a:latin typeface="Lato Light"/>
            </a:endParaRPr>
          </a:p>
        </p:txBody>
      </p:sp>
      <p:sp>
        <p:nvSpPr>
          <p:cNvPr id="5" name="Freeform 75"/>
          <p:cNvSpPr>
            <a:spLocks noChangeArrowheads="1"/>
          </p:cNvSpPr>
          <p:nvPr/>
        </p:nvSpPr>
        <p:spPr bwMode="auto">
          <a:xfrm>
            <a:off x="13995805" y="12253861"/>
            <a:ext cx="492559" cy="914992"/>
          </a:xfrm>
          <a:custGeom>
            <a:avLst/>
            <a:gdLst>
              <a:gd name="T0" fmla="*/ 248 w 249"/>
              <a:gd name="T1" fmla="*/ 80 h 453"/>
              <a:gd name="T2" fmla="*/ 248 w 249"/>
              <a:gd name="T3" fmla="*/ 80 h 453"/>
              <a:gd name="T4" fmla="*/ 177 w 249"/>
              <a:gd name="T5" fmla="*/ 80 h 453"/>
              <a:gd name="T6" fmla="*/ 160 w 249"/>
              <a:gd name="T7" fmla="*/ 107 h 453"/>
              <a:gd name="T8" fmla="*/ 160 w 249"/>
              <a:gd name="T9" fmla="*/ 160 h 453"/>
              <a:gd name="T10" fmla="*/ 248 w 249"/>
              <a:gd name="T11" fmla="*/ 160 h 453"/>
              <a:gd name="T12" fmla="*/ 248 w 249"/>
              <a:gd name="T13" fmla="*/ 231 h 453"/>
              <a:gd name="T14" fmla="*/ 160 w 249"/>
              <a:gd name="T15" fmla="*/ 231 h 453"/>
              <a:gd name="T16" fmla="*/ 160 w 249"/>
              <a:gd name="T17" fmla="*/ 452 h 453"/>
              <a:gd name="T18" fmla="*/ 79 w 249"/>
              <a:gd name="T19" fmla="*/ 452 h 453"/>
              <a:gd name="T20" fmla="*/ 79 w 249"/>
              <a:gd name="T21" fmla="*/ 231 h 453"/>
              <a:gd name="T22" fmla="*/ 0 w 249"/>
              <a:gd name="T23" fmla="*/ 231 h 453"/>
              <a:gd name="T24" fmla="*/ 0 w 249"/>
              <a:gd name="T25" fmla="*/ 160 h 453"/>
              <a:gd name="T26" fmla="*/ 79 w 249"/>
              <a:gd name="T27" fmla="*/ 160 h 453"/>
              <a:gd name="T28" fmla="*/ 79 w 249"/>
              <a:gd name="T29" fmla="*/ 116 h 453"/>
              <a:gd name="T30" fmla="*/ 177 w 249"/>
              <a:gd name="T31" fmla="*/ 0 h 453"/>
              <a:gd name="T32" fmla="*/ 248 w 249"/>
              <a:gd name="T33" fmla="*/ 0 h 453"/>
              <a:gd name="T34" fmla="*/ 248 w 249"/>
              <a:gd name="T35" fmla="*/ 8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rgbClr val="3E3F41"/>
          </a:solidFill>
          <a:ln>
            <a:noFill/>
          </a:ln>
          <a:effectLst/>
          <a:extLst/>
        </p:spPr>
        <p:txBody>
          <a:bodyPr wrap="none" lIns="91424" tIns="45712" rIns="91424" bIns="45712" anchor="ctr"/>
          <a:lstStyle/>
          <a:p>
            <a:pPr>
              <a:defRPr/>
            </a:pPr>
            <a:endParaRPr lang="en-US" dirty="0">
              <a:solidFill>
                <a:srgbClr val="000000"/>
              </a:solidFill>
              <a:latin typeface="Lato Light"/>
            </a:endParaRPr>
          </a:p>
        </p:txBody>
      </p:sp>
      <p:sp>
        <p:nvSpPr>
          <p:cNvPr id="6" name="Freeform 85"/>
          <p:cNvSpPr>
            <a:spLocks noChangeArrowheads="1"/>
          </p:cNvSpPr>
          <p:nvPr/>
        </p:nvSpPr>
        <p:spPr bwMode="auto">
          <a:xfrm>
            <a:off x="9687886" y="12228502"/>
            <a:ext cx="1099190" cy="883760"/>
          </a:xfrm>
          <a:custGeom>
            <a:avLst/>
            <a:gdLst>
              <a:gd name="T0" fmla="*/ 461 w 462"/>
              <a:gd name="T1" fmla="*/ 45 h 374"/>
              <a:gd name="T2" fmla="*/ 461 w 462"/>
              <a:gd name="T3" fmla="*/ 45 h 374"/>
              <a:gd name="T4" fmla="*/ 408 w 462"/>
              <a:gd name="T5" fmla="*/ 63 h 374"/>
              <a:gd name="T6" fmla="*/ 443 w 462"/>
              <a:gd name="T7" fmla="*/ 10 h 374"/>
              <a:gd name="T8" fmla="*/ 389 w 462"/>
              <a:gd name="T9" fmla="*/ 36 h 374"/>
              <a:gd name="T10" fmla="*/ 319 w 462"/>
              <a:gd name="T11" fmla="*/ 0 h 374"/>
              <a:gd name="T12" fmla="*/ 221 w 462"/>
              <a:gd name="T13" fmla="*/ 98 h 374"/>
              <a:gd name="T14" fmla="*/ 230 w 462"/>
              <a:gd name="T15" fmla="*/ 116 h 374"/>
              <a:gd name="T16" fmla="*/ 35 w 462"/>
              <a:gd name="T17" fmla="*/ 19 h 374"/>
              <a:gd name="T18" fmla="*/ 17 w 462"/>
              <a:gd name="T19" fmla="*/ 72 h 374"/>
              <a:gd name="T20" fmla="*/ 61 w 462"/>
              <a:gd name="T21" fmla="*/ 151 h 374"/>
              <a:gd name="T22" fmla="*/ 17 w 462"/>
              <a:gd name="T23" fmla="*/ 134 h 374"/>
              <a:gd name="T24" fmla="*/ 17 w 462"/>
              <a:gd name="T25" fmla="*/ 134 h 374"/>
              <a:gd name="T26" fmla="*/ 98 w 462"/>
              <a:gd name="T27" fmla="*/ 231 h 374"/>
              <a:gd name="T28" fmla="*/ 70 w 462"/>
              <a:gd name="T29" fmla="*/ 231 h 374"/>
              <a:gd name="T30" fmla="*/ 53 w 462"/>
              <a:gd name="T31" fmla="*/ 231 h 374"/>
              <a:gd name="T32" fmla="*/ 142 w 462"/>
              <a:gd name="T33" fmla="*/ 294 h 374"/>
              <a:gd name="T34" fmla="*/ 26 w 462"/>
              <a:gd name="T35" fmla="*/ 338 h 374"/>
              <a:gd name="T36" fmla="*/ 0 w 462"/>
              <a:gd name="T37" fmla="*/ 338 h 374"/>
              <a:gd name="T38" fmla="*/ 142 w 462"/>
              <a:gd name="T39" fmla="*/ 373 h 374"/>
              <a:gd name="T40" fmla="*/ 408 w 462"/>
              <a:gd name="T41" fmla="*/ 107 h 374"/>
              <a:gd name="T42" fmla="*/ 408 w 462"/>
              <a:gd name="T43" fmla="*/ 98 h 374"/>
              <a:gd name="T44" fmla="*/ 461 w 462"/>
              <a:gd name="T45" fmla="*/ 4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lnTo>
                  <a:pt x="17" y="134"/>
                </a:ln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rgbClr val="3E3F41"/>
          </a:solidFill>
          <a:ln>
            <a:noFill/>
          </a:ln>
          <a:effectLst/>
          <a:extLst/>
        </p:spPr>
        <p:txBody>
          <a:bodyPr wrap="none" lIns="91424" tIns="45712" rIns="91424" bIns="45712" anchor="ctr"/>
          <a:lstStyle/>
          <a:p>
            <a:pPr>
              <a:defRPr/>
            </a:pPr>
            <a:endParaRPr lang="en-US" dirty="0">
              <a:solidFill>
                <a:srgbClr val="000000"/>
              </a:solidFill>
              <a:latin typeface="Lato Light"/>
            </a:endParaRPr>
          </a:p>
        </p:txBody>
      </p:sp>
      <p:sp>
        <p:nvSpPr>
          <p:cNvPr id="9" name="Freeform 87"/>
          <p:cNvSpPr>
            <a:spLocks noChangeArrowheads="1"/>
          </p:cNvSpPr>
          <p:nvPr/>
        </p:nvSpPr>
        <p:spPr bwMode="auto">
          <a:xfrm>
            <a:off x="3947015" y="12228502"/>
            <a:ext cx="865739" cy="883760"/>
          </a:xfrm>
          <a:custGeom>
            <a:avLst/>
            <a:gdLst>
              <a:gd name="T0" fmla="*/ 345 w 426"/>
              <a:gd name="T1" fmla="*/ 213 h 435"/>
              <a:gd name="T2" fmla="*/ 345 w 426"/>
              <a:gd name="T3" fmla="*/ 213 h 435"/>
              <a:gd name="T4" fmla="*/ 213 w 426"/>
              <a:gd name="T5" fmla="*/ 346 h 435"/>
              <a:gd name="T6" fmla="*/ 79 w 426"/>
              <a:gd name="T7" fmla="*/ 213 h 435"/>
              <a:gd name="T8" fmla="*/ 88 w 426"/>
              <a:gd name="T9" fmla="*/ 195 h 435"/>
              <a:gd name="T10" fmla="*/ 0 w 426"/>
              <a:gd name="T11" fmla="*/ 195 h 435"/>
              <a:gd name="T12" fmla="*/ 0 w 426"/>
              <a:gd name="T13" fmla="*/ 363 h 435"/>
              <a:gd name="T14" fmla="*/ 62 w 426"/>
              <a:gd name="T15" fmla="*/ 434 h 435"/>
              <a:gd name="T16" fmla="*/ 363 w 426"/>
              <a:gd name="T17" fmla="*/ 434 h 435"/>
              <a:gd name="T18" fmla="*/ 425 w 426"/>
              <a:gd name="T19" fmla="*/ 363 h 435"/>
              <a:gd name="T20" fmla="*/ 425 w 426"/>
              <a:gd name="T21" fmla="*/ 195 h 435"/>
              <a:gd name="T22" fmla="*/ 337 w 426"/>
              <a:gd name="T23" fmla="*/ 195 h 435"/>
              <a:gd name="T24" fmla="*/ 345 w 426"/>
              <a:gd name="T25" fmla="*/ 213 h 435"/>
              <a:gd name="T26" fmla="*/ 363 w 426"/>
              <a:gd name="T27" fmla="*/ 0 h 435"/>
              <a:gd name="T28" fmla="*/ 363 w 426"/>
              <a:gd name="T29" fmla="*/ 0 h 435"/>
              <a:gd name="T30" fmla="*/ 62 w 426"/>
              <a:gd name="T31" fmla="*/ 0 h 435"/>
              <a:gd name="T32" fmla="*/ 0 w 426"/>
              <a:gd name="T33" fmla="*/ 71 h 435"/>
              <a:gd name="T34" fmla="*/ 0 w 426"/>
              <a:gd name="T35" fmla="*/ 142 h 435"/>
              <a:gd name="T36" fmla="*/ 106 w 426"/>
              <a:gd name="T37" fmla="*/ 142 h 435"/>
              <a:gd name="T38" fmla="*/ 213 w 426"/>
              <a:gd name="T39" fmla="*/ 89 h 435"/>
              <a:gd name="T40" fmla="*/ 319 w 426"/>
              <a:gd name="T41" fmla="*/ 142 h 435"/>
              <a:gd name="T42" fmla="*/ 425 w 426"/>
              <a:gd name="T43" fmla="*/ 142 h 435"/>
              <a:gd name="T44" fmla="*/ 425 w 426"/>
              <a:gd name="T45" fmla="*/ 71 h 435"/>
              <a:gd name="T46" fmla="*/ 363 w 426"/>
              <a:gd name="T47" fmla="*/ 0 h 435"/>
              <a:gd name="T48" fmla="*/ 390 w 426"/>
              <a:gd name="T49" fmla="*/ 89 h 435"/>
              <a:gd name="T50" fmla="*/ 390 w 426"/>
              <a:gd name="T51" fmla="*/ 89 h 435"/>
              <a:gd name="T52" fmla="*/ 381 w 426"/>
              <a:gd name="T53" fmla="*/ 97 h 435"/>
              <a:gd name="T54" fmla="*/ 345 w 426"/>
              <a:gd name="T55" fmla="*/ 97 h 435"/>
              <a:gd name="T56" fmla="*/ 328 w 426"/>
              <a:gd name="T57" fmla="*/ 89 h 435"/>
              <a:gd name="T58" fmla="*/ 328 w 426"/>
              <a:gd name="T59" fmla="*/ 53 h 435"/>
              <a:gd name="T60" fmla="*/ 345 w 426"/>
              <a:gd name="T61" fmla="*/ 36 h 435"/>
              <a:gd name="T62" fmla="*/ 381 w 426"/>
              <a:gd name="T63" fmla="*/ 36 h 435"/>
              <a:gd name="T64" fmla="*/ 390 w 426"/>
              <a:gd name="T65" fmla="*/ 53 h 435"/>
              <a:gd name="T66" fmla="*/ 390 w 426"/>
              <a:gd name="T67" fmla="*/ 89 h 435"/>
              <a:gd name="T68" fmla="*/ 292 w 426"/>
              <a:gd name="T69" fmla="*/ 213 h 435"/>
              <a:gd name="T70" fmla="*/ 292 w 426"/>
              <a:gd name="T71" fmla="*/ 213 h 435"/>
              <a:gd name="T72" fmla="*/ 213 w 426"/>
              <a:gd name="T73" fmla="*/ 133 h 435"/>
              <a:gd name="T74" fmla="*/ 132 w 426"/>
              <a:gd name="T75" fmla="*/ 213 h 435"/>
              <a:gd name="T76" fmla="*/ 213 w 426"/>
              <a:gd name="T77" fmla="*/ 293 h 435"/>
              <a:gd name="T78" fmla="*/ 292 w 426"/>
              <a:gd name="T79" fmla="*/ 21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rgbClr val="3E3F41"/>
          </a:solidFill>
          <a:ln>
            <a:noFill/>
          </a:ln>
          <a:effectLst/>
          <a:extLst/>
        </p:spPr>
        <p:txBody>
          <a:bodyPr wrap="none" lIns="91424" tIns="45712" rIns="91424" bIns="45712" anchor="ctr"/>
          <a:lstStyle/>
          <a:p>
            <a:pPr>
              <a:defRPr/>
            </a:pPr>
            <a:endParaRPr lang="en-US" dirty="0">
              <a:solidFill>
                <a:srgbClr val="000000"/>
              </a:solidFill>
              <a:latin typeface="Lato Light"/>
            </a:endParaRPr>
          </a:p>
        </p:txBody>
      </p:sp>
    </p:spTree>
    <p:extLst>
      <p:ext uri="{BB962C8B-B14F-4D97-AF65-F5344CB8AC3E}">
        <p14:creationId xmlns:p14="http://schemas.microsoft.com/office/powerpoint/2010/main" val="31559094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3032919"/>
            <a:ext cx="20647024" cy="8967547"/>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b="1" dirty="0">
                <a:solidFill>
                  <a:srgbClr val="000000"/>
                </a:solidFill>
                <a:latin typeface="+mn-lt"/>
              </a:rPr>
              <a:t>Your voice and actions can make a real difference! </a:t>
            </a:r>
          </a:p>
          <a:p>
            <a:pPr marL="685800" indent="-685800">
              <a:buFont typeface="Arial" panose="020B0604020202020204" pitchFamily="34" charset="0"/>
              <a:buChar char="•"/>
            </a:pPr>
            <a:r>
              <a:rPr lang="en-US" sz="5400" dirty="0">
                <a:solidFill>
                  <a:srgbClr val="000000"/>
                </a:solidFill>
                <a:latin typeface="+mn-lt"/>
              </a:rPr>
              <a:t>Share your story! </a:t>
            </a:r>
          </a:p>
          <a:p>
            <a:pPr marL="685800" indent="-685800">
              <a:buFont typeface="Arial" panose="020B0604020202020204" pitchFamily="34" charset="0"/>
              <a:buChar char="•"/>
            </a:pPr>
            <a:r>
              <a:rPr lang="en-US" sz="5400" dirty="0">
                <a:solidFill>
                  <a:srgbClr val="000000"/>
                </a:solidFill>
                <a:latin typeface="+mn-lt"/>
              </a:rPr>
              <a:t>Act with integrity.</a:t>
            </a:r>
          </a:p>
          <a:p>
            <a:pPr marL="685800" indent="-685800">
              <a:buFont typeface="Arial" panose="020B0604020202020204" pitchFamily="34" charset="0"/>
              <a:buChar char="•"/>
            </a:pPr>
            <a:r>
              <a:rPr lang="en-US" sz="5400" dirty="0">
                <a:solidFill>
                  <a:srgbClr val="000000"/>
                </a:solidFill>
                <a:latin typeface="+mn-lt"/>
              </a:rPr>
              <a:t>Make a pledge.</a:t>
            </a:r>
          </a:p>
          <a:p>
            <a:r>
              <a:rPr lang="en-US" sz="5400" b="1" dirty="0">
                <a:solidFill>
                  <a:srgbClr val="000000"/>
                </a:solidFill>
                <a:latin typeface="+mn-lt"/>
              </a:rPr>
              <a:t>By working with others you can have a powerful impact!</a:t>
            </a:r>
          </a:p>
          <a:p>
            <a:pPr marL="685800" indent="-685800">
              <a:buFont typeface="Arial" panose="020B0604020202020204" pitchFamily="34" charset="0"/>
              <a:buChar char="•"/>
            </a:pPr>
            <a:r>
              <a:rPr lang="en-US" sz="5400" dirty="0">
                <a:solidFill>
                  <a:srgbClr val="000000"/>
                </a:solidFill>
                <a:latin typeface="+mn-lt"/>
              </a:rPr>
              <a:t>Take the right steps to get started</a:t>
            </a:r>
          </a:p>
          <a:p>
            <a:pPr marL="685800" indent="-685800">
              <a:buFont typeface="Arial" panose="020B0604020202020204" pitchFamily="34" charset="0"/>
              <a:buChar char="•"/>
            </a:pPr>
            <a:r>
              <a:rPr lang="en-US" sz="5400" dirty="0">
                <a:solidFill>
                  <a:srgbClr val="000000"/>
                </a:solidFill>
                <a:latin typeface="+mn-lt"/>
              </a:rPr>
              <a:t>Consider the risks</a:t>
            </a:r>
          </a:p>
          <a:p>
            <a:pPr marL="685800" indent="-685800">
              <a:buFont typeface="Arial" panose="020B0604020202020204" pitchFamily="34" charset="0"/>
              <a:buChar char="•"/>
            </a:pPr>
            <a:r>
              <a:rPr lang="en-US" sz="5400" dirty="0">
                <a:solidFill>
                  <a:srgbClr val="000000"/>
                </a:solidFill>
                <a:latin typeface="+mn-lt"/>
              </a:rPr>
              <a:t>Get your community involved</a:t>
            </a:r>
          </a:p>
          <a:p>
            <a:pPr marL="685800" indent="-685800">
              <a:buFont typeface="Arial" panose="020B0604020202020204" pitchFamily="34" charset="0"/>
              <a:buChar char="•"/>
            </a:pPr>
            <a:r>
              <a:rPr lang="en-US" sz="5400" dirty="0">
                <a:solidFill>
                  <a:srgbClr val="000000"/>
                </a:solidFill>
                <a:latin typeface="+mn-lt"/>
              </a:rPr>
              <a:t>Educate and raise </a:t>
            </a:r>
            <a:r>
              <a:rPr lang="en-US" sz="5400" dirty="0" smtClean="0">
                <a:solidFill>
                  <a:srgbClr val="000000"/>
                </a:solidFill>
                <a:latin typeface="+mn-lt"/>
              </a:rPr>
              <a:t>awareness</a:t>
            </a:r>
            <a:endParaRPr lang="en-U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Conclusion Part </a:t>
            </a:r>
            <a:r>
              <a:rPr lang="en-US" sz="8001" dirty="0" smtClean="0">
                <a:solidFill>
                  <a:schemeClr val="accent1"/>
                </a:solidFill>
                <a:latin typeface="+mj-lt"/>
                <a:cs typeface="Lato Regular"/>
              </a:rPr>
              <a:t>3: What </a:t>
            </a:r>
            <a:r>
              <a:rPr lang="en-US" sz="8001" dirty="0">
                <a:solidFill>
                  <a:schemeClr val="accent1"/>
                </a:solidFill>
                <a:latin typeface="+mj-lt"/>
                <a:cs typeface="Lato Regular"/>
              </a:rPr>
              <a:t>have we </a:t>
            </a:r>
            <a:r>
              <a:rPr lang="en-US" sz="8001" dirty="0" smtClean="0">
                <a:solidFill>
                  <a:schemeClr val="accent1"/>
                </a:solidFill>
                <a:latin typeface="+mj-lt"/>
                <a:cs typeface="Lato Regular"/>
              </a:rPr>
              <a:t>Learned</a:t>
            </a:r>
            <a:r>
              <a:rPr lang="en-US" sz="8001" dirty="0">
                <a:solidFill>
                  <a:schemeClr val="accent1"/>
                </a:solidFill>
                <a:latin typeface="+mj-lt"/>
                <a:cs typeface="Lato Regular"/>
              </a:rPr>
              <a:t>?</a:t>
            </a:r>
          </a:p>
        </p:txBody>
      </p:sp>
    </p:spTree>
    <p:extLst>
      <p:ext uri="{BB962C8B-B14F-4D97-AF65-F5344CB8AC3E}">
        <p14:creationId xmlns:p14="http://schemas.microsoft.com/office/powerpoint/2010/main" val="10750093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55563" y="10077170"/>
            <a:ext cx="21547782" cy="2015894"/>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11500" b="1" dirty="0">
                <a:solidFill>
                  <a:srgbClr val="000000"/>
                </a:solidFill>
                <a:latin typeface="+mj-lt"/>
                <a:cs typeface="Lato Black"/>
              </a:rPr>
              <a:t>Part 4: Corruption &amp; Leadership </a:t>
            </a:r>
            <a:endParaRPr lang="en-US" sz="11500" b="1" dirty="0">
              <a:solidFill>
                <a:srgbClr val="000000"/>
              </a:solidFill>
              <a:latin typeface="+mj-lt"/>
              <a:cs typeface="Lato Light"/>
            </a:endParaRPr>
          </a:p>
        </p:txBody>
      </p:sp>
      <p:grpSp>
        <p:nvGrpSpPr>
          <p:cNvPr id="14" name="Group 13"/>
          <p:cNvGrpSpPr/>
          <p:nvPr/>
        </p:nvGrpSpPr>
        <p:grpSpPr>
          <a:xfrm>
            <a:off x="1982359" y="12093062"/>
            <a:ext cx="15164992" cy="98580"/>
            <a:chOff x="4517996" y="10410325"/>
            <a:chExt cx="15868517" cy="158763"/>
          </a:xfrm>
        </p:grpSpPr>
        <p:sp>
          <p:nvSpPr>
            <p:cNvPr id="15" name="Rectangle 14"/>
            <p:cNvSpPr/>
            <p:nvPr/>
          </p:nvSpPr>
          <p:spPr>
            <a:xfrm>
              <a:off x="4517996" y="10410325"/>
              <a:ext cx="2606953" cy="15876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170309" y="10410325"/>
              <a:ext cx="2606953" cy="158763"/>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9822621" y="10410325"/>
              <a:ext cx="2606953" cy="158763"/>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2474934" y="10410325"/>
              <a:ext cx="2606953" cy="158763"/>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5127247" y="10410325"/>
              <a:ext cx="2606953" cy="158763"/>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7779560" y="10410325"/>
              <a:ext cx="2606953" cy="158763"/>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lassholder for bilde 3"/>
          <p:cNvPicPr>
            <a:picLocks noGrp="1" noChangeAspect="1"/>
          </p:cNvPicPr>
          <p:nvPr>
            <p:ph type="pic" sz="quarter" idx="13"/>
          </p:nvPr>
        </p:nvPicPr>
        <p:blipFill rotWithShape="1">
          <a:blip r:embed="rId2" cstate="email">
            <a:extLst>
              <a:ext uri="{28A0092B-C50C-407E-A947-70E740481C1C}">
                <a14:useLocalDpi xmlns:a14="http://schemas.microsoft.com/office/drawing/2010/main" val="0"/>
              </a:ext>
            </a:extLst>
          </a:blip>
          <a:srcRect r="-117"/>
          <a:stretch/>
        </p:blipFill>
        <p:spPr>
          <a:xfrm>
            <a:off x="0" y="-1"/>
            <a:ext cx="24377650" cy="9001125"/>
          </a:xfrm>
        </p:spPr>
      </p:pic>
    </p:spTree>
    <p:extLst>
      <p:ext uri="{BB962C8B-B14F-4D97-AF65-F5344CB8AC3E}">
        <p14:creationId xmlns:p14="http://schemas.microsoft.com/office/powerpoint/2010/main" val="11260017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4683919"/>
            <a:ext cx="20647024" cy="5476335"/>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b="1" dirty="0">
                <a:solidFill>
                  <a:srgbClr val="000000"/>
                </a:solidFill>
                <a:latin typeface="+mn-lt"/>
              </a:rPr>
              <a:t>What we’ll look at in Part 4: </a:t>
            </a:r>
          </a:p>
          <a:p>
            <a:pPr marL="685800" indent="-685800">
              <a:buFont typeface="Arial" panose="020B0604020202020204" pitchFamily="34" charset="0"/>
              <a:buChar char="•"/>
            </a:pPr>
            <a:r>
              <a:rPr lang="en-US" sz="5400" dirty="0">
                <a:solidFill>
                  <a:srgbClr val="000000"/>
                </a:solidFill>
                <a:latin typeface="+mn-lt"/>
              </a:rPr>
              <a:t>What can you as a leader do to prevent corruption?</a:t>
            </a:r>
          </a:p>
          <a:p>
            <a:pPr marL="685800" indent="-685800">
              <a:buFont typeface="Arial" panose="020B0604020202020204" pitchFamily="34" charset="0"/>
              <a:buChar char="•"/>
            </a:pPr>
            <a:r>
              <a:rPr lang="en-US" sz="5400" dirty="0">
                <a:solidFill>
                  <a:srgbClr val="000000"/>
                </a:solidFill>
                <a:latin typeface="+mn-lt"/>
              </a:rPr>
              <a:t>Why is transparency so important?</a:t>
            </a:r>
          </a:p>
          <a:p>
            <a:pPr marL="685800" indent="-685800">
              <a:buFont typeface="Arial" panose="020B0604020202020204" pitchFamily="34" charset="0"/>
              <a:buChar char="•"/>
            </a:pPr>
            <a:r>
              <a:rPr lang="en-US" sz="5400" dirty="0">
                <a:solidFill>
                  <a:srgbClr val="000000"/>
                </a:solidFill>
                <a:latin typeface="+mn-lt"/>
              </a:rPr>
              <a:t>What tools are good for preventing or removing corruption? </a:t>
            </a:r>
          </a:p>
          <a:p>
            <a:pPr marL="1600017" lvl="1" indent="-685800">
              <a:buFont typeface="Arial" panose="020B0604020202020204" pitchFamily="34" charset="0"/>
              <a:buChar char="•"/>
            </a:pPr>
            <a:r>
              <a:rPr lang="en-US" sz="4600" dirty="0">
                <a:solidFill>
                  <a:srgbClr val="000000"/>
                </a:solidFill>
                <a:latin typeface="+mn-lt"/>
              </a:rPr>
              <a:t>What kind of policies and procedures are important for preventing corruption?</a:t>
            </a:r>
          </a:p>
          <a:p>
            <a:pPr marL="1600017" lvl="1" indent="-685800">
              <a:buFont typeface="Arial" panose="020B0604020202020204" pitchFamily="34" charset="0"/>
              <a:buChar char="•"/>
            </a:pPr>
            <a:r>
              <a:rPr lang="en-US" sz="4600" dirty="0">
                <a:solidFill>
                  <a:srgbClr val="000000"/>
                </a:solidFill>
                <a:latin typeface="+mn-lt"/>
              </a:rPr>
              <a:t>What policies and procedures can be used to sanction corruption if it’s found</a:t>
            </a:r>
            <a:r>
              <a:rPr lang="en-US" sz="4600" dirty="0" smtClean="0">
                <a:solidFill>
                  <a:srgbClr val="000000"/>
                </a:solidFill>
                <a:latin typeface="+mn-lt"/>
              </a:rPr>
              <a:t>?</a:t>
            </a:r>
            <a:endParaRPr lang="en-US" sz="46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smtClean="0">
                <a:solidFill>
                  <a:schemeClr val="accent1"/>
                </a:solidFill>
                <a:latin typeface="+mj-lt"/>
                <a:cs typeface="Lato Regular"/>
              </a:rPr>
              <a:t>How </a:t>
            </a:r>
            <a:r>
              <a:rPr lang="en-US" sz="8001" dirty="0">
                <a:solidFill>
                  <a:schemeClr val="accent1"/>
                </a:solidFill>
                <a:latin typeface="+mj-lt"/>
                <a:cs typeface="Lato Regular"/>
              </a:rPr>
              <a:t>can </a:t>
            </a:r>
            <a:r>
              <a:rPr lang="en-US" sz="8001" dirty="0" smtClean="0">
                <a:solidFill>
                  <a:schemeClr val="accent1"/>
                </a:solidFill>
                <a:latin typeface="+mj-lt"/>
                <a:cs typeface="Lato Regular"/>
              </a:rPr>
              <a:t>Leaders Prevent Corruption</a:t>
            </a:r>
            <a:r>
              <a:rPr lang="en-US" sz="8001" dirty="0">
                <a:solidFill>
                  <a:schemeClr val="accent1"/>
                </a:solidFill>
                <a:latin typeface="+mj-lt"/>
                <a:cs typeface="Lato Regular"/>
              </a:rPr>
              <a:t>?</a:t>
            </a:r>
          </a:p>
        </p:txBody>
      </p:sp>
    </p:spTree>
    <p:extLst>
      <p:ext uri="{BB962C8B-B14F-4D97-AF65-F5344CB8AC3E}">
        <p14:creationId xmlns:p14="http://schemas.microsoft.com/office/powerpoint/2010/main" val="9923993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21"/>
            <a:ext cx="20647024" cy="4339613"/>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chemeClr val="accent6">
                  <a:lumMod val="75000"/>
                </a:schemeClr>
              </a:buClr>
            </a:pPr>
            <a:r>
              <a:rPr lang="en-US" sz="5000" dirty="0">
                <a:solidFill>
                  <a:srgbClr val="000000"/>
                </a:solidFill>
                <a:latin typeface="Calibri Light" panose="020F0302020204030204" pitchFamily="34" charset="0"/>
              </a:rPr>
              <a:t>A </a:t>
            </a:r>
            <a:r>
              <a:rPr lang="en-US" sz="5000" dirty="0" smtClean="0">
                <a:solidFill>
                  <a:srgbClr val="000000"/>
                </a:solidFill>
                <a:latin typeface="Calibri Light" panose="020F0302020204030204" pitchFamily="34" charset="0"/>
              </a:rPr>
              <a:t>non-profit </a:t>
            </a:r>
            <a:r>
              <a:rPr lang="en-US" sz="5000" dirty="0" err="1">
                <a:solidFill>
                  <a:srgbClr val="000000"/>
                </a:solidFill>
                <a:latin typeface="Calibri Light" panose="020F0302020204030204" pitchFamily="34" charset="0"/>
              </a:rPr>
              <a:t>organisation</a:t>
            </a:r>
            <a:r>
              <a:rPr lang="en-US" sz="5000" dirty="0">
                <a:solidFill>
                  <a:srgbClr val="000000"/>
                </a:solidFill>
                <a:latin typeface="Calibri Light" panose="020F0302020204030204" pitchFamily="34" charset="0"/>
              </a:rPr>
              <a:t> is going to purchase a new office building. As a result, the present office building is sold for USD 250,000. According to government tax regulations, the buyer must pay taxes based on the selling price.  </a:t>
            </a:r>
            <a:r>
              <a:rPr lang="en-US" sz="5000" dirty="0" smtClean="0">
                <a:solidFill>
                  <a:srgbClr val="000000"/>
                </a:solidFill>
                <a:latin typeface="Calibri Light" panose="020F0302020204030204" pitchFamily="34" charset="0"/>
              </a:rPr>
              <a:t>As this </a:t>
            </a:r>
            <a:r>
              <a:rPr lang="en-US" sz="5000" dirty="0">
                <a:solidFill>
                  <a:srgbClr val="000000"/>
                </a:solidFill>
                <a:latin typeface="Calibri Light" panose="020F0302020204030204" pitchFamily="34" charset="0"/>
              </a:rPr>
              <a:t>is a large percentage, the </a:t>
            </a:r>
            <a:r>
              <a:rPr lang="en-US" sz="5000" dirty="0" err="1">
                <a:solidFill>
                  <a:srgbClr val="000000"/>
                </a:solidFill>
                <a:latin typeface="Calibri Light" panose="020F0302020204030204" pitchFamily="34" charset="0"/>
              </a:rPr>
              <a:t>organisation</a:t>
            </a:r>
            <a:r>
              <a:rPr lang="en-US" sz="5000" dirty="0">
                <a:solidFill>
                  <a:srgbClr val="000000"/>
                </a:solidFill>
                <a:latin typeface="Calibri Light" panose="020F0302020204030204" pitchFamily="34" charset="0"/>
              </a:rPr>
              <a:t> makes a deal with the buyer to “reduce” the nominal selling price to USD 150,000 on a separate invoice, so that the buyer will pay a much lower tax. </a:t>
            </a:r>
            <a:endParaRPr lang="en-GB" sz="5000" b="1" dirty="0">
              <a:solidFill>
                <a:srgbClr val="000000"/>
              </a:solidFill>
              <a:latin typeface="Calibri Light" panose="020F0302020204030204" pitchFamily="34" charset="0"/>
            </a:endParaRPr>
          </a:p>
        </p:txBody>
      </p:sp>
      <p:sp>
        <p:nvSpPr>
          <p:cNvPr id="7" name="Rectangle 14"/>
          <p:cNvSpPr/>
          <p:nvPr/>
        </p:nvSpPr>
        <p:spPr>
          <a:xfrm>
            <a:off x="1431210" y="744780"/>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n-US" sz="8001" dirty="0">
                <a:solidFill>
                  <a:schemeClr val="accent1"/>
                </a:solidFill>
                <a:latin typeface="Calibri" panose="020F0502020204030204" pitchFamily="34" charset="0"/>
                <a:cs typeface="Lato Regular"/>
              </a:rPr>
              <a:t>Case Study</a:t>
            </a:r>
          </a:p>
        </p:txBody>
      </p:sp>
      <p:sp>
        <p:nvSpPr>
          <p:cNvPr id="12" name="Subtitle 2"/>
          <p:cNvSpPr txBox="1">
            <a:spLocks/>
          </p:cNvSpPr>
          <p:nvPr/>
        </p:nvSpPr>
        <p:spPr>
          <a:xfrm>
            <a:off x="2171701" y="7203136"/>
            <a:ext cx="20647024" cy="3724060"/>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chemeClr val="accent6">
                  <a:lumMod val="75000"/>
                </a:schemeClr>
              </a:buClr>
            </a:pPr>
            <a:r>
              <a:rPr lang="en-US" sz="5000" b="1" dirty="0">
                <a:solidFill>
                  <a:srgbClr val="000000"/>
                </a:solidFill>
                <a:latin typeface="Calibri Light" panose="020F0302020204030204" pitchFamily="34" charset="0"/>
              </a:rPr>
              <a:t>Questions:</a:t>
            </a:r>
          </a:p>
          <a:p>
            <a:r>
              <a:rPr lang="en-US" sz="5000" dirty="0">
                <a:solidFill>
                  <a:srgbClr val="000000"/>
                </a:solidFill>
                <a:latin typeface="Calibri Light" panose="020F0302020204030204" pitchFamily="34" charset="0"/>
              </a:rPr>
              <a:t>If you were a board member of this non-profit </a:t>
            </a:r>
            <a:r>
              <a:rPr lang="en-US" sz="5000" dirty="0" err="1">
                <a:solidFill>
                  <a:srgbClr val="000000"/>
                </a:solidFill>
                <a:latin typeface="Calibri Light" panose="020F0302020204030204" pitchFamily="34" charset="0"/>
              </a:rPr>
              <a:t>organisation</a:t>
            </a:r>
            <a:r>
              <a:rPr lang="en-US" sz="5000" dirty="0">
                <a:solidFill>
                  <a:srgbClr val="000000"/>
                </a:solidFill>
                <a:latin typeface="Calibri Light" panose="020F0302020204030204" pitchFamily="34" charset="0"/>
              </a:rPr>
              <a:t>:</a:t>
            </a:r>
          </a:p>
          <a:p>
            <a:pPr marL="571509" indent="-571509">
              <a:buFont typeface="Arial" panose="020B0604020202020204" pitchFamily="34" charset="0"/>
              <a:buChar char="•"/>
            </a:pPr>
            <a:r>
              <a:rPr lang="en-US" sz="5000" dirty="0">
                <a:solidFill>
                  <a:srgbClr val="000000"/>
                </a:solidFill>
                <a:latin typeface="Calibri Light" panose="020F0302020204030204" pitchFamily="34" charset="0"/>
              </a:rPr>
              <a:t>What would you think about this?</a:t>
            </a:r>
          </a:p>
          <a:p>
            <a:pPr marL="571509" indent="-571509">
              <a:buFont typeface="Arial" panose="020B0604020202020204" pitchFamily="34" charset="0"/>
              <a:buChar char="•"/>
            </a:pPr>
            <a:r>
              <a:rPr lang="en-US" sz="5000" dirty="0">
                <a:solidFill>
                  <a:srgbClr val="000000"/>
                </a:solidFill>
                <a:latin typeface="Calibri Light" panose="020F0302020204030204" pitchFamily="34" charset="0"/>
              </a:rPr>
              <a:t>How would you respond? </a:t>
            </a:r>
            <a:endParaRPr lang="en-GB" sz="5000" b="1" dirty="0">
              <a:solidFill>
                <a:srgbClr val="000000"/>
              </a:solidFill>
              <a:latin typeface="Calibri Light" panose="020F0302020204030204" pitchFamily="34" charset="0"/>
            </a:endParaRPr>
          </a:p>
        </p:txBody>
      </p:sp>
      <p:sp>
        <p:nvSpPr>
          <p:cNvPr id="14" name="Oval 20"/>
          <p:cNvSpPr/>
          <p:nvPr/>
        </p:nvSpPr>
        <p:spPr>
          <a:xfrm>
            <a:off x="22649091" y="227222"/>
            <a:ext cx="1554714" cy="1554714"/>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6" name="Oval 15"/>
          <p:cNvSpPr/>
          <p:nvPr/>
        </p:nvSpPr>
        <p:spPr>
          <a:xfrm>
            <a:off x="22649090" y="1866539"/>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42"/>
          <p:cNvSpPr>
            <a:spLocks noChangeArrowheads="1"/>
          </p:cNvSpPr>
          <p:nvPr/>
        </p:nvSpPr>
        <p:spPr bwMode="auto">
          <a:xfrm>
            <a:off x="23136539" y="2358147"/>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spTree>
    <p:extLst>
      <p:ext uri="{BB962C8B-B14F-4D97-AF65-F5344CB8AC3E}">
        <p14:creationId xmlns:p14="http://schemas.microsoft.com/office/powerpoint/2010/main" val="10796679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19"/>
            <a:ext cx="20647024" cy="10206860"/>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i="1" dirty="0" smtClean="0">
                <a:solidFill>
                  <a:srgbClr val="000000"/>
                </a:solidFill>
                <a:latin typeface="+mn-lt"/>
              </a:rPr>
              <a:t>“It </a:t>
            </a:r>
            <a:r>
              <a:rPr lang="en-US" sz="5400" i="1" dirty="0">
                <a:solidFill>
                  <a:srgbClr val="000000"/>
                </a:solidFill>
                <a:latin typeface="+mn-lt"/>
              </a:rPr>
              <a:t>is not only for what we do that we are held responsible, but also for what we do not do</a:t>
            </a:r>
            <a:r>
              <a:rPr lang="en-US" sz="5400" i="1" dirty="0" smtClean="0">
                <a:solidFill>
                  <a:srgbClr val="000000"/>
                </a:solidFill>
                <a:latin typeface="+mn-lt"/>
              </a:rPr>
              <a:t>.”</a:t>
            </a:r>
          </a:p>
          <a:p>
            <a:r>
              <a:rPr lang="en-US" sz="5400" dirty="0" smtClean="0">
                <a:solidFill>
                  <a:srgbClr val="000000"/>
                </a:solidFill>
                <a:latin typeface="+mn-lt"/>
              </a:rPr>
              <a:t>									</a:t>
            </a:r>
            <a:r>
              <a:rPr lang="en-US" sz="4000" dirty="0" smtClean="0">
                <a:solidFill>
                  <a:srgbClr val="000000"/>
                </a:solidFill>
                <a:latin typeface="+mn-lt"/>
              </a:rPr>
              <a:t>- Molière</a:t>
            </a:r>
            <a:endParaRPr lang="en-US" sz="4000" dirty="0">
              <a:solidFill>
                <a:srgbClr val="000000"/>
              </a:solidFill>
              <a:latin typeface="+mn-lt"/>
            </a:endParaRPr>
          </a:p>
          <a:p>
            <a:r>
              <a:rPr lang="en-US" sz="5400" i="1" dirty="0" smtClean="0">
                <a:solidFill>
                  <a:srgbClr val="000000"/>
                </a:solidFill>
                <a:latin typeface="+mn-lt"/>
              </a:rPr>
              <a:t>“As </a:t>
            </a:r>
            <a:r>
              <a:rPr lang="en-US" sz="5400" i="1" dirty="0">
                <a:solidFill>
                  <a:srgbClr val="000000"/>
                </a:solidFill>
                <a:latin typeface="+mn-lt"/>
              </a:rPr>
              <a:t>a leader it’s a major responsibility on your shoulders to practice the behavior you want others to follow</a:t>
            </a:r>
            <a:r>
              <a:rPr lang="en-US" sz="5400" i="1" dirty="0" smtClean="0">
                <a:solidFill>
                  <a:srgbClr val="000000"/>
                </a:solidFill>
                <a:latin typeface="+mn-lt"/>
              </a:rPr>
              <a:t>.” </a:t>
            </a:r>
          </a:p>
          <a:p>
            <a:r>
              <a:rPr lang="en-US" sz="5400" dirty="0" smtClean="0">
                <a:solidFill>
                  <a:srgbClr val="000000"/>
                </a:solidFill>
                <a:latin typeface="+mn-lt"/>
              </a:rPr>
              <a:t>									</a:t>
            </a:r>
            <a:r>
              <a:rPr lang="en-US" sz="4000" dirty="0" smtClean="0">
                <a:solidFill>
                  <a:srgbClr val="000000"/>
                </a:solidFill>
                <a:latin typeface="+mn-lt"/>
              </a:rPr>
              <a:t>- </a:t>
            </a:r>
            <a:r>
              <a:rPr lang="en-US" sz="4000" dirty="0" err="1" smtClean="0">
                <a:solidFill>
                  <a:srgbClr val="000000"/>
                </a:solidFill>
                <a:latin typeface="+mn-lt"/>
              </a:rPr>
              <a:t>Himanshu</a:t>
            </a:r>
            <a:r>
              <a:rPr lang="en-US" sz="4000" dirty="0" smtClean="0">
                <a:solidFill>
                  <a:srgbClr val="000000"/>
                </a:solidFill>
                <a:latin typeface="+mn-lt"/>
              </a:rPr>
              <a:t> </a:t>
            </a:r>
            <a:r>
              <a:rPr lang="en-US" sz="4000" dirty="0">
                <a:solidFill>
                  <a:srgbClr val="000000"/>
                </a:solidFill>
                <a:latin typeface="+mn-lt"/>
              </a:rPr>
              <a:t>Bhatia</a:t>
            </a:r>
          </a:p>
          <a:p>
            <a:r>
              <a:rPr lang="en-US" sz="5400" i="1" dirty="0" smtClean="0">
                <a:solidFill>
                  <a:srgbClr val="000000"/>
                </a:solidFill>
                <a:latin typeface="+mn-lt"/>
              </a:rPr>
              <a:t>“Nothing </a:t>
            </a:r>
            <a:r>
              <a:rPr lang="en-US" sz="5400" i="1" dirty="0">
                <a:solidFill>
                  <a:srgbClr val="000000"/>
                </a:solidFill>
                <a:latin typeface="+mn-lt"/>
              </a:rPr>
              <a:t>will work unless you do</a:t>
            </a:r>
            <a:r>
              <a:rPr lang="en-US" sz="5400" i="1" dirty="0" smtClean="0">
                <a:solidFill>
                  <a:srgbClr val="000000"/>
                </a:solidFill>
                <a:latin typeface="+mn-lt"/>
              </a:rPr>
              <a:t>.”</a:t>
            </a:r>
          </a:p>
          <a:p>
            <a:r>
              <a:rPr lang="en-US" sz="5400" dirty="0">
                <a:solidFill>
                  <a:srgbClr val="000000"/>
                </a:solidFill>
                <a:latin typeface="+mn-lt"/>
              </a:rPr>
              <a:t>	</a:t>
            </a:r>
            <a:r>
              <a:rPr lang="en-US" sz="5400" dirty="0" smtClean="0">
                <a:solidFill>
                  <a:srgbClr val="000000"/>
                </a:solidFill>
                <a:latin typeface="+mn-lt"/>
              </a:rPr>
              <a:t>								</a:t>
            </a:r>
            <a:r>
              <a:rPr lang="en-US" sz="4000" dirty="0" smtClean="0">
                <a:solidFill>
                  <a:srgbClr val="000000"/>
                </a:solidFill>
                <a:latin typeface="+mn-lt"/>
              </a:rPr>
              <a:t>- Maya </a:t>
            </a:r>
            <a:r>
              <a:rPr lang="en-US" sz="4000" dirty="0">
                <a:solidFill>
                  <a:srgbClr val="000000"/>
                </a:solidFill>
                <a:latin typeface="+mn-lt"/>
              </a:rPr>
              <a:t>Angelou</a:t>
            </a:r>
          </a:p>
          <a:p>
            <a:r>
              <a:rPr lang="en-US" sz="5400" i="1" dirty="0" smtClean="0">
                <a:solidFill>
                  <a:srgbClr val="000000"/>
                </a:solidFill>
                <a:latin typeface="+mn-lt"/>
              </a:rPr>
              <a:t>“There </a:t>
            </a:r>
            <a:r>
              <a:rPr lang="en-US" sz="5400" i="1" dirty="0">
                <a:solidFill>
                  <a:srgbClr val="000000"/>
                </a:solidFill>
                <a:latin typeface="+mn-lt"/>
              </a:rPr>
              <a:t>is a moral obligation, I think, not to ally oneself with power against the powerless</a:t>
            </a:r>
            <a:r>
              <a:rPr lang="en-US" sz="5400" i="1" dirty="0" smtClean="0">
                <a:solidFill>
                  <a:srgbClr val="000000"/>
                </a:solidFill>
                <a:latin typeface="+mn-lt"/>
              </a:rPr>
              <a:t>.” </a:t>
            </a:r>
          </a:p>
          <a:p>
            <a:r>
              <a:rPr lang="en-US" sz="5400" dirty="0" smtClean="0">
                <a:solidFill>
                  <a:srgbClr val="000000"/>
                </a:solidFill>
                <a:latin typeface="+mn-lt"/>
              </a:rPr>
              <a:t>									</a:t>
            </a:r>
            <a:r>
              <a:rPr lang="en-US" sz="4000" dirty="0" smtClean="0">
                <a:solidFill>
                  <a:srgbClr val="000000"/>
                </a:solidFill>
                <a:latin typeface="+mn-lt"/>
              </a:rPr>
              <a:t>- Chinua Achebe</a:t>
            </a:r>
            <a:endParaRPr lang="en-US" sz="40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Inspirational </a:t>
            </a:r>
            <a:r>
              <a:rPr lang="en-US" sz="8001" dirty="0" smtClean="0">
                <a:solidFill>
                  <a:schemeClr val="accent1"/>
                </a:solidFill>
                <a:latin typeface="+mj-lt"/>
                <a:cs typeface="Lato Regular"/>
              </a:rPr>
              <a:t>Quotes </a:t>
            </a:r>
            <a:r>
              <a:rPr lang="en-US" sz="8001" dirty="0">
                <a:solidFill>
                  <a:schemeClr val="accent1"/>
                </a:solidFill>
                <a:latin typeface="+mj-lt"/>
                <a:cs typeface="Lato Regular"/>
              </a:rPr>
              <a:t>on </a:t>
            </a:r>
            <a:r>
              <a:rPr lang="en-US" sz="8001" dirty="0" smtClean="0">
                <a:solidFill>
                  <a:schemeClr val="accent1"/>
                </a:solidFill>
                <a:latin typeface="+mj-lt"/>
                <a:cs typeface="Lato Regular"/>
              </a:rPr>
              <a:t>Leadership</a:t>
            </a:r>
            <a:endParaRPr lang="en-US" sz="8001" dirty="0">
              <a:solidFill>
                <a:schemeClr val="accent1"/>
              </a:solidFill>
              <a:latin typeface="+mj-lt"/>
              <a:cs typeface="Lato Regular"/>
            </a:endParaRPr>
          </a:p>
        </p:txBody>
      </p:sp>
    </p:spTree>
    <p:extLst>
      <p:ext uri="{BB962C8B-B14F-4D97-AF65-F5344CB8AC3E}">
        <p14:creationId xmlns:p14="http://schemas.microsoft.com/office/powerpoint/2010/main" val="21263081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363829" y="4021187"/>
            <a:ext cx="21112714" cy="4339613"/>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en-US" sz="10000" dirty="0">
                <a:solidFill>
                  <a:srgbClr val="000000"/>
                </a:solidFill>
                <a:latin typeface="+mj-lt"/>
              </a:rPr>
              <a:t>What can effective leaders do to avoid or fight corruption in their </a:t>
            </a:r>
            <a:r>
              <a:rPr lang="en-US" sz="10000" dirty="0" err="1">
                <a:solidFill>
                  <a:srgbClr val="000000"/>
                </a:solidFill>
                <a:latin typeface="+mj-lt"/>
              </a:rPr>
              <a:t>organisation</a:t>
            </a:r>
            <a:r>
              <a:rPr lang="en-US" sz="10000" dirty="0">
                <a:solidFill>
                  <a:srgbClr val="000000"/>
                </a:solidFill>
                <a:latin typeface="+mj-lt"/>
              </a:rPr>
              <a:t>, community, company or other places?</a:t>
            </a:r>
          </a:p>
        </p:txBody>
      </p:sp>
    </p:spTree>
    <p:extLst>
      <p:ext uri="{BB962C8B-B14F-4D97-AF65-F5344CB8AC3E}">
        <p14:creationId xmlns:p14="http://schemas.microsoft.com/office/powerpoint/2010/main" val="39319792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5707817"/>
            <a:ext cx="20647024" cy="2941282"/>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914400" indent="-914400">
              <a:buFont typeface="+mj-lt"/>
              <a:buAutoNum type="arabicPeriod"/>
            </a:pPr>
            <a:r>
              <a:rPr lang="en-US" sz="5400" dirty="0" smtClean="0">
                <a:solidFill>
                  <a:srgbClr val="000000"/>
                </a:solidFill>
                <a:latin typeface="+mn-lt"/>
              </a:rPr>
              <a:t>Make </a:t>
            </a:r>
            <a:r>
              <a:rPr lang="en-US" sz="5400" dirty="0">
                <a:solidFill>
                  <a:srgbClr val="000000"/>
                </a:solidFill>
                <a:latin typeface="+mn-lt"/>
              </a:rPr>
              <a:t>policies and procedures</a:t>
            </a:r>
          </a:p>
          <a:p>
            <a:pPr marL="914400" indent="-914400">
              <a:buFont typeface="+mj-lt"/>
              <a:buAutoNum type="arabicPeriod"/>
            </a:pPr>
            <a:r>
              <a:rPr lang="en-US" sz="5400" dirty="0">
                <a:solidFill>
                  <a:srgbClr val="000000"/>
                </a:solidFill>
                <a:latin typeface="+mn-lt"/>
              </a:rPr>
              <a:t>Be transparent</a:t>
            </a:r>
          </a:p>
          <a:p>
            <a:pPr marL="914400" indent="-914400">
              <a:buFont typeface="+mj-lt"/>
              <a:buAutoNum type="arabicPeriod"/>
            </a:pPr>
            <a:r>
              <a:rPr lang="en-US" sz="5400" dirty="0">
                <a:solidFill>
                  <a:srgbClr val="000000"/>
                </a:solidFill>
                <a:latin typeface="+mn-lt"/>
              </a:rPr>
              <a:t>Implement the policies and </a:t>
            </a:r>
            <a:r>
              <a:rPr lang="en-US" sz="5400" dirty="0" smtClean="0">
                <a:solidFill>
                  <a:srgbClr val="000000"/>
                </a:solidFill>
                <a:latin typeface="+mn-lt"/>
              </a:rPr>
              <a:t>procedures</a:t>
            </a:r>
            <a:endParaRPr lang="en-U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What can you as a </a:t>
            </a:r>
            <a:r>
              <a:rPr lang="en-US" sz="8001" dirty="0" smtClean="0">
                <a:solidFill>
                  <a:schemeClr val="accent1"/>
                </a:solidFill>
                <a:latin typeface="+mj-lt"/>
                <a:cs typeface="Lato Regular"/>
              </a:rPr>
              <a:t>leader </a:t>
            </a:r>
            <a:r>
              <a:rPr lang="en-US" sz="8001" dirty="0">
                <a:solidFill>
                  <a:schemeClr val="accent1"/>
                </a:solidFill>
                <a:latin typeface="+mj-lt"/>
                <a:cs typeface="Lato Regular"/>
              </a:rPr>
              <a:t>do?</a:t>
            </a:r>
          </a:p>
        </p:txBody>
      </p:sp>
    </p:spTree>
    <p:extLst>
      <p:ext uri="{BB962C8B-B14F-4D97-AF65-F5344CB8AC3E}">
        <p14:creationId xmlns:p14="http://schemas.microsoft.com/office/powerpoint/2010/main" val="31654356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4142786"/>
            <a:ext cx="20647024" cy="5697934"/>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b="1" dirty="0">
                <a:solidFill>
                  <a:srgbClr val="000000"/>
                </a:solidFill>
                <a:latin typeface="+mn-lt"/>
              </a:rPr>
              <a:t>Work out what policies you need: </a:t>
            </a:r>
          </a:p>
          <a:p>
            <a:pPr marL="914400" indent="-914400">
              <a:buFont typeface="Arial" panose="020B0604020202020204" pitchFamily="34" charset="0"/>
              <a:buChar char="•"/>
            </a:pPr>
            <a:r>
              <a:rPr lang="en-US" sz="5400" dirty="0">
                <a:solidFill>
                  <a:srgbClr val="000000"/>
                </a:solidFill>
                <a:latin typeface="+mn-lt"/>
              </a:rPr>
              <a:t>Do your research. What do similar </a:t>
            </a:r>
            <a:r>
              <a:rPr lang="en-US" sz="5400" dirty="0" err="1">
                <a:solidFill>
                  <a:srgbClr val="000000"/>
                </a:solidFill>
                <a:latin typeface="+mn-lt"/>
              </a:rPr>
              <a:t>organisations</a:t>
            </a:r>
            <a:r>
              <a:rPr lang="en-US" sz="5400" dirty="0">
                <a:solidFill>
                  <a:srgbClr val="000000"/>
                </a:solidFill>
                <a:latin typeface="+mn-lt"/>
              </a:rPr>
              <a:t> have? </a:t>
            </a:r>
          </a:p>
          <a:p>
            <a:pPr marL="914400" indent="-914400">
              <a:buFont typeface="Arial" panose="020B0604020202020204" pitchFamily="34" charset="0"/>
              <a:buChar char="•"/>
            </a:pPr>
            <a:r>
              <a:rPr lang="en-US" sz="5400" dirty="0">
                <a:solidFill>
                  <a:srgbClr val="000000"/>
                </a:solidFill>
                <a:latin typeface="+mn-lt"/>
              </a:rPr>
              <a:t>What's unique to your </a:t>
            </a:r>
            <a:r>
              <a:rPr lang="en-US" sz="5400" dirty="0" err="1">
                <a:solidFill>
                  <a:srgbClr val="000000"/>
                </a:solidFill>
                <a:latin typeface="+mn-lt"/>
              </a:rPr>
              <a:t>organisation</a:t>
            </a:r>
            <a:r>
              <a:rPr lang="en-US" sz="5400" dirty="0">
                <a:solidFill>
                  <a:srgbClr val="000000"/>
                </a:solidFill>
                <a:latin typeface="+mn-lt"/>
              </a:rPr>
              <a:t>? </a:t>
            </a:r>
          </a:p>
          <a:p>
            <a:pPr marL="914400" indent="-914400">
              <a:buFont typeface="Arial" panose="020B0604020202020204" pitchFamily="34" charset="0"/>
              <a:buChar char="•"/>
            </a:pPr>
            <a:r>
              <a:rPr lang="en-US" sz="5400" dirty="0">
                <a:solidFill>
                  <a:srgbClr val="000000"/>
                </a:solidFill>
                <a:latin typeface="+mn-lt"/>
              </a:rPr>
              <a:t>What are the priorities? </a:t>
            </a:r>
          </a:p>
          <a:p>
            <a:pPr marL="914400" indent="-914400">
              <a:buFont typeface="Arial" panose="020B0604020202020204" pitchFamily="34" charset="0"/>
              <a:buChar char="•"/>
            </a:pPr>
            <a:r>
              <a:rPr lang="en-US" sz="5400" dirty="0">
                <a:solidFill>
                  <a:srgbClr val="000000"/>
                </a:solidFill>
                <a:latin typeface="+mn-lt"/>
              </a:rPr>
              <a:t>Consult with people from across your </a:t>
            </a:r>
            <a:r>
              <a:rPr lang="en-US" sz="5400" dirty="0" err="1">
                <a:solidFill>
                  <a:srgbClr val="000000"/>
                </a:solidFill>
                <a:latin typeface="+mn-lt"/>
              </a:rPr>
              <a:t>organisation</a:t>
            </a:r>
            <a:r>
              <a:rPr lang="en-US" sz="5400" dirty="0">
                <a:solidFill>
                  <a:srgbClr val="000000"/>
                </a:solidFill>
                <a:latin typeface="+mn-lt"/>
              </a:rPr>
              <a:t> to get their ideas and comments</a:t>
            </a: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smtClean="0">
                <a:solidFill>
                  <a:schemeClr val="accent1"/>
                </a:solidFill>
                <a:latin typeface="+mj-lt"/>
                <a:cs typeface="Lato Regular"/>
              </a:rPr>
              <a:t>Step 1: Developing Policies </a:t>
            </a:r>
            <a:r>
              <a:rPr lang="en-US" sz="8001" dirty="0">
                <a:solidFill>
                  <a:schemeClr val="accent1"/>
                </a:solidFill>
                <a:latin typeface="+mj-lt"/>
                <a:cs typeface="Lato Regular"/>
              </a:rPr>
              <a:t>and </a:t>
            </a:r>
            <a:r>
              <a:rPr lang="en-US" sz="8001" dirty="0" smtClean="0">
                <a:solidFill>
                  <a:schemeClr val="accent1"/>
                </a:solidFill>
                <a:latin typeface="+mj-lt"/>
                <a:cs typeface="Lato Regular"/>
              </a:rPr>
              <a:t>Procedures</a:t>
            </a:r>
            <a:endParaRPr lang="en-US" sz="8001" dirty="0">
              <a:solidFill>
                <a:schemeClr val="accent1"/>
              </a:solidFill>
              <a:latin typeface="+mj-lt"/>
              <a:cs typeface="Lato Regular"/>
            </a:endParaRPr>
          </a:p>
        </p:txBody>
      </p:sp>
    </p:spTree>
    <p:extLst>
      <p:ext uri="{BB962C8B-B14F-4D97-AF65-F5344CB8AC3E}">
        <p14:creationId xmlns:p14="http://schemas.microsoft.com/office/powerpoint/2010/main" val="323171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4142786"/>
            <a:ext cx="20647024" cy="4693556"/>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00" indent="-685800">
              <a:buFont typeface="Arial" panose="020B0604020202020204" pitchFamily="34" charset="0"/>
              <a:buChar char="•"/>
            </a:pPr>
            <a:r>
              <a:rPr lang="en-US" sz="5400" dirty="0" smtClean="0">
                <a:solidFill>
                  <a:srgbClr val="000000"/>
                </a:solidFill>
                <a:latin typeface="+mn-lt"/>
              </a:rPr>
              <a:t>Write </a:t>
            </a:r>
            <a:r>
              <a:rPr lang="en-US" sz="5400" dirty="0">
                <a:solidFill>
                  <a:srgbClr val="000000"/>
                </a:solidFill>
                <a:latin typeface="+mn-lt"/>
              </a:rPr>
              <a:t>the policy in words that are easy to understand</a:t>
            </a:r>
          </a:p>
          <a:p>
            <a:pPr marL="685800" indent="-685800">
              <a:buFont typeface="Arial" panose="020B0604020202020204" pitchFamily="34" charset="0"/>
              <a:buChar char="•"/>
            </a:pPr>
            <a:r>
              <a:rPr lang="en-US" sz="5400" dirty="0">
                <a:solidFill>
                  <a:srgbClr val="000000"/>
                </a:solidFill>
                <a:latin typeface="+mn-lt"/>
              </a:rPr>
              <a:t>Ask the “what if” question. Does it cover all the usual and unusual?</a:t>
            </a:r>
          </a:p>
          <a:p>
            <a:pPr marL="685800" indent="-685800">
              <a:buFont typeface="Arial" panose="020B0604020202020204" pitchFamily="34" charset="0"/>
              <a:buChar char="•"/>
            </a:pPr>
            <a:r>
              <a:rPr lang="en-US" sz="5400" dirty="0">
                <a:solidFill>
                  <a:srgbClr val="000000"/>
                </a:solidFill>
                <a:latin typeface="+mn-lt"/>
              </a:rPr>
              <a:t>Talk to the people who will be enforcing policy, but also to those who have to live according to the policies.</a:t>
            </a:r>
          </a:p>
          <a:p>
            <a:pPr marL="685800" indent="-685800">
              <a:buFont typeface="Arial" panose="020B0604020202020204" pitchFamily="34" charset="0"/>
              <a:buChar char="•"/>
            </a:pPr>
            <a:r>
              <a:rPr lang="en-US" sz="5400" dirty="0">
                <a:solidFill>
                  <a:srgbClr val="000000"/>
                </a:solidFill>
                <a:latin typeface="+mn-lt"/>
              </a:rPr>
              <a:t>Test the policy by asking for the opinion of </a:t>
            </a:r>
            <a:r>
              <a:rPr lang="en-US" sz="5400" dirty="0" smtClean="0">
                <a:solidFill>
                  <a:srgbClr val="000000"/>
                </a:solidFill>
                <a:latin typeface="+mn-lt"/>
              </a:rPr>
              <a:t>others</a:t>
            </a:r>
            <a:endParaRPr lang="en-U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smtClean="0">
                <a:solidFill>
                  <a:schemeClr val="accent1"/>
                </a:solidFill>
                <a:latin typeface="+mj-lt"/>
                <a:cs typeface="Lato Regular"/>
              </a:rPr>
              <a:t>Step 2: Draft</a:t>
            </a:r>
            <a:r>
              <a:rPr lang="en-US" sz="8001" dirty="0">
                <a:solidFill>
                  <a:schemeClr val="accent1"/>
                </a:solidFill>
                <a:latin typeface="+mj-lt"/>
                <a:cs typeface="Lato Regular"/>
              </a:rPr>
              <a:t>, </a:t>
            </a:r>
            <a:r>
              <a:rPr lang="en-US" sz="8001" dirty="0" smtClean="0">
                <a:solidFill>
                  <a:schemeClr val="accent1"/>
                </a:solidFill>
                <a:latin typeface="+mj-lt"/>
                <a:cs typeface="Lato Regular"/>
              </a:rPr>
              <a:t>Refine </a:t>
            </a:r>
            <a:r>
              <a:rPr lang="en-US" sz="8001" dirty="0">
                <a:solidFill>
                  <a:schemeClr val="accent1"/>
                </a:solidFill>
                <a:latin typeface="+mj-lt"/>
                <a:cs typeface="Lato Regular"/>
              </a:rPr>
              <a:t>and </a:t>
            </a:r>
            <a:r>
              <a:rPr lang="en-US" sz="8001" dirty="0" smtClean="0">
                <a:solidFill>
                  <a:schemeClr val="accent1"/>
                </a:solidFill>
                <a:latin typeface="+mj-lt"/>
                <a:cs typeface="Lato Regular"/>
              </a:rPr>
              <a:t>Write </a:t>
            </a:r>
            <a:r>
              <a:rPr lang="en-US" sz="8001" dirty="0">
                <a:solidFill>
                  <a:schemeClr val="accent1"/>
                </a:solidFill>
                <a:latin typeface="+mj-lt"/>
                <a:cs typeface="Lato Regular"/>
              </a:rPr>
              <a:t>your </a:t>
            </a:r>
            <a:r>
              <a:rPr lang="en-US" sz="8001" dirty="0" smtClean="0">
                <a:solidFill>
                  <a:schemeClr val="accent1"/>
                </a:solidFill>
                <a:latin typeface="+mj-lt"/>
                <a:cs typeface="Lato Regular"/>
              </a:rPr>
              <a:t>Policies</a:t>
            </a:r>
            <a:endParaRPr lang="en-US" sz="8001" dirty="0">
              <a:solidFill>
                <a:schemeClr val="accent1"/>
              </a:solidFill>
              <a:latin typeface="+mj-lt"/>
              <a:cs typeface="Lato Regular"/>
            </a:endParaRPr>
          </a:p>
        </p:txBody>
      </p:sp>
    </p:spTree>
    <p:extLst>
      <p:ext uri="{BB962C8B-B14F-4D97-AF65-F5344CB8AC3E}">
        <p14:creationId xmlns:p14="http://schemas.microsoft.com/office/powerpoint/2010/main" val="1323757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3791094"/>
            <a:ext cx="20647024" cy="4437076"/>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00" indent="-685800">
              <a:buFont typeface="Arial" panose="020B0604020202020204" pitchFamily="34" charset="0"/>
              <a:buChar char="•"/>
            </a:pPr>
            <a:r>
              <a:rPr lang="en-US" sz="5400" dirty="0" smtClean="0">
                <a:solidFill>
                  <a:srgbClr val="000000"/>
                </a:solidFill>
                <a:latin typeface="+mn-lt"/>
              </a:rPr>
              <a:t>An </a:t>
            </a:r>
            <a:r>
              <a:rPr lang="en-US" sz="5400" dirty="0">
                <a:solidFill>
                  <a:srgbClr val="000000"/>
                </a:solidFill>
                <a:latin typeface="+mn-lt"/>
              </a:rPr>
              <a:t>attorney should check the wording and make sure it is according to national law.</a:t>
            </a:r>
          </a:p>
          <a:p>
            <a:pPr marL="685800" indent="-685800">
              <a:buFont typeface="Arial" panose="020B0604020202020204" pitchFamily="34" charset="0"/>
              <a:buChar char="•"/>
            </a:pPr>
            <a:r>
              <a:rPr lang="en-US" sz="5400" dirty="0">
                <a:solidFill>
                  <a:srgbClr val="000000"/>
                </a:solidFill>
                <a:latin typeface="+mn-lt"/>
              </a:rPr>
              <a:t>The board of the </a:t>
            </a:r>
            <a:r>
              <a:rPr lang="en-US" sz="5400" dirty="0" err="1">
                <a:solidFill>
                  <a:srgbClr val="000000"/>
                </a:solidFill>
                <a:latin typeface="+mn-lt"/>
              </a:rPr>
              <a:t>organisation</a:t>
            </a:r>
            <a:r>
              <a:rPr lang="en-US" sz="5400" dirty="0">
                <a:solidFill>
                  <a:srgbClr val="000000"/>
                </a:solidFill>
                <a:latin typeface="+mn-lt"/>
              </a:rPr>
              <a:t> should endorse the policies.</a:t>
            </a:r>
          </a:p>
          <a:p>
            <a:pPr marL="685800" indent="-685800">
              <a:buFont typeface="Arial" panose="020B0604020202020204" pitchFamily="34" charset="0"/>
              <a:buChar char="•"/>
            </a:pPr>
            <a:r>
              <a:rPr lang="en-US" sz="5400" dirty="0">
                <a:solidFill>
                  <a:srgbClr val="000000"/>
                </a:solidFill>
                <a:latin typeface="+mn-lt"/>
              </a:rPr>
              <a:t>There should be a procedure to </a:t>
            </a:r>
            <a:r>
              <a:rPr lang="en-US" sz="5400" dirty="0" err="1">
                <a:solidFill>
                  <a:srgbClr val="000000"/>
                </a:solidFill>
                <a:latin typeface="+mn-lt"/>
              </a:rPr>
              <a:t>publicise</a:t>
            </a:r>
            <a:r>
              <a:rPr lang="en-US" sz="5400" dirty="0">
                <a:solidFill>
                  <a:srgbClr val="000000"/>
                </a:solidFill>
                <a:latin typeface="+mn-lt"/>
              </a:rPr>
              <a:t> the policies in such a way that all stakeholders have access to it</a:t>
            </a:r>
            <a:r>
              <a:rPr lang="en-US" sz="5400" dirty="0" smtClean="0">
                <a:solidFill>
                  <a:srgbClr val="000000"/>
                </a:solidFill>
                <a:latin typeface="+mn-lt"/>
              </a:rPr>
              <a:t>.</a:t>
            </a:r>
            <a:endParaRPr lang="en-U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Step 3: Approve and </a:t>
            </a:r>
            <a:r>
              <a:rPr lang="en-US" sz="8001" dirty="0" smtClean="0">
                <a:solidFill>
                  <a:schemeClr val="accent1"/>
                </a:solidFill>
                <a:latin typeface="+mj-lt"/>
                <a:cs typeface="Lato Regular"/>
              </a:rPr>
              <a:t>Endorse Policies</a:t>
            </a:r>
            <a:endParaRPr lang="en-US" sz="8001" dirty="0">
              <a:solidFill>
                <a:schemeClr val="accent1"/>
              </a:solidFill>
              <a:latin typeface="+mj-lt"/>
              <a:cs typeface="Lato Regular"/>
            </a:endParaRPr>
          </a:p>
        </p:txBody>
      </p:sp>
    </p:spTree>
    <p:extLst>
      <p:ext uri="{BB962C8B-B14F-4D97-AF65-F5344CB8AC3E}">
        <p14:creationId xmlns:p14="http://schemas.microsoft.com/office/powerpoint/2010/main" val="26931265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563" y="2578322"/>
            <a:ext cx="16865360" cy="9481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14"/>
          <p:cNvSpPr/>
          <p:nvPr/>
        </p:nvSpPr>
        <p:spPr>
          <a:xfrm>
            <a:off x="1431210" y="744780"/>
            <a:ext cx="12506464"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Video: </a:t>
            </a:r>
            <a:r>
              <a:rPr lang="en-US" sz="8001" dirty="0" smtClean="0">
                <a:solidFill>
                  <a:schemeClr val="accent1"/>
                </a:solidFill>
                <a:latin typeface="+mj-lt"/>
                <a:cs typeface="Lato Regular"/>
              </a:rPr>
              <a:t>Office Fraud</a:t>
            </a:r>
            <a:endParaRPr lang="en-US" sz="8001" dirty="0">
              <a:solidFill>
                <a:schemeClr val="accent1"/>
              </a:solidFill>
              <a:latin typeface="+mj-lt"/>
              <a:cs typeface="Lato Regular"/>
            </a:endParaRPr>
          </a:p>
        </p:txBody>
      </p:sp>
      <p:sp>
        <p:nvSpPr>
          <p:cNvPr id="15"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0" name="Oval 37"/>
          <p:cNvSpPr/>
          <p:nvPr/>
        </p:nvSpPr>
        <p:spPr>
          <a:xfrm>
            <a:off x="22691411" y="227221"/>
            <a:ext cx="1554714" cy="1554714"/>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45"/>
          <p:cNvSpPr>
            <a:spLocks noChangeArrowheads="1"/>
          </p:cNvSpPr>
          <p:nvPr/>
        </p:nvSpPr>
        <p:spPr bwMode="auto">
          <a:xfrm>
            <a:off x="23135294" y="706128"/>
            <a:ext cx="666948" cy="596901"/>
          </a:xfrm>
          <a:custGeom>
            <a:avLst/>
            <a:gdLst>
              <a:gd name="T0" fmla="*/ 72075278 w 588"/>
              <a:gd name="T1" fmla="*/ 56019554 h 524"/>
              <a:gd name="T2" fmla="*/ 72075278 w 588"/>
              <a:gd name="T3" fmla="*/ 56019554 h 524"/>
              <a:gd name="T4" fmla="*/ 53766324 w 588"/>
              <a:gd name="T5" fmla="*/ 56019554 h 524"/>
              <a:gd name="T6" fmla="*/ 49253450 w 588"/>
              <a:gd name="T7" fmla="*/ 56019554 h 524"/>
              <a:gd name="T8" fmla="*/ 49253450 w 588"/>
              <a:gd name="T9" fmla="*/ 62388158 h 524"/>
              <a:gd name="T10" fmla="*/ 53766324 w 588"/>
              <a:gd name="T11" fmla="*/ 67067360 h 524"/>
              <a:gd name="T12" fmla="*/ 53766324 w 588"/>
              <a:gd name="T13" fmla="*/ 67976954 h 524"/>
              <a:gd name="T14" fmla="*/ 21919109 w 588"/>
              <a:gd name="T15" fmla="*/ 67976954 h 524"/>
              <a:gd name="T16" fmla="*/ 21919109 w 588"/>
              <a:gd name="T17" fmla="*/ 67067360 h 524"/>
              <a:gd name="T18" fmla="*/ 27334342 w 588"/>
              <a:gd name="T19" fmla="*/ 62388158 h 524"/>
              <a:gd name="T20" fmla="*/ 27334342 w 588"/>
              <a:gd name="T21" fmla="*/ 56019554 h 524"/>
              <a:gd name="T22" fmla="*/ 21919109 w 588"/>
              <a:gd name="T23" fmla="*/ 56019554 h 524"/>
              <a:gd name="T24" fmla="*/ 3739064 w 588"/>
              <a:gd name="T25" fmla="*/ 56019554 h 524"/>
              <a:gd name="T26" fmla="*/ 0 w 588"/>
              <a:gd name="T27" fmla="*/ 52380095 h 524"/>
              <a:gd name="T28" fmla="*/ 0 w 588"/>
              <a:gd name="T29" fmla="*/ 3639459 h 524"/>
              <a:gd name="T30" fmla="*/ 3739064 w 588"/>
              <a:gd name="T31" fmla="*/ 0 h 524"/>
              <a:gd name="T32" fmla="*/ 72075278 w 588"/>
              <a:gd name="T33" fmla="*/ 0 h 524"/>
              <a:gd name="T34" fmla="*/ 75685433 w 588"/>
              <a:gd name="T35" fmla="*/ 3639459 h 524"/>
              <a:gd name="T36" fmla="*/ 75685433 w 588"/>
              <a:gd name="T37" fmla="*/ 52380095 h 524"/>
              <a:gd name="T38" fmla="*/ 72075278 w 588"/>
              <a:gd name="T39" fmla="*/ 56019554 h 524"/>
              <a:gd name="T40" fmla="*/ 71172559 w 588"/>
              <a:gd name="T41" fmla="*/ 4549054 h 524"/>
              <a:gd name="T42" fmla="*/ 71172559 w 588"/>
              <a:gd name="T43" fmla="*/ 4549054 h 524"/>
              <a:gd name="T44" fmla="*/ 5544142 w 588"/>
              <a:gd name="T45" fmla="*/ 4549054 h 524"/>
              <a:gd name="T46" fmla="*/ 5544142 w 588"/>
              <a:gd name="T47" fmla="*/ 45881344 h 524"/>
              <a:gd name="T48" fmla="*/ 71172559 w 588"/>
              <a:gd name="T49" fmla="*/ 45881344 h 524"/>
              <a:gd name="T50" fmla="*/ 71172559 w 588"/>
              <a:gd name="T51" fmla="*/ 4549054 h 5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88" h="524">
                <a:moveTo>
                  <a:pt x="559" y="431"/>
                </a:moveTo>
                <a:lnTo>
                  <a:pt x="559" y="431"/>
                </a:lnTo>
                <a:cubicBezTo>
                  <a:pt x="417" y="431"/>
                  <a:pt x="417" y="431"/>
                  <a:pt x="417" y="431"/>
                </a:cubicBezTo>
                <a:cubicBezTo>
                  <a:pt x="382" y="431"/>
                  <a:pt x="382" y="431"/>
                  <a:pt x="382" y="431"/>
                </a:cubicBezTo>
                <a:cubicBezTo>
                  <a:pt x="382" y="480"/>
                  <a:pt x="382" y="480"/>
                  <a:pt x="382" y="480"/>
                </a:cubicBezTo>
                <a:cubicBezTo>
                  <a:pt x="417" y="516"/>
                  <a:pt x="417" y="516"/>
                  <a:pt x="417" y="516"/>
                </a:cubicBezTo>
                <a:cubicBezTo>
                  <a:pt x="417" y="523"/>
                  <a:pt x="417" y="523"/>
                  <a:pt x="417" y="523"/>
                </a:cubicBezTo>
                <a:cubicBezTo>
                  <a:pt x="170" y="523"/>
                  <a:pt x="170" y="523"/>
                  <a:pt x="170" y="523"/>
                </a:cubicBezTo>
                <a:cubicBezTo>
                  <a:pt x="170" y="516"/>
                  <a:pt x="170" y="516"/>
                  <a:pt x="170" y="516"/>
                </a:cubicBezTo>
                <a:cubicBezTo>
                  <a:pt x="212" y="480"/>
                  <a:pt x="212" y="480"/>
                  <a:pt x="212" y="480"/>
                </a:cubicBezTo>
                <a:cubicBezTo>
                  <a:pt x="212" y="431"/>
                  <a:pt x="212" y="431"/>
                  <a:pt x="212" y="431"/>
                </a:cubicBezTo>
                <a:cubicBezTo>
                  <a:pt x="170" y="431"/>
                  <a:pt x="170" y="431"/>
                  <a:pt x="170" y="431"/>
                </a:cubicBezTo>
                <a:cubicBezTo>
                  <a:pt x="29" y="431"/>
                  <a:pt x="29" y="431"/>
                  <a:pt x="29" y="431"/>
                </a:cubicBezTo>
                <a:cubicBezTo>
                  <a:pt x="15" y="431"/>
                  <a:pt x="0" y="417"/>
                  <a:pt x="0" y="403"/>
                </a:cubicBezTo>
                <a:cubicBezTo>
                  <a:pt x="0" y="28"/>
                  <a:pt x="0" y="28"/>
                  <a:pt x="0" y="28"/>
                </a:cubicBezTo>
                <a:cubicBezTo>
                  <a:pt x="0" y="7"/>
                  <a:pt x="15" y="0"/>
                  <a:pt x="29" y="0"/>
                </a:cubicBezTo>
                <a:cubicBezTo>
                  <a:pt x="559" y="0"/>
                  <a:pt x="559" y="0"/>
                  <a:pt x="559" y="0"/>
                </a:cubicBezTo>
                <a:cubicBezTo>
                  <a:pt x="573" y="0"/>
                  <a:pt x="587" y="7"/>
                  <a:pt x="587" y="28"/>
                </a:cubicBezTo>
                <a:cubicBezTo>
                  <a:pt x="587" y="403"/>
                  <a:pt x="587" y="403"/>
                  <a:pt x="587" y="403"/>
                </a:cubicBezTo>
                <a:cubicBezTo>
                  <a:pt x="587" y="417"/>
                  <a:pt x="573" y="431"/>
                  <a:pt x="559" y="431"/>
                </a:cubicBezTo>
                <a:close/>
                <a:moveTo>
                  <a:pt x="552" y="35"/>
                </a:moveTo>
                <a:lnTo>
                  <a:pt x="552" y="35"/>
                </a:lnTo>
                <a:cubicBezTo>
                  <a:pt x="43" y="35"/>
                  <a:pt x="43" y="35"/>
                  <a:pt x="43" y="35"/>
                </a:cubicBezTo>
                <a:cubicBezTo>
                  <a:pt x="43" y="353"/>
                  <a:pt x="43" y="353"/>
                  <a:pt x="43" y="353"/>
                </a:cubicBezTo>
                <a:cubicBezTo>
                  <a:pt x="552" y="353"/>
                  <a:pt x="552" y="353"/>
                  <a:pt x="552" y="353"/>
                </a:cubicBezTo>
                <a:lnTo>
                  <a:pt x="552" y="35"/>
                </a:lnTo>
                <a:close/>
              </a:path>
            </a:pathLst>
          </a:custGeom>
          <a:solidFill>
            <a:schemeClr val="bg1"/>
          </a:solidFill>
          <a:ln>
            <a:noFill/>
          </a:ln>
          <a:extLst/>
        </p:spPr>
        <p:txBody>
          <a:bodyPr wrap="none" anchor="ctr"/>
          <a:lstStyle/>
          <a:p>
            <a:endParaRPr lang="en-US" dirty="0">
              <a:latin typeface="Lato Light"/>
            </a:endParaRPr>
          </a:p>
        </p:txBody>
      </p:sp>
    </p:spTree>
    <p:extLst>
      <p:ext uri="{BB962C8B-B14F-4D97-AF65-F5344CB8AC3E}">
        <p14:creationId xmlns:p14="http://schemas.microsoft.com/office/powerpoint/2010/main" val="40785776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19"/>
            <a:ext cx="20647024" cy="5441453"/>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b="1" dirty="0" smtClean="0">
                <a:solidFill>
                  <a:srgbClr val="000000"/>
                </a:solidFill>
                <a:latin typeface="+mn-lt"/>
              </a:rPr>
              <a:t>Exercise</a:t>
            </a:r>
            <a:endParaRPr lang="en-US" sz="5400" b="1" dirty="0">
              <a:solidFill>
                <a:srgbClr val="000000"/>
              </a:solidFill>
              <a:latin typeface="+mn-lt"/>
            </a:endParaRPr>
          </a:p>
          <a:p>
            <a:pPr marL="914415" indent="-914415">
              <a:buFont typeface="+mj-lt"/>
              <a:buAutoNum type="arabicPeriod"/>
            </a:pPr>
            <a:r>
              <a:rPr lang="en-US" sz="5400" dirty="0">
                <a:solidFill>
                  <a:srgbClr val="000000"/>
                </a:solidFill>
                <a:latin typeface="+mn-lt"/>
              </a:rPr>
              <a:t>What policies and procedures were already in place in this </a:t>
            </a:r>
            <a:r>
              <a:rPr lang="en-US" sz="5400" dirty="0" err="1">
                <a:solidFill>
                  <a:srgbClr val="000000"/>
                </a:solidFill>
                <a:latin typeface="+mn-lt"/>
              </a:rPr>
              <a:t>organisation</a:t>
            </a:r>
            <a:r>
              <a:rPr lang="en-US" sz="5400" dirty="0">
                <a:solidFill>
                  <a:srgbClr val="000000"/>
                </a:solidFill>
                <a:latin typeface="+mn-lt"/>
              </a:rPr>
              <a:t>?</a:t>
            </a:r>
          </a:p>
          <a:p>
            <a:pPr marL="914415" indent="-914415">
              <a:buFont typeface="+mj-lt"/>
              <a:buAutoNum type="arabicPeriod"/>
            </a:pPr>
            <a:r>
              <a:rPr lang="en-US" sz="5400" dirty="0">
                <a:solidFill>
                  <a:srgbClr val="000000"/>
                </a:solidFill>
                <a:latin typeface="+mn-lt"/>
              </a:rPr>
              <a:t>What policies and procedures are missing or not working?</a:t>
            </a:r>
          </a:p>
          <a:p>
            <a:pPr marL="914415" indent="-914415">
              <a:buFont typeface="+mj-lt"/>
              <a:buAutoNum type="arabicPeriod"/>
            </a:pPr>
            <a:r>
              <a:rPr lang="en-US" sz="5400" dirty="0">
                <a:solidFill>
                  <a:srgbClr val="000000"/>
                </a:solidFill>
                <a:latin typeface="+mn-lt"/>
              </a:rPr>
              <a:t>Write those missing policies and procedures considering the earlier </a:t>
            </a:r>
            <a:r>
              <a:rPr lang="en-US" sz="5400" dirty="0" smtClean="0">
                <a:solidFill>
                  <a:srgbClr val="000000"/>
                </a:solidFill>
                <a:latin typeface="+mn-lt"/>
              </a:rPr>
              <a:t>slides</a:t>
            </a:r>
            <a:endParaRPr lang="en-US" sz="5400" dirty="0">
              <a:solidFill>
                <a:srgbClr val="000000"/>
              </a:solidFill>
              <a:latin typeface="+mn-lt"/>
            </a:endParaRPr>
          </a:p>
        </p:txBody>
      </p:sp>
      <p:sp>
        <p:nvSpPr>
          <p:cNvPr id="7" name="Rectangle 14"/>
          <p:cNvSpPr/>
          <p:nvPr/>
        </p:nvSpPr>
        <p:spPr>
          <a:xfrm>
            <a:off x="1431210" y="744780"/>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n-US" sz="8001" dirty="0">
                <a:solidFill>
                  <a:schemeClr val="accent1"/>
                </a:solidFill>
                <a:latin typeface="+mj-lt"/>
                <a:cs typeface="Lato Regular"/>
              </a:rPr>
              <a:t>Video</a:t>
            </a:r>
          </a:p>
        </p:txBody>
      </p:sp>
      <p:sp>
        <p:nvSpPr>
          <p:cNvPr id="16" name="Oval 15"/>
          <p:cNvSpPr/>
          <p:nvPr/>
        </p:nvSpPr>
        <p:spPr>
          <a:xfrm>
            <a:off x="22649090" y="1866539"/>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42"/>
          <p:cNvSpPr>
            <a:spLocks noChangeArrowheads="1"/>
          </p:cNvSpPr>
          <p:nvPr/>
        </p:nvSpPr>
        <p:spPr bwMode="auto">
          <a:xfrm>
            <a:off x="23136539" y="2358147"/>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sp>
        <p:nvSpPr>
          <p:cNvPr id="17" name="Oval 37"/>
          <p:cNvSpPr/>
          <p:nvPr/>
        </p:nvSpPr>
        <p:spPr>
          <a:xfrm>
            <a:off x="22691411" y="227221"/>
            <a:ext cx="1554714" cy="1554714"/>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45"/>
          <p:cNvSpPr>
            <a:spLocks noChangeArrowheads="1"/>
          </p:cNvSpPr>
          <p:nvPr/>
        </p:nvSpPr>
        <p:spPr bwMode="auto">
          <a:xfrm>
            <a:off x="23135294" y="706128"/>
            <a:ext cx="666948" cy="596901"/>
          </a:xfrm>
          <a:custGeom>
            <a:avLst/>
            <a:gdLst>
              <a:gd name="T0" fmla="*/ 72075278 w 588"/>
              <a:gd name="T1" fmla="*/ 56019554 h 524"/>
              <a:gd name="T2" fmla="*/ 72075278 w 588"/>
              <a:gd name="T3" fmla="*/ 56019554 h 524"/>
              <a:gd name="T4" fmla="*/ 53766324 w 588"/>
              <a:gd name="T5" fmla="*/ 56019554 h 524"/>
              <a:gd name="T6" fmla="*/ 49253450 w 588"/>
              <a:gd name="T7" fmla="*/ 56019554 h 524"/>
              <a:gd name="T8" fmla="*/ 49253450 w 588"/>
              <a:gd name="T9" fmla="*/ 62388158 h 524"/>
              <a:gd name="T10" fmla="*/ 53766324 w 588"/>
              <a:gd name="T11" fmla="*/ 67067360 h 524"/>
              <a:gd name="T12" fmla="*/ 53766324 w 588"/>
              <a:gd name="T13" fmla="*/ 67976954 h 524"/>
              <a:gd name="T14" fmla="*/ 21919109 w 588"/>
              <a:gd name="T15" fmla="*/ 67976954 h 524"/>
              <a:gd name="T16" fmla="*/ 21919109 w 588"/>
              <a:gd name="T17" fmla="*/ 67067360 h 524"/>
              <a:gd name="T18" fmla="*/ 27334342 w 588"/>
              <a:gd name="T19" fmla="*/ 62388158 h 524"/>
              <a:gd name="T20" fmla="*/ 27334342 w 588"/>
              <a:gd name="T21" fmla="*/ 56019554 h 524"/>
              <a:gd name="T22" fmla="*/ 21919109 w 588"/>
              <a:gd name="T23" fmla="*/ 56019554 h 524"/>
              <a:gd name="T24" fmla="*/ 3739064 w 588"/>
              <a:gd name="T25" fmla="*/ 56019554 h 524"/>
              <a:gd name="T26" fmla="*/ 0 w 588"/>
              <a:gd name="T27" fmla="*/ 52380095 h 524"/>
              <a:gd name="T28" fmla="*/ 0 w 588"/>
              <a:gd name="T29" fmla="*/ 3639459 h 524"/>
              <a:gd name="T30" fmla="*/ 3739064 w 588"/>
              <a:gd name="T31" fmla="*/ 0 h 524"/>
              <a:gd name="T32" fmla="*/ 72075278 w 588"/>
              <a:gd name="T33" fmla="*/ 0 h 524"/>
              <a:gd name="T34" fmla="*/ 75685433 w 588"/>
              <a:gd name="T35" fmla="*/ 3639459 h 524"/>
              <a:gd name="T36" fmla="*/ 75685433 w 588"/>
              <a:gd name="T37" fmla="*/ 52380095 h 524"/>
              <a:gd name="T38" fmla="*/ 72075278 w 588"/>
              <a:gd name="T39" fmla="*/ 56019554 h 524"/>
              <a:gd name="T40" fmla="*/ 71172559 w 588"/>
              <a:gd name="T41" fmla="*/ 4549054 h 524"/>
              <a:gd name="T42" fmla="*/ 71172559 w 588"/>
              <a:gd name="T43" fmla="*/ 4549054 h 524"/>
              <a:gd name="T44" fmla="*/ 5544142 w 588"/>
              <a:gd name="T45" fmla="*/ 4549054 h 524"/>
              <a:gd name="T46" fmla="*/ 5544142 w 588"/>
              <a:gd name="T47" fmla="*/ 45881344 h 524"/>
              <a:gd name="T48" fmla="*/ 71172559 w 588"/>
              <a:gd name="T49" fmla="*/ 45881344 h 524"/>
              <a:gd name="T50" fmla="*/ 71172559 w 588"/>
              <a:gd name="T51" fmla="*/ 4549054 h 5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88" h="524">
                <a:moveTo>
                  <a:pt x="559" y="431"/>
                </a:moveTo>
                <a:lnTo>
                  <a:pt x="559" y="431"/>
                </a:lnTo>
                <a:cubicBezTo>
                  <a:pt x="417" y="431"/>
                  <a:pt x="417" y="431"/>
                  <a:pt x="417" y="431"/>
                </a:cubicBezTo>
                <a:cubicBezTo>
                  <a:pt x="382" y="431"/>
                  <a:pt x="382" y="431"/>
                  <a:pt x="382" y="431"/>
                </a:cubicBezTo>
                <a:cubicBezTo>
                  <a:pt x="382" y="480"/>
                  <a:pt x="382" y="480"/>
                  <a:pt x="382" y="480"/>
                </a:cubicBezTo>
                <a:cubicBezTo>
                  <a:pt x="417" y="516"/>
                  <a:pt x="417" y="516"/>
                  <a:pt x="417" y="516"/>
                </a:cubicBezTo>
                <a:cubicBezTo>
                  <a:pt x="417" y="523"/>
                  <a:pt x="417" y="523"/>
                  <a:pt x="417" y="523"/>
                </a:cubicBezTo>
                <a:cubicBezTo>
                  <a:pt x="170" y="523"/>
                  <a:pt x="170" y="523"/>
                  <a:pt x="170" y="523"/>
                </a:cubicBezTo>
                <a:cubicBezTo>
                  <a:pt x="170" y="516"/>
                  <a:pt x="170" y="516"/>
                  <a:pt x="170" y="516"/>
                </a:cubicBezTo>
                <a:cubicBezTo>
                  <a:pt x="212" y="480"/>
                  <a:pt x="212" y="480"/>
                  <a:pt x="212" y="480"/>
                </a:cubicBezTo>
                <a:cubicBezTo>
                  <a:pt x="212" y="431"/>
                  <a:pt x="212" y="431"/>
                  <a:pt x="212" y="431"/>
                </a:cubicBezTo>
                <a:cubicBezTo>
                  <a:pt x="170" y="431"/>
                  <a:pt x="170" y="431"/>
                  <a:pt x="170" y="431"/>
                </a:cubicBezTo>
                <a:cubicBezTo>
                  <a:pt x="29" y="431"/>
                  <a:pt x="29" y="431"/>
                  <a:pt x="29" y="431"/>
                </a:cubicBezTo>
                <a:cubicBezTo>
                  <a:pt x="15" y="431"/>
                  <a:pt x="0" y="417"/>
                  <a:pt x="0" y="403"/>
                </a:cubicBezTo>
                <a:cubicBezTo>
                  <a:pt x="0" y="28"/>
                  <a:pt x="0" y="28"/>
                  <a:pt x="0" y="28"/>
                </a:cubicBezTo>
                <a:cubicBezTo>
                  <a:pt x="0" y="7"/>
                  <a:pt x="15" y="0"/>
                  <a:pt x="29" y="0"/>
                </a:cubicBezTo>
                <a:cubicBezTo>
                  <a:pt x="559" y="0"/>
                  <a:pt x="559" y="0"/>
                  <a:pt x="559" y="0"/>
                </a:cubicBezTo>
                <a:cubicBezTo>
                  <a:pt x="573" y="0"/>
                  <a:pt x="587" y="7"/>
                  <a:pt x="587" y="28"/>
                </a:cubicBezTo>
                <a:cubicBezTo>
                  <a:pt x="587" y="403"/>
                  <a:pt x="587" y="403"/>
                  <a:pt x="587" y="403"/>
                </a:cubicBezTo>
                <a:cubicBezTo>
                  <a:pt x="587" y="417"/>
                  <a:pt x="573" y="431"/>
                  <a:pt x="559" y="431"/>
                </a:cubicBezTo>
                <a:close/>
                <a:moveTo>
                  <a:pt x="552" y="35"/>
                </a:moveTo>
                <a:lnTo>
                  <a:pt x="552" y="35"/>
                </a:lnTo>
                <a:cubicBezTo>
                  <a:pt x="43" y="35"/>
                  <a:pt x="43" y="35"/>
                  <a:pt x="43" y="35"/>
                </a:cubicBezTo>
                <a:cubicBezTo>
                  <a:pt x="43" y="353"/>
                  <a:pt x="43" y="353"/>
                  <a:pt x="43" y="353"/>
                </a:cubicBezTo>
                <a:cubicBezTo>
                  <a:pt x="552" y="353"/>
                  <a:pt x="552" y="353"/>
                  <a:pt x="552" y="353"/>
                </a:cubicBezTo>
                <a:lnTo>
                  <a:pt x="552" y="35"/>
                </a:lnTo>
                <a:close/>
              </a:path>
            </a:pathLst>
          </a:custGeom>
          <a:solidFill>
            <a:schemeClr val="bg1"/>
          </a:solidFill>
          <a:ln>
            <a:noFill/>
          </a:ln>
          <a:extLst/>
        </p:spPr>
        <p:txBody>
          <a:bodyPr wrap="none" anchor="ctr"/>
          <a:lstStyle/>
          <a:p>
            <a:endParaRPr lang="en-US" dirty="0">
              <a:latin typeface="Lato Light"/>
            </a:endParaRPr>
          </a:p>
        </p:txBody>
      </p:sp>
    </p:spTree>
    <p:extLst>
      <p:ext uri="{BB962C8B-B14F-4D97-AF65-F5344CB8AC3E}">
        <p14:creationId xmlns:p14="http://schemas.microsoft.com/office/powerpoint/2010/main" val="39898745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2063089" y="3423746"/>
            <a:ext cx="20647024" cy="3924115"/>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chemeClr val="accent6">
                  <a:lumMod val="75000"/>
                </a:schemeClr>
              </a:buClr>
            </a:pPr>
            <a:r>
              <a:rPr lang="en-US" sz="5400" dirty="0">
                <a:solidFill>
                  <a:srgbClr val="000000"/>
                </a:solidFill>
                <a:latin typeface="+mn-lt"/>
              </a:rPr>
              <a:t>The board and leadership of a mid-size NGO has been working on designing and writing policies and procedures for their </a:t>
            </a:r>
            <a:r>
              <a:rPr lang="en-US" sz="5400" dirty="0" err="1">
                <a:solidFill>
                  <a:srgbClr val="000000"/>
                </a:solidFill>
                <a:latin typeface="+mn-lt"/>
              </a:rPr>
              <a:t>organisation</a:t>
            </a:r>
            <a:r>
              <a:rPr lang="en-US" sz="5400" dirty="0">
                <a:solidFill>
                  <a:srgbClr val="000000"/>
                </a:solidFill>
                <a:latin typeface="+mn-lt"/>
              </a:rPr>
              <a:t>. They have given everybody in the </a:t>
            </a:r>
            <a:r>
              <a:rPr lang="en-US" sz="5400" dirty="0" err="1">
                <a:solidFill>
                  <a:srgbClr val="000000"/>
                </a:solidFill>
                <a:latin typeface="+mn-lt"/>
              </a:rPr>
              <a:t>organisation</a:t>
            </a:r>
            <a:r>
              <a:rPr lang="en-US" sz="5400" dirty="0">
                <a:solidFill>
                  <a:srgbClr val="000000"/>
                </a:solidFill>
                <a:latin typeface="+mn-lt"/>
              </a:rPr>
              <a:t> a copy of these policies and procedures, but they have observed that many of these rules are not known by their personnel or are simply ignored. </a:t>
            </a:r>
          </a:p>
        </p:txBody>
      </p:sp>
      <p:sp>
        <p:nvSpPr>
          <p:cNvPr id="7" name="Rectangle 14"/>
          <p:cNvSpPr/>
          <p:nvPr/>
        </p:nvSpPr>
        <p:spPr>
          <a:xfrm>
            <a:off x="1431210" y="744780"/>
            <a:ext cx="10139467"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Case </a:t>
            </a:r>
            <a:r>
              <a:rPr lang="en-US" sz="8001" dirty="0" smtClean="0">
                <a:solidFill>
                  <a:schemeClr val="accent1"/>
                </a:solidFill>
                <a:latin typeface="+mj-lt"/>
                <a:cs typeface="Lato Regular"/>
              </a:rPr>
              <a:t>Study</a:t>
            </a:r>
            <a:endParaRPr lang="en-US" sz="8001" dirty="0">
              <a:solidFill>
                <a:schemeClr val="accent1"/>
              </a:solidFill>
              <a:latin typeface="+mj-lt"/>
              <a:cs typeface="Lato Regular"/>
            </a:endParaRPr>
          </a:p>
        </p:txBody>
      </p:sp>
      <p:sp>
        <p:nvSpPr>
          <p:cNvPr id="12" name="Subtitle 2"/>
          <p:cNvSpPr txBox="1">
            <a:spLocks/>
          </p:cNvSpPr>
          <p:nvPr/>
        </p:nvSpPr>
        <p:spPr>
          <a:xfrm>
            <a:off x="2232725" y="7982798"/>
            <a:ext cx="20647024" cy="2629401"/>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chemeClr val="accent6">
                  <a:lumMod val="75000"/>
                </a:schemeClr>
              </a:buClr>
            </a:pPr>
            <a:r>
              <a:rPr lang="en-US" sz="5000" b="1" dirty="0" smtClean="0">
                <a:solidFill>
                  <a:srgbClr val="000000"/>
                </a:solidFill>
                <a:latin typeface="+mn-lt"/>
              </a:rPr>
              <a:t>Question:</a:t>
            </a:r>
            <a:endParaRPr lang="en-US" sz="5000" b="1" dirty="0">
              <a:solidFill>
                <a:srgbClr val="000000"/>
              </a:solidFill>
              <a:latin typeface="+mn-lt"/>
            </a:endParaRPr>
          </a:p>
          <a:p>
            <a:pPr marL="685811" indent="-685811">
              <a:buFont typeface="Arial" panose="020B0604020202020204" pitchFamily="34" charset="0"/>
              <a:buChar char="•"/>
            </a:pPr>
            <a:r>
              <a:rPr lang="en-US" sz="5400" dirty="0">
                <a:solidFill>
                  <a:srgbClr val="000000"/>
                </a:solidFill>
                <a:latin typeface="+mn-lt"/>
              </a:rPr>
              <a:t>What can they do to make sure that the new guidelines are known and followed by everybody in the </a:t>
            </a:r>
            <a:r>
              <a:rPr lang="en-US" sz="5400" dirty="0" err="1">
                <a:solidFill>
                  <a:srgbClr val="000000"/>
                </a:solidFill>
                <a:latin typeface="+mn-lt"/>
              </a:rPr>
              <a:t>organisation</a:t>
            </a:r>
            <a:r>
              <a:rPr lang="en-US" sz="5400" dirty="0" smtClean="0">
                <a:solidFill>
                  <a:srgbClr val="000000"/>
                </a:solidFill>
                <a:latin typeface="+mn-lt"/>
              </a:rPr>
              <a:t>?</a:t>
            </a:r>
            <a:endParaRPr lang="en-US" sz="5400" dirty="0">
              <a:solidFill>
                <a:srgbClr val="000000"/>
              </a:solidFill>
              <a:latin typeface="+mn-lt"/>
            </a:endParaRPr>
          </a:p>
        </p:txBody>
      </p:sp>
      <p:sp>
        <p:nvSpPr>
          <p:cNvPr id="14" name="Oval 20"/>
          <p:cNvSpPr/>
          <p:nvPr/>
        </p:nvSpPr>
        <p:spPr>
          <a:xfrm>
            <a:off x="22649091" y="227222"/>
            <a:ext cx="1554714" cy="1554714"/>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6" name="Oval 15"/>
          <p:cNvSpPr/>
          <p:nvPr/>
        </p:nvSpPr>
        <p:spPr>
          <a:xfrm>
            <a:off x="22649090" y="1866539"/>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42"/>
          <p:cNvSpPr>
            <a:spLocks noChangeArrowheads="1"/>
          </p:cNvSpPr>
          <p:nvPr/>
        </p:nvSpPr>
        <p:spPr bwMode="auto">
          <a:xfrm>
            <a:off x="23136539" y="2358147"/>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spTree>
    <p:extLst>
      <p:ext uri="{BB962C8B-B14F-4D97-AF65-F5344CB8AC3E}">
        <p14:creationId xmlns:p14="http://schemas.microsoft.com/office/powerpoint/2010/main" val="1353668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3492156"/>
            <a:ext cx="20647024" cy="7941625"/>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00" indent="-685800">
              <a:buFont typeface="Arial" panose="020B0604020202020204" pitchFamily="34" charset="0"/>
              <a:buChar char="•"/>
            </a:pPr>
            <a:r>
              <a:rPr lang="en-US" sz="5400" dirty="0" smtClean="0">
                <a:solidFill>
                  <a:srgbClr val="000000"/>
                </a:solidFill>
                <a:latin typeface="+mn-lt"/>
              </a:rPr>
              <a:t>Be </a:t>
            </a:r>
            <a:r>
              <a:rPr lang="en-US" sz="5400" dirty="0">
                <a:solidFill>
                  <a:srgbClr val="000000"/>
                </a:solidFill>
                <a:latin typeface="+mn-lt"/>
              </a:rPr>
              <a:t>a personal example by strictly following the rules</a:t>
            </a:r>
          </a:p>
          <a:p>
            <a:pPr marL="685800" indent="-685800">
              <a:buFont typeface="Arial" panose="020B0604020202020204" pitchFamily="34" charset="0"/>
              <a:buChar char="•"/>
            </a:pPr>
            <a:r>
              <a:rPr lang="en-US" sz="5400" dirty="0">
                <a:solidFill>
                  <a:srgbClr val="000000"/>
                </a:solidFill>
                <a:latin typeface="+mn-lt"/>
              </a:rPr>
              <a:t>Develop a training program that all staff and volunteers have to participate in</a:t>
            </a:r>
          </a:p>
          <a:p>
            <a:pPr marL="685800" indent="-685800">
              <a:buFont typeface="Arial" panose="020B0604020202020204" pitchFamily="34" charset="0"/>
              <a:buChar char="•"/>
            </a:pPr>
            <a:r>
              <a:rPr lang="en-US" sz="5400" dirty="0">
                <a:solidFill>
                  <a:srgbClr val="000000"/>
                </a:solidFill>
                <a:latin typeface="+mn-lt"/>
              </a:rPr>
              <a:t>At the end of any training or information session, ask participants to complete a short quiz to show they have understood the information</a:t>
            </a:r>
          </a:p>
          <a:p>
            <a:pPr marL="685800" indent="-685800">
              <a:buFont typeface="Arial" panose="020B0604020202020204" pitchFamily="34" charset="0"/>
              <a:buChar char="•"/>
            </a:pPr>
            <a:r>
              <a:rPr lang="en-US" sz="5400" dirty="0">
                <a:solidFill>
                  <a:srgbClr val="000000"/>
                </a:solidFill>
                <a:latin typeface="+mn-lt"/>
              </a:rPr>
              <a:t>Create posters or process charts to post around the workplace to keep key messages firmly in mind</a:t>
            </a:r>
          </a:p>
          <a:p>
            <a:pPr marL="685800" indent="-685800">
              <a:buFont typeface="Arial" panose="020B0604020202020204" pitchFamily="34" charset="0"/>
              <a:buChar char="•"/>
            </a:pPr>
            <a:r>
              <a:rPr lang="en-US" sz="5400" dirty="0">
                <a:solidFill>
                  <a:srgbClr val="000000"/>
                </a:solidFill>
                <a:latin typeface="+mn-lt"/>
              </a:rPr>
              <a:t>Regularly promote a policy or procedure in internal newsletters or at team meetings</a:t>
            </a:r>
            <a:r>
              <a:rPr lang="en-US" sz="5400" dirty="0" smtClean="0">
                <a:solidFill>
                  <a:srgbClr val="000000"/>
                </a:solidFill>
                <a:latin typeface="+mn-lt"/>
              </a:rPr>
              <a:t>.</a:t>
            </a:r>
            <a:endParaRPr lang="en-U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Step </a:t>
            </a:r>
            <a:r>
              <a:rPr lang="en-US" sz="8001" dirty="0" smtClean="0">
                <a:solidFill>
                  <a:schemeClr val="accent1"/>
                </a:solidFill>
                <a:latin typeface="+mj-lt"/>
                <a:cs typeface="Lato Regular"/>
              </a:rPr>
              <a:t>4: </a:t>
            </a:r>
            <a:r>
              <a:rPr lang="en-US" sz="8001" dirty="0">
                <a:solidFill>
                  <a:schemeClr val="accent1"/>
                </a:solidFill>
                <a:latin typeface="+mj-lt"/>
                <a:cs typeface="Lato Regular"/>
              </a:rPr>
              <a:t>Approve and </a:t>
            </a:r>
            <a:r>
              <a:rPr lang="en-US" sz="8001" dirty="0" smtClean="0">
                <a:solidFill>
                  <a:schemeClr val="accent1"/>
                </a:solidFill>
                <a:latin typeface="+mj-lt"/>
                <a:cs typeface="Lato Regular"/>
              </a:rPr>
              <a:t>Endorse Policies</a:t>
            </a:r>
            <a:endParaRPr lang="en-US" sz="8001" dirty="0">
              <a:solidFill>
                <a:schemeClr val="accent1"/>
              </a:solidFill>
              <a:latin typeface="+mj-lt"/>
              <a:cs typeface="Lato Regular"/>
            </a:endParaRPr>
          </a:p>
        </p:txBody>
      </p:sp>
    </p:spTree>
    <p:extLst>
      <p:ext uri="{BB962C8B-B14F-4D97-AF65-F5344CB8AC3E}">
        <p14:creationId xmlns:p14="http://schemas.microsoft.com/office/powerpoint/2010/main" val="24173658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21"/>
            <a:ext cx="20647024" cy="4339613"/>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chemeClr val="accent6">
                  <a:lumMod val="75000"/>
                </a:schemeClr>
              </a:buClr>
            </a:pPr>
            <a:r>
              <a:rPr lang="en-US" sz="5000" dirty="0">
                <a:solidFill>
                  <a:srgbClr val="000000"/>
                </a:solidFill>
                <a:latin typeface="Calibri Light" panose="020F0302020204030204" pitchFamily="34" charset="0"/>
              </a:rPr>
              <a:t>Your daughter was hit by a car and rushed to the nearest hospital. You pay a lot of money for surgery, treatment, medication and a hospital room. The seriousness of her injuries requires that she stay in hospital for at least a week. Despite having already paid for her care, your daughter complains that the nurses don’t help her when asked. You know that if you give the nurse a few extra dollars a day she will take care of your daughter.</a:t>
            </a:r>
          </a:p>
        </p:txBody>
      </p:sp>
      <p:sp>
        <p:nvSpPr>
          <p:cNvPr id="7" name="Rectangle 14"/>
          <p:cNvSpPr/>
          <p:nvPr/>
        </p:nvSpPr>
        <p:spPr>
          <a:xfrm>
            <a:off x="1431210" y="744780"/>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n-US" sz="8001" dirty="0">
                <a:solidFill>
                  <a:schemeClr val="accent1"/>
                </a:solidFill>
                <a:latin typeface="Calibri" panose="020F0502020204030204" pitchFamily="34" charset="0"/>
                <a:cs typeface="Lato Regular"/>
              </a:rPr>
              <a:t>Case Study</a:t>
            </a:r>
          </a:p>
        </p:txBody>
      </p:sp>
      <p:sp>
        <p:nvSpPr>
          <p:cNvPr id="12" name="Subtitle 2"/>
          <p:cNvSpPr txBox="1">
            <a:spLocks/>
          </p:cNvSpPr>
          <p:nvPr/>
        </p:nvSpPr>
        <p:spPr>
          <a:xfrm>
            <a:off x="2171701" y="7330136"/>
            <a:ext cx="20647024" cy="4673038"/>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chemeClr val="accent6">
                  <a:lumMod val="75000"/>
                </a:schemeClr>
              </a:buClr>
            </a:pPr>
            <a:r>
              <a:rPr lang="en-US" sz="5000" b="1" dirty="0">
                <a:solidFill>
                  <a:srgbClr val="000000"/>
                </a:solidFill>
                <a:latin typeface="Calibri Light" panose="020F0302020204030204" pitchFamily="34" charset="0"/>
              </a:rPr>
              <a:t>Questions:</a:t>
            </a:r>
          </a:p>
          <a:p>
            <a:pPr marL="571509" indent="-571509">
              <a:buFont typeface="Arial" panose="020B0604020202020204" pitchFamily="34" charset="0"/>
              <a:buChar char="•"/>
            </a:pPr>
            <a:r>
              <a:rPr lang="en-US" sz="5000" dirty="0">
                <a:solidFill>
                  <a:srgbClr val="000000"/>
                </a:solidFill>
                <a:latin typeface="Calibri Light" panose="020F0302020204030204" pitchFamily="34" charset="0"/>
              </a:rPr>
              <a:t>How do you feel about this situation? </a:t>
            </a:r>
          </a:p>
          <a:p>
            <a:pPr marL="571509" indent="-571509">
              <a:buFont typeface="Arial" panose="020B0604020202020204" pitchFamily="34" charset="0"/>
              <a:buChar char="•"/>
            </a:pPr>
            <a:r>
              <a:rPr lang="en-US" sz="5000" dirty="0">
                <a:solidFill>
                  <a:srgbClr val="000000"/>
                </a:solidFill>
                <a:latin typeface="Calibri Light" panose="020F0302020204030204" pitchFamily="34" charset="0"/>
              </a:rPr>
              <a:t>Would it be wrong to pay the nurses extra?</a:t>
            </a:r>
          </a:p>
          <a:p>
            <a:pPr marL="571509" indent="-571509">
              <a:buFont typeface="Arial" panose="020B0604020202020204" pitchFamily="34" charset="0"/>
              <a:buChar char="•"/>
            </a:pPr>
            <a:r>
              <a:rPr lang="en-US" sz="5000" dirty="0">
                <a:solidFill>
                  <a:srgbClr val="000000"/>
                </a:solidFill>
                <a:latin typeface="Calibri Light" panose="020F0302020204030204" pitchFamily="34" charset="0"/>
              </a:rPr>
              <a:t>What could you do in this situation?</a:t>
            </a:r>
          </a:p>
          <a:p>
            <a:pPr marL="571509" indent="-571509">
              <a:buFont typeface="Arial" panose="020B0604020202020204" pitchFamily="34" charset="0"/>
              <a:buChar char="•"/>
            </a:pPr>
            <a:r>
              <a:rPr lang="en-US" sz="5000" dirty="0">
                <a:solidFill>
                  <a:srgbClr val="000000"/>
                </a:solidFill>
                <a:latin typeface="Calibri Light" panose="020F0302020204030204" pitchFamily="34" charset="0"/>
              </a:rPr>
              <a:t>What would you do in this situation?</a:t>
            </a:r>
          </a:p>
        </p:txBody>
      </p:sp>
      <p:sp>
        <p:nvSpPr>
          <p:cNvPr id="13" name="Oval 20"/>
          <p:cNvSpPr/>
          <p:nvPr/>
        </p:nvSpPr>
        <p:spPr>
          <a:xfrm>
            <a:off x="22649091" y="227222"/>
            <a:ext cx="1554714" cy="1554714"/>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5" name="Oval 15"/>
          <p:cNvSpPr/>
          <p:nvPr/>
        </p:nvSpPr>
        <p:spPr>
          <a:xfrm>
            <a:off x="22649090" y="1866539"/>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42"/>
          <p:cNvSpPr>
            <a:spLocks noChangeArrowheads="1"/>
          </p:cNvSpPr>
          <p:nvPr/>
        </p:nvSpPr>
        <p:spPr bwMode="auto">
          <a:xfrm>
            <a:off x="23136539" y="2358147"/>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spTree>
    <p:extLst>
      <p:ext uri="{BB962C8B-B14F-4D97-AF65-F5344CB8AC3E}">
        <p14:creationId xmlns:p14="http://schemas.microsoft.com/office/powerpoint/2010/main" val="29499021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5080265"/>
            <a:ext cx="18372991" cy="3176218"/>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dirty="0">
                <a:solidFill>
                  <a:srgbClr val="000000"/>
                </a:solidFill>
                <a:latin typeface="+mn-lt"/>
              </a:rPr>
              <a:t>Society, people and </a:t>
            </a:r>
            <a:r>
              <a:rPr lang="en-US" sz="5400" dirty="0" err="1">
                <a:solidFill>
                  <a:srgbClr val="000000"/>
                </a:solidFill>
                <a:latin typeface="+mn-lt"/>
              </a:rPr>
              <a:t>organisations</a:t>
            </a:r>
            <a:r>
              <a:rPr lang="en-US" sz="5400" dirty="0">
                <a:solidFill>
                  <a:srgbClr val="000000"/>
                </a:solidFill>
                <a:latin typeface="+mn-lt"/>
              </a:rPr>
              <a:t> constantly change. Make sure to set an expiry date for your policies and action plans, so that your policies remain relevant to your own </a:t>
            </a:r>
            <a:r>
              <a:rPr lang="en-US" sz="5400" dirty="0" err="1">
                <a:solidFill>
                  <a:srgbClr val="000000"/>
                </a:solidFill>
                <a:latin typeface="+mn-lt"/>
              </a:rPr>
              <a:t>organisation’s</a:t>
            </a:r>
            <a:r>
              <a:rPr lang="en-US" sz="5400" dirty="0">
                <a:solidFill>
                  <a:srgbClr val="000000"/>
                </a:solidFill>
                <a:latin typeface="+mn-lt"/>
              </a:rPr>
              <a:t> objectives, and remain in line with national law. </a:t>
            </a: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Step </a:t>
            </a:r>
            <a:r>
              <a:rPr lang="en-US" sz="8001" dirty="0" smtClean="0">
                <a:solidFill>
                  <a:schemeClr val="accent1"/>
                </a:solidFill>
                <a:latin typeface="+mj-lt"/>
                <a:cs typeface="Lato Regular"/>
              </a:rPr>
              <a:t>5: Review </a:t>
            </a:r>
            <a:r>
              <a:rPr lang="en-US" sz="8001" dirty="0">
                <a:solidFill>
                  <a:schemeClr val="accent1"/>
                </a:solidFill>
                <a:latin typeface="+mj-lt"/>
                <a:cs typeface="Lato Regular"/>
              </a:rPr>
              <a:t>and </a:t>
            </a:r>
            <a:r>
              <a:rPr lang="en-US" sz="8001" dirty="0" smtClean="0">
                <a:solidFill>
                  <a:schemeClr val="accent1"/>
                </a:solidFill>
                <a:latin typeface="+mj-lt"/>
                <a:cs typeface="Lato Regular"/>
              </a:rPr>
              <a:t>Refine </a:t>
            </a:r>
            <a:r>
              <a:rPr lang="en-US" sz="8001" dirty="0">
                <a:solidFill>
                  <a:schemeClr val="accent1"/>
                </a:solidFill>
                <a:latin typeface="+mj-lt"/>
                <a:cs typeface="Lato Regular"/>
              </a:rPr>
              <a:t>your </a:t>
            </a:r>
            <a:r>
              <a:rPr lang="en-US" sz="8001" dirty="0" smtClean="0">
                <a:solidFill>
                  <a:schemeClr val="accent1"/>
                </a:solidFill>
                <a:latin typeface="+mj-lt"/>
                <a:cs typeface="Lato Regular"/>
              </a:rPr>
              <a:t>Policies Regularly</a:t>
            </a:r>
            <a:endParaRPr lang="en-US" sz="8001" dirty="0">
              <a:solidFill>
                <a:schemeClr val="accent1"/>
              </a:solidFill>
              <a:latin typeface="+mj-lt"/>
              <a:cs typeface="Lato Regular"/>
            </a:endParaRPr>
          </a:p>
        </p:txBody>
      </p:sp>
    </p:spTree>
    <p:extLst>
      <p:ext uri="{BB962C8B-B14F-4D97-AF65-F5344CB8AC3E}">
        <p14:creationId xmlns:p14="http://schemas.microsoft.com/office/powerpoint/2010/main" val="9965717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899773"/>
            <a:ext cx="18372991" cy="6988543"/>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spcAft>
                <a:spcPts val="1200"/>
              </a:spcAft>
            </a:pPr>
            <a:r>
              <a:rPr lang="en-US" sz="5400" b="1" dirty="0" smtClean="0">
                <a:solidFill>
                  <a:srgbClr val="000000"/>
                </a:solidFill>
                <a:latin typeface="+mn-lt"/>
              </a:rPr>
              <a:t>Conflict </a:t>
            </a:r>
            <a:r>
              <a:rPr lang="en-US" sz="5400" b="1" dirty="0">
                <a:solidFill>
                  <a:srgbClr val="000000"/>
                </a:solidFill>
                <a:latin typeface="+mn-lt"/>
              </a:rPr>
              <a:t>of interest</a:t>
            </a:r>
          </a:p>
          <a:p>
            <a:pPr marL="884238">
              <a:spcAft>
                <a:spcPts val="1200"/>
              </a:spcAft>
            </a:pPr>
            <a:r>
              <a:rPr lang="en-US" sz="5400" dirty="0">
                <a:solidFill>
                  <a:srgbClr val="000000"/>
                </a:solidFill>
                <a:latin typeface="+mn-lt"/>
              </a:rPr>
              <a:t>A staff member should avoid putting himself/herself in a position that may lead to an actual or perceived conflict of interest with the </a:t>
            </a:r>
            <a:r>
              <a:rPr lang="en-US" sz="5400" dirty="0" err="1">
                <a:solidFill>
                  <a:srgbClr val="000000"/>
                </a:solidFill>
                <a:latin typeface="+mn-lt"/>
              </a:rPr>
              <a:t>organisation</a:t>
            </a:r>
            <a:r>
              <a:rPr lang="en-US" sz="5400" dirty="0">
                <a:solidFill>
                  <a:srgbClr val="000000"/>
                </a:solidFill>
                <a:latin typeface="+mn-lt"/>
              </a:rPr>
              <a:t>. </a:t>
            </a:r>
          </a:p>
          <a:p>
            <a:pPr marL="884238">
              <a:spcAft>
                <a:spcPts val="1200"/>
              </a:spcAft>
            </a:pPr>
            <a:r>
              <a:rPr lang="en-US" sz="5400" dirty="0">
                <a:solidFill>
                  <a:srgbClr val="000000"/>
                </a:solidFill>
                <a:latin typeface="+mn-lt"/>
              </a:rPr>
              <a:t>A staff member confronted with conflict of interest should report this to his/her supervisor; he or she should have no authority in the final decision making related to the area of conflict of interest</a:t>
            </a:r>
            <a:r>
              <a:rPr lang="en-US" sz="5400" dirty="0" smtClean="0">
                <a:solidFill>
                  <a:srgbClr val="000000"/>
                </a:solidFill>
                <a:latin typeface="+mn-lt"/>
              </a:rPr>
              <a:t>.</a:t>
            </a:r>
            <a:endParaRPr lang="en-U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Policy </a:t>
            </a:r>
            <a:r>
              <a:rPr lang="en-US" sz="8001" dirty="0" smtClean="0">
                <a:solidFill>
                  <a:schemeClr val="accent1"/>
                </a:solidFill>
                <a:latin typeface="+mj-lt"/>
                <a:cs typeface="Lato Regular"/>
              </a:rPr>
              <a:t>Example</a:t>
            </a:r>
            <a:endParaRPr lang="en-US" sz="8001" dirty="0">
              <a:solidFill>
                <a:schemeClr val="accent1"/>
              </a:solidFill>
              <a:latin typeface="+mj-lt"/>
              <a:cs typeface="Lato Regular"/>
            </a:endParaRPr>
          </a:p>
        </p:txBody>
      </p:sp>
    </p:spTree>
    <p:extLst>
      <p:ext uri="{BB962C8B-B14F-4D97-AF65-F5344CB8AC3E}">
        <p14:creationId xmlns:p14="http://schemas.microsoft.com/office/powerpoint/2010/main" val="20057481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407404"/>
            <a:ext cx="18372991" cy="11189694"/>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b="1" dirty="0" smtClean="0">
                <a:solidFill>
                  <a:srgbClr val="000000"/>
                </a:solidFill>
                <a:latin typeface="+mn-lt"/>
              </a:rPr>
              <a:t>Active </a:t>
            </a:r>
            <a:r>
              <a:rPr lang="en-US" sz="5400" b="1" dirty="0">
                <a:solidFill>
                  <a:srgbClr val="000000"/>
                </a:solidFill>
                <a:latin typeface="+mn-lt"/>
              </a:rPr>
              <a:t>and passive bribery</a:t>
            </a:r>
          </a:p>
          <a:p>
            <a:pPr marL="809625"/>
            <a:r>
              <a:rPr lang="en-US" sz="5400" dirty="0">
                <a:solidFill>
                  <a:srgbClr val="000000"/>
                </a:solidFill>
                <a:latin typeface="+mn-lt"/>
              </a:rPr>
              <a:t>It is not permitted to solicit or accept any advantage in connection with work without permission of the employer.</a:t>
            </a:r>
          </a:p>
          <a:p>
            <a:r>
              <a:rPr lang="en-US" sz="5400" b="1" dirty="0">
                <a:solidFill>
                  <a:srgbClr val="000000"/>
                </a:solidFill>
                <a:latin typeface="+mn-lt"/>
              </a:rPr>
              <a:t>Entertainment</a:t>
            </a:r>
          </a:p>
          <a:p>
            <a:pPr marL="809625"/>
            <a:r>
              <a:rPr lang="en-US" sz="5400" dirty="0" smtClean="0">
                <a:solidFill>
                  <a:srgbClr val="000000"/>
                </a:solidFill>
                <a:latin typeface="+mn-lt"/>
              </a:rPr>
              <a:t>Staff </a:t>
            </a:r>
            <a:r>
              <a:rPr lang="en-US" sz="5400" dirty="0">
                <a:solidFill>
                  <a:srgbClr val="000000"/>
                </a:solidFill>
                <a:latin typeface="+mn-lt"/>
              </a:rPr>
              <a:t>must not accept lavish or frequent entertainment from </a:t>
            </a:r>
            <a:r>
              <a:rPr lang="en-US" sz="5400" dirty="0" smtClean="0">
                <a:solidFill>
                  <a:srgbClr val="000000"/>
                </a:solidFill>
                <a:latin typeface="+mn-lt"/>
              </a:rPr>
              <a:t>people with </a:t>
            </a:r>
            <a:r>
              <a:rPr lang="en-US" sz="5400" dirty="0">
                <a:solidFill>
                  <a:srgbClr val="000000"/>
                </a:solidFill>
                <a:latin typeface="+mn-lt"/>
              </a:rPr>
              <a:t>whom the </a:t>
            </a:r>
            <a:r>
              <a:rPr lang="en-US" sz="5400" dirty="0" err="1">
                <a:solidFill>
                  <a:srgbClr val="000000"/>
                </a:solidFill>
                <a:latin typeface="+mn-lt"/>
              </a:rPr>
              <a:t>organisation</a:t>
            </a:r>
            <a:r>
              <a:rPr lang="en-US" sz="5400" dirty="0">
                <a:solidFill>
                  <a:srgbClr val="000000"/>
                </a:solidFill>
                <a:latin typeface="+mn-lt"/>
              </a:rPr>
              <a:t> has official dealings, so that they will not be placed in a position of obligation to the gift giver.</a:t>
            </a:r>
          </a:p>
          <a:p>
            <a:r>
              <a:rPr lang="en-US" sz="5400" b="1" dirty="0">
                <a:solidFill>
                  <a:srgbClr val="000000"/>
                </a:solidFill>
                <a:latin typeface="+mn-lt"/>
              </a:rPr>
              <a:t>Property of the </a:t>
            </a:r>
            <a:r>
              <a:rPr lang="en-US" sz="5400" b="1" dirty="0" err="1">
                <a:solidFill>
                  <a:srgbClr val="000000"/>
                </a:solidFill>
                <a:latin typeface="+mn-lt"/>
              </a:rPr>
              <a:t>organisation</a:t>
            </a:r>
            <a:endParaRPr lang="en-US" sz="5400" b="1" dirty="0">
              <a:solidFill>
                <a:srgbClr val="000000"/>
              </a:solidFill>
              <a:latin typeface="+mn-lt"/>
            </a:endParaRPr>
          </a:p>
          <a:p>
            <a:pPr marL="809625"/>
            <a:r>
              <a:rPr lang="en-US" sz="5400" dirty="0" smtClean="0">
                <a:solidFill>
                  <a:srgbClr val="000000"/>
                </a:solidFill>
                <a:latin typeface="+mn-lt"/>
              </a:rPr>
              <a:t>Staff </a:t>
            </a:r>
            <a:r>
              <a:rPr lang="en-US" sz="5400" dirty="0">
                <a:solidFill>
                  <a:srgbClr val="000000"/>
                </a:solidFill>
                <a:latin typeface="+mn-lt"/>
              </a:rPr>
              <a:t>who have permission to use </a:t>
            </a:r>
            <a:r>
              <a:rPr lang="en-US" sz="5400" dirty="0" err="1">
                <a:solidFill>
                  <a:srgbClr val="000000"/>
                </a:solidFill>
                <a:latin typeface="+mn-lt"/>
              </a:rPr>
              <a:t>organisation’s</a:t>
            </a:r>
            <a:r>
              <a:rPr lang="en-US" sz="5400" dirty="0">
                <a:solidFill>
                  <a:srgbClr val="000000"/>
                </a:solidFill>
                <a:latin typeface="+mn-lt"/>
              </a:rPr>
              <a:t> property should ensure that it is only used for the </a:t>
            </a:r>
            <a:r>
              <a:rPr lang="en-US" sz="5400" dirty="0" err="1">
                <a:solidFill>
                  <a:srgbClr val="000000"/>
                </a:solidFill>
                <a:latin typeface="+mn-lt"/>
              </a:rPr>
              <a:t>organisation’s</a:t>
            </a:r>
            <a:r>
              <a:rPr lang="en-US" sz="5400" dirty="0">
                <a:solidFill>
                  <a:srgbClr val="000000"/>
                </a:solidFill>
                <a:latin typeface="+mn-lt"/>
              </a:rPr>
              <a:t> business. Using the </a:t>
            </a:r>
            <a:r>
              <a:rPr lang="en-US" sz="5400" dirty="0" err="1">
                <a:solidFill>
                  <a:srgbClr val="000000"/>
                </a:solidFill>
                <a:latin typeface="+mn-lt"/>
              </a:rPr>
              <a:t>organisation’s</a:t>
            </a:r>
            <a:r>
              <a:rPr lang="en-US" sz="5400" dirty="0">
                <a:solidFill>
                  <a:srgbClr val="000000"/>
                </a:solidFill>
                <a:latin typeface="+mn-lt"/>
              </a:rPr>
              <a:t> property for personal use or resale is forbidden</a:t>
            </a:r>
            <a:r>
              <a:rPr lang="en-US" sz="5400" dirty="0" smtClean="0">
                <a:solidFill>
                  <a:srgbClr val="000000"/>
                </a:solidFill>
                <a:latin typeface="+mn-lt"/>
              </a:rPr>
              <a:t>.</a:t>
            </a:r>
            <a:endParaRPr lang="en-U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Policy </a:t>
            </a:r>
            <a:r>
              <a:rPr lang="en-US" sz="8001" dirty="0" smtClean="0">
                <a:solidFill>
                  <a:schemeClr val="accent1"/>
                </a:solidFill>
                <a:latin typeface="+mj-lt"/>
                <a:cs typeface="Lato Regular"/>
              </a:rPr>
              <a:t>Examples</a:t>
            </a:r>
            <a:endParaRPr lang="en-US" sz="8001" dirty="0">
              <a:solidFill>
                <a:schemeClr val="accent1"/>
              </a:solidFill>
              <a:latin typeface="+mj-lt"/>
              <a:cs typeface="Lato Regular"/>
            </a:endParaRPr>
          </a:p>
        </p:txBody>
      </p:sp>
    </p:spTree>
    <p:extLst>
      <p:ext uri="{BB962C8B-B14F-4D97-AF65-F5344CB8AC3E}">
        <p14:creationId xmlns:p14="http://schemas.microsoft.com/office/powerpoint/2010/main" val="39852675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899773"/>
            <a:ext cx="18372991" cy="9458963"/>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dirty="0">
                <a:solidFill>
                  <a:srgbClr val="000000"/>
                </a:solidFill>
                <a:latin typeface="+mn-lt"/>
              </a:rPr>
              <a:t>Clear policies and procedures for the staff are </a:t>
            </a:r>
            <a:r>
              <a:rPr lang="en-US" sz="5400" dirty="0" smtClean="0">
                <a:solidFill>
                  <a:srgbClr val="000000"/>
                </a:solidFill>
                <a:latin typeface="+mn-lt"/>
              </a:rPr>
              <a:t>essential. When </a:t>
            </a:r>
            <a:r>
              <a:rPr lang="en-US" sz="5400" dirty="0">
                <a:solidFill>
                  <a:srgbClr val="000000"/>
                </a:solidFill>
                <a:latin typeface="+mn-lt"/>
              </a:rPr>
              <a:t>you don’t have clear rules, you can’t expect </a:t>
            </a:r>
            <a:r>
              <a:rPr lang="en-US" sz="5400" dirty="0" smtClean="0">
                <a:solidFill>
                  <a:srgbClr val="000000"/>
                </a:solidFill>
                <a:latin typeface="+mn-lt"/>
              </a:rPr>
              <a:t>people to </a:t>
            </a:r>
            <a:r>
              <a:rPr lang="en-US" sz="5400" dirty="0">
                <a:solidFill>
                  <a:srgbClr val="000000"/>
                </a:solidFill>
                <a:latin typeface="+mn-lt"/>
              </a:rPr>
              <a:t>follow them. </a:t>
            </a:r>
          </a:p>
          <a:p>
            <a:r>
              <a:rPr lang="en-US" sz="5400" b="1" dirty="0">
                <a:solidFill>
                  <a:srgbClr val="000000"/>
                </a:solidFill>
                <a:latin typeface="+mn-lt"/>
              </a:rPr>
              <a:t>Example of items included in a Staff Policy Document</a:t>
            </a:r>
          </a:p>
          <a:p>
            <a:pPr marL="685800" indent="-685800">
              <a:buFont typeface="Arial" panose="020B0604020202020204" pitchFamily="34" charset="0"/>
              <a:buChar char="•"/>
            </a:pPr>
            <a:r>
              <a:rPr lang="en-US" sz="5400" dirty="0">
                <a:solidFill>
                  <a:srgbClr val="000000"/>
                </a:solidFill>
                <a:latin typeface="+mn-lt"/>
              </a:rPr>
              <a:t>Behavior &amp; Personal Conduct</a:t>
            </a:r>
          </a:p>
          <a:p>
            <a:pPr marL="685800" indent="-685800">
              <a:buFont typeface="Arial" panose="020B0604020202020204" pitchFamily="34" charset="0"/>
              <a:buChar char="•"/>
            </a:pPr>
            <a:r>
              <a:rPr lang="en-US" sz="5400" dirty="0">
                <a:solidFill>
                  <a:srgbClr val="000000"/>
                </a:solidFill>
                <a:latin typeface="+mn-lt"/>
              </a:rPr>
              <a:t>Use of equipment: keys, computer, phone, email &amp; internet</a:t>
            </a:r>
          </a:p>
          <a:p>
            <a:pPr marL="685800" indent="-685800">
              <a:buFont typeface="Arial" panose="020B0604020202020204" pitchFamily="34" charset="0"/>
              <a:buChar char="•"/>
            </a:pPr>
            <a:r>
              <a:rPr lang="en-US" sz="5400" dirty="0">
                <a:solidFill>
                  <a:srgbClr val="000000"/>
                </a:solidFill>
                <a:latin typeface="+mn-lt"/>
              </a:rPr>
              <a:t>Safety and security</a:t>
            </a:r>
          </a:p>
          <a:p>
            <a:pPr marL="685800" indent="-685800">
              <a:buFont typeface="Arial" panose="020B0604020202020204" pitchFamily="34" charset="0"/>
              <a:buChar char="•"/>
            </a:pPr>
            <a:r>
              <a:rPr lang="en-US" sz="5400" dirty="0">
                <a:solidFill>
                  <a:srgbClr val="000000"/>
                </a:solidFill>
                <a:latin typeface="+mn-lt"/>
              </a:rPr>
              <a:t>Confidentiality</a:t>
            </a:r>
          </a:p>
          <a:p>
            <a:pPr marL="685800" indent="-685800">
              <a:buFont typeface="Arial" panose="020B0604020202020204" pitchFamily="34" charset="0"/>
              <a:buChar char="•"/>
            </a:pPr>
            <a:r>
              <a:rPr lang="en-US" sz="5400" dirty="0">
                <a:solidFill>
                  <a:srgbClr val="000000"/>
                </a:solidFill>
                <a:latin typeface="+mn-lt"/>
              </a:rPr>
              <a:t>Employee &amp; employer rights</a:t>
            </a:r>
          </a:p>
          <a:p>
            <a:pPr marL="685800" indent="-685800">
              <a:buFont typeface="Arial" panose="020B0604020202020204" pitchFamily="34" charset="0"/>
              <a:buChar char="•"/>
            </a:pPr>
            <a:r>
              <a:rPr lang="en-US" sz="5400" dirty="0">
                <a:solidFill>
                  <a:srgbClr val="000000"/>
                </a:solidFill>
                <a:latin typeface="+mn-lt"/>
              </a:rPr>
              <a:t>Sanctions in case of </a:t>
            </a:r>
            <a:r>
              <a:rPr lang="en-US" sz="5400" dirty="0" smtClean="0">
                <a:solidFill>
                  <a:srgbClr val="000000"/>
                </a:solidFill>
                <a:latin typeface="+mn-lt"/>
              </a:rPr>
              <a:t>violation</a:t>
            </a:r>
            <a:endParaRPr lang="en-U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smtClean="0">
                <a:solidFill>
                  <a:schemeClr val="accent1"/>
                </a:solidFill>
                <a:latin typeface="+mj-lt"/>
                <a:cs typeface="Lato Regular"/>
              </a:rPr>
              <a:t>Staff Policy</a:t>
            </a:r>
            <a:endParaRPr lang="en-US" sz="8001" dirty="0">
              <a:solidFill>
                <a:schemeClr val="accent1"/>
              </a:solidFill>
              <a:latin typeface="+mj-lt"/>
              <a:cs typeface="Lato Regular"/>
            </a:endParaRPr>
          </a:p>
        </p:txBody>
      </p:sp>
    </p:spTree>
    <p:extLst>
      <p:ext uri="{BB962C8B-B14F-4D97-AF65-F5344CB8AC3E}">
        <p14:creationId xmlns:p14="http://schemas.microsoft.com/office/powerpoint/2010/main" val="1285107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2063089" y="3296746"/>
            <a:ext cx="20647024" cy="3924115"/>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chemeClr val="accent6">
                  <a:lumMod val="75000"/>
                </a:schemeClr>
              </a:buClr>
            </a:pPr>
            <a:r>
              <a:rPr lang="en-US" sz="5400" dirty="0">
                <a:solidFill>
                  <a:srgbClr val="000000"/>
                </a:solidFill>
                <a:latin typeface="+mn-lt"/>
              </a:rPr>
              <a:t>You are responsible for all purchases in a large company. You have to buy 5 new Toyota </a:t>
            </a:r>
            <a:r>
              <a:rPr lang="en-US" sz="5400" dirty="0" err="1">
                <a:solidFill>
                  <a:srgbClr val="000000"/>
                </a:solidFill>
                <a:latin typeface="+mn-lt"/>
              </a:rPr>
              <a:t>Hiace</a:t>
            </a:r>
            <a:r>
              <a:rPr lang="en-US" sz="5400" dirty="0">
                <a:solidFill>
                  <a:srgbClr val="000000"/>
                </a:solidFill>
                <a:latin typeface="+mn-lt"/>
              </a:rPr>
              <a:t> vans. You ask three car dealers for their best offers. One of these dealers is a good friend of yours and he offers you free maintenance for your private car if you accept his offer. You accept this offer and he sells the vans to the company. </a:t>
            </a:r>
          </a:p>
        </p:txBody>
      </p:sp>
      <p:sp>
        <p:nvSpPr>
          <p:cNvPr id="7" name="Rectangle 14"/>
          <p:cNvSpPr/>
          <p:nvPr/>
        </p:nvSpPr>
        <p:spPr>
          <a:xfrm>
            <a:off x="1431210" y="744780"/>
            <a:ext cx="10139467"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Case </a:t>
            </a:r>
            <a:r>
              <a:rPr lang="en-US" sz="8001" dirty="0" smtClean="0">
                <a:solidFill>
                  <a:schemeClr val="accent1"/>
                </a:solidFill>
                <a:latin typeface="+mj-lt"/>
                <a:cs typeface="Lato Regular"/>
              </a:rPr>
              <a:t>Study</a:t>
            </a:r>
            <a:endParaRPr lang="en-US" sz="8001" dirty="0">
              <a:solidFill>
                <a:schemeClr val="accent1"/>
              </a:solidFill>
              <a:latin typeface="+mj-lt"/>
              <a:cs typeface="Lato Regular"/>
            </a:endParaRPr>
          </a:p>
        </p:txBody>
      </p:sp>
      <p:sp>
        <p:nvSpPr>
          <p:cNvPr id="12" name="Subtitle 2"/>
          <p:cNvSpPr txBox="1">
            <a:spLocks/>
          </p:cNvSpPr>
          <p:nvPr/>
        </p:nvSpPr>
        <p:spPr>
          <a:xfrm>
            <a:off x="2232725" y="7982798"/>
            <a:ext cx="20647024" cy="3633779"/>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chemeClr val="accent6">
                  <a:lumMod val="75000"/>
                </a:schemeClr>
              </a:buClr>
            </a:pPr>
            <a:r>
              <a:rPr lang="en-US" sz="5000" b="1" dirty="0" smtClean="0">
                <a:solidFill>
                  <a:srgbClr val="000000"/>
                </a:solidFill>
                <a:latin typeface="+mn-lt"/>
              </a:rPr>
              <a:t>Questions:</a:t>
            </a:r>
            <a:endParaRPr lang="en-US" sz="5000" b="1" dirty="0">
              <a:solidFill>
                <a:srgbClr val="000000"/>
              </a:solidFill>
              <a:latin typeface="+mn-lt"/>
            </a:endParaRPr>
          </a:p>
          <a:p>
            <a:pPr marL="685811" indent="-685811">
              <a:buFont typeface="Arial" panose="020B0604020202020204" pitchFamily="34" charset="0"/>
              <a:buChar char="•"/>
            </a:pPr>
            <a:r>
              <a:rPr lang="en-US" sz="5400" dirty="0">
                <a:solidFill>
                  <a:srgbClr val="000000"/>
                </a:solidFill>
                <a:latin typeface="+mn-lt"/>
              </a:rPr>
              <a:t>What do you think about this deal?</a:t>
            </a:r>
          </a:p>
          <a:p>
            <a:pPr marL="685811" indent="-685811">
              <a:buFont typeface="Arial" panose="020B0604020202020204" pitchFamily="34" charset="0"/>
              <a:buChar char="•"/>
            </a:pPr>
            <a:r>
              <a:rPr lang="en-US" sz="5400" dirty="0">
                <a:solidFill>
                  <a:srgbClr val="000000"/>
                </a:solidFill>
                <a:latin typeface="+mn-lt"/>
              </a:rPr>
              <a:t>Can you suggest a policy and/or a procedure that deals with these issues?</a:t>
            </a:r>
          </a:p>
        </p:txBody>
      </p:sp>
      <p:sp>
        <p:nvSpPr>
          <p:cNvPr id="14" name="Oval 20"/>
          <p:cNvSpPr/>
          <p:nvPr/>
        </p:nvSpPr>
        <p:spPr>
          <a:xfrm>
            <a:off x="22649091" y="227222"/>
            <a:ext cx="1554714" cy="1554714"/>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6" name="Oval 15"/>
          <p:cNvSpPr/>
          <p:nvPr/>
        </p:nvSpPr>
        <p:spPr>
          <a:xfrm>
            <a:off x="22649090" y="1866539"/>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42"/>
          <p:cNvSpPr>
            <a:spLocks noChangeArrowheads="1"/>
          </p:cNvSpPr>
          <p:nvPr/>
        </p:nvSpPr>
        <p:spPr bwMode="auto">
          <a:xfrm>
            <a:off x="23136539" y="2358147"/>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spTree>
    <p:extLst>
      <p:ext uri="{BB962C8B-B14F-4D97-AF65-F5344CB8AC3E}">
        <p14:creationId xmlns:p14="http://schemas.microsoft.com/office/powerpoint/2010/main" val="36978467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3280773"/>
            <a:ext cx="18372991" cy="6937247"/>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b="1" dirty="0">
                <a:solidFill>
                  <a:srgbClr val="000000"/>
                </a:solidFill>
                <a:latin typeface="+mn-lt"/>
              </a:rPr>
              <a:t>Purchasing</a:t>
            </a:r>
          </a:p>
          <a:p>
            <a:pPr marL="685800" indent="-685800">
              <a:buFont typeface="Arial" panose="020B0604020202020204" pitchFamily="34" charset="0"/>
              <a:buChar char="•"/>
            </a:pPr>
            <a:r>
              <a:rPr lang="en-US" sz="5400" dirty="0">
                <a:solidFill>
                  <a:srgbClr val="000000"/>
                </a:solidFill>
                <a:latin typeface="+mn-lt"/>
              </a:rPr>
              <a:t>A committee should be formed and made responsible for the </a:t>
            </a:r>
            <a:r>
              <a:rPr lang="en-US" sz="5400" dirty="0" err="1">
                <a:solidFill>
                  <a:srgbClr val="000000"/>
                </a:solidFill>
                <a:latin typeface="+mn-lt"/>
              </a:rPr>
              <a:t>organisation’s</a:t>
            </a:r>
            <a:r>
              <a:rPr lang="en-US" sz="5400" dirty="0">
                <a:solidFill>
                  <a:srgbClr val="000000"/>
                </a:solidFill>
                <a:latin typeface="+mn-lt"/>
              </a:rPr>
              <a:t> purchases.</a:t>
            </a:r>
          </a:p>
          <a:p>
            <a:pPr marL="685800" indent="-685800">
              <a:buFont typeface="Arial" panose="020B0604020202020204" pitchFamily="34" charset="0"/>
              <a:buChar char="•"/>
            </a:pPr>
            <a:r>
              <a:rPr lang="en-US" sz="5400" dirty="0">
                <a:solidFill>
                  <a:srgbClr val="000000"/>
                </a:solidFill>
                <a:latin typeface="+mn-lt"/>
              </a:rPr>
              <a:t>The purchasing committee will define a purchasing protocol to ensure consistency, lawfulness and transparency of all purchases.</a:t>
            </a:r>
          </a:p>
          <a:p>
            <a:pPr marL="685800" indent="-685800">
              <a:buFont typeface="Arial" panose="020B0604020202020204" pitchFamily="34" charset="0"/>
              <a:buChar char="•"/>
            </a:pPr>
            <a:r>
              <a:rPr lang="en-US" sz="5400" dirty="0">
                <a:solidFill>
                  <a:srgbClr val="000000"/>
                </a:solidFill>
                <a:latin typeface="+mn-lt"/>
              </a:rPr>
              <a:t>The committee will monitor procedures to determine whether or not the protocol is respected</a:t>
            </a:r>
            <a:r>
              <a:rPr lang="en-US" sz="5400" dirty="0" smtClean="0">
                <a:solidFill>
                  <a:srgbClr val="000000"/>
                </a:solidFill>
                <a:latin typeface="+mn-lt"/>
              </a:rPr>
              <a:t>.</a:t>
            </a:r>
            <a:endParaRPr lang="en-U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Purchasing </a:t>
            </a:r>
            <a:r>
              <a:rPr lang="en-US" sz="8001" dirty="0" smtClean="0">
                <a:solidFill>
                  <a:schemeClr val="accent1"/>
                </a:solidFill>
                <a:latin typeface="+mj-lt"/>
                <a:cs typeface="Lato Regular"/>
              </a:rPr>
              <a:t>Policy Example</a:t>
            </a:r>
            <a:endParaRPr lang="en-US" sz="8001" dirty="0">
              <a:solidFill>
                <a:schemeClr val="accent1"/>
              </a:solidFill>
              <a:latin typeface="+mj-lt"/>
              <a:cs typeface="Lato Regular"/>
            </a:endParaRPr>
          </a:p>
        </p:txBody>
      </p:sp>
    </p:spTree>
    <p:extLst>
      <p:ext uri="{BB962C8B-B14F-4D97-AF65-F5344CB8AC3E}">
        <p14:creationId xmlns:p14="http://schemas.microsoft.com/office/powerpoint/2010/main" val="13583189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3534773"/>
            <a:ext cx="18372991" cy="6189350"/>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b="1" dirty="0">
                <a:solidFill>
                  <a:srgbClr val="000000"/>
                </a:solidFill>
                <a:latin typeface="+mn-lt"/>
              </a:rPr>
              <a:t>Definitions of </a:t>
            </a:r>
            <a:r>
              <a:rPr lang="en-US" sz="5400" b="1" dirty="0" smtClean="0">
                <a:solidFill>
                  <a:srgbClr val="000000"/>
                </a:solidFill>
                <a:latin typeface="+mn-lt"/>
              </a:rPr>
              <a:t>transparency</a:t>
            </a:r>
            <a:endParaRPr lang="en-US" sz="5400" b="1" dirty="0">
              <a:solidFill>
                <a:srgbClr val="000000"/>
              </a:solidFill>
              <a:latin typeface="+mn-lt"/>
            </a:endParaRPr>
          </a:p>
          <a:p>
            <a:pPr marL="914400" indent="-914400">
              <a:buFont typeface="+mj-lt"/>
              <a:buAutoNum type="arabicPeriod"/>
            </a:pPr>
            <a:r>
              <a:rPr lang="en-US" sz="5400" dirty="0">
                <a:solidFill>
                  <a:srgbClr val="000000"/>
                </a:solidFill>
                <a:latin typeface="+mn-lt"/>
              </a:rPr>
              <a:t>Operating in such a way that it is easy for others to see what actions are performed </a:t>
            </a:r>
          </a:p>
          <a:p>
            <a:pPr marL="914400" indent="-914400">
              <a:buFont typeface="+mj-lt"/>
              <a:buAutoNum type="arabicPeriod"/>
            </a:pPr>
            <a:r>
              <a:rPr lang="en-US" sz="5400" dirty="0">
                <a:solidFill>
                  <a:srgbClr val="000000"/>
                </a:solidFill>
                <a:latin typeface="+mn-lt"/>
              </a:rPr>
              <a:t>A fundamental philosophy of total openness between individuals and organizations. </a:t>
            </a:r>
          </a:p>
          <a:p>
            <a:pPr marL="914400" indent="-914400">
              <a:buFont typeface="+mj-lt"/>
              <a:buAutoNum type="arabicPeriod"/>
            </a:pPr>
            <a:r>
              <a:rPr lang="en-US" sz="5400" dirty="0">
                <a:solidFill>
                  <a:srgbClr val="000000"/>
                </a:solidFill>
                <a:latin typeface="+mn-lt"/>
              </a:rPr>
              <a:t>Able to be seen through; easy to notice or understand; honest and open, not secretive </a:t>
            </a: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smtClean="0">
                <a:solidFill>
                  <a:schemeClr val="accent1"/>
                </a:solidFill>
                <a:latin typeface="+mj-lt"/>
                <a:cs typeface="Lato Regular"/>
              </a:rPr>
              <a:t>Transparency</a:t>
            </a:r>
            <a:endParaRPr lang="en-US" sz="8001" dirty="0">
              <a:solidFill>
                <a:schemeClr val="accent1"/>
              </a:solidFill>
              <a:latin typeface="+mj-lt"/>
              <a:cs typeface="Lato Regular"/>
            </a:endParaRPr>
          </a:p>
        </p:txBody>
      </p:sp>
    </p:spTree>
    <p:extLst>
      <p:ext uri="{BB962C8B-B14F-4D97-AF65-F5344CB8AC3E}">
        <p14:creationId xmlns:p14="http://schemas.microsoft.com/office/powerpoint/2010/main" val="13820080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4169773"/>
            <a:ext cx="18372991" cy="4928492"/>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00" indent="-685800">
              <a:buFont typeface="Arial" panose="020B0604020202020204" pitchFamily="34" charset="0"/>
              <a:buChar char="•"/>
            </a:pPr>
            <a:r>
              <a:rPr lang="en-US" sz="5400" dirty="0">
                <a:solidFill>
                  <a:srgbClr val="000000"/>
                </a:solidFill>
                <a:latin typeface="+mn-lt"/>
              </a:rPr>
              <a:t>As a principle, public officials, civil servants and those in leadership positions in an </a:t>
            </a:r>
            <a:r>
              <a:rPr lang="en-US" sz="5400" dirty="0" err="1">
                <a:solidFill>
                  <a:srgbClr val="000000"/>
                </a:solidFill>
                <a:latin typeface="+mn-lt"/>
              </a:rPr>
              <a:t>organisation</a:t>
            </a:r>
            <a:r>
              <a:rPr lang="en-US" sz="5400" dirty="0">
                <a:solidFill>
                  <a:srgbClr val="000000"/>
                </a:solidFill>
                <a:latin typeface="+mn-lt"/>
              </a:rPr>
              <a:t> have a duty to act visibly, predictably and understandably.</a:t>
            </a:r>
          </a:p>
          <a:p>
            <a:pPr marL="685800" indent="-685800">
              <a:buFont typeface="Arial" panose="020B0604020202020204" pitchFamily="34" charset="0"/>
              <a:buChar char="•"/>
            </a:pPr>
            <a:r>
              <a:rPr lang="en-US" sz="5400" dirty="0">
                <a:solidFill>
                  <a:srgbClr val="000000"/>
                </a:solidFill>
                <a:latin typeface="+mn-lt"/>
              </a:rPr>
              <a:t>Simply making information available is not enough to achieve transparency. Large amounts of raw information in the public domain may be unclear/confusing rather than transparent</a:t>
            </a:r>
            <a:r>
              <a:rPr lang="en-US" sz="5400" dirty="0" smtClean="0">
                <a:solidFill>
                  <a:srgbClr val="000000"/>
                </a:solidFill>
                <a:latin typeface="+mn-lt"/>
              </a:rPr>
              <a:t>.</a:t>
            </a:r>
            <a:endParaRPr lang="en-U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smtClean="0">
                <a:solidFill>
                  <a:schemeClr val="accent1"/>
                </a:solidFill>
                <a:latin typeface="+mj-lt"/>
                <a:cs typeface="Lato Regular"/>
              </a:rPr>
              <a:t>Transparency</a:t>
            </a:r>
            <a:endParaRPr lang="en-US" sz="8001" dirty="0">
              <a:solidFill>
                <a:schemeClr val="accent1"/>
              </a:solidFill>
              <a:latin typeface="+mj-lt"/>
              <a:cs typeface="Lato Regular"/>
            </a:endParaRPr>
          </a:p>
        </p:txBody>
      </p:sp>
    </p:spTree>
    <p:extLst>
      <p:ext uri="{BB962C8B-B14F-4D97-AF65-F5344CB8AC3E}">
        <p14:creationId xmlns:p14="http://schemas.microsoft.com/office/powerpoint/2010/main" val="4395803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4423773"/>
            <a:ext cx="18372991" cy="4374495"/>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00" indent="-685800">
              <a:buFont typeface="Arial" panose="020B0604020202020204" pitchFamily="34" charset="0"/>
              <a:buChar char="•"/>
            </a:pPr>
            <a:r>
              <a:rPr lang="en-US" sz="5400" dirty="0" smtClean="0">
                <a:solidFill>
                  <a:srgbClr val="000000"/>
                </a:solidFill>
                <a:latin typeface="+mn-lt"/>
              </a:rPr>
              <a:t>Information </a:t>
            </a:r>
            <a:r>
              <a:rPr lang="en-US" sz="5400" dirty="0">
                <a:solidFill>
                  <a:srgbClr val="000000"/>
                </a:solidFill>
                <a:latin typeface="+mn-lt"/>
              </a:rPr>
              <a:t>should be managed and published so that it is:</a:t>
            </a:r>
          </a:p>
          <a:p>
            <a:pPr marL="1600017" lvl="1" indent="-685800">
              <a:buFont typeface="Arial" panose="020B0604020202020204" pitchFamily="34" charset="0"/>
              <a:buChar char="•"/>
            </a:pPr>
            <a:r>
              <a:rPr lang="en-US" sz="4600" dirty="0">
                <a:solidFill>
                  <a:srgbClr val="000000"/>
                </a:solidFill>
                <a:latin typeface="+mn-lt"/>
              </a:rPr>
              <a:t>Relevant and accessible, given in plain and understandable language. Information should be easy to understand for everyone.</a:t>
            </a:r>
          </a:p>
          <a:p>
            <a:pPr marL="1600017" lvl="1" indent="-685800">
              <a:buFont typeface="Arial" panose="020B0604020202020204" pitchFamily="34" charset="0"/>
              <a:buChar char="•"/>
            </a:pPr>
            <a:r>
              <a:rPr lang="en-US" sz="4600" dirty="0">
                <a:solidFill>
                  <a:srgbClr val="000000"/>
                </a:solidFill>
                <a:latin typeface="+mn-lt"/>
              </a:rPr>
              <a:t>Timely and accurate: Stakeholders should have enough time to read and give feedback before publishing. Information should be up-to-date, correct, and complete</a:t>
            </a:r>
            <a:r>
              <a:rPr lang="en-US" sz="4600" dirty="0" smtClean="0">
                <a:solidFill>
                  <a:srgbClr val="000000"/>
                </a:solidFill>
                <a:latin typeface="+mn-lt"/>
              </a:rPr>
              <a:t>.</a:t>
            </a:r>
            <a:endParaRPr lang="en-US" sz="46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smtClean="0">
                <a:solidFill>
                  <a:schemeClr val="accent1"/>
                </a:solidFill>
                <a:latin typeface="+mj-lt"/>
                <a:cs typeface="Lato Regular"/>
              </a:rPr>
              <a:t>Transparency</a:t>
            </a:r>
            <a:endParaRPr lang="en-US" sz="8001" dirty="0">
              <a:solidFill>
                <a:schemeClr val="accent1"/>
              </a:solidFill>
              <a:latin typeface="+mj-lt"/>
              <a:cs typeface="Lato Regular"/>
            </a:endParaRPr>
          </a:p>
        </p:txBody>
      </p:sp>
    </p:spTree>
    <p:extLst>
      <p:ext uri="{BB962C8B-B14F-4D97-AF65-F5344CB8AC3E}">
        <p14:creationId xmlns:p14="http://schemas.microsoft.com/office/powerpoint/2010/main" val="7728765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2" y="2899773"/>
            <a:ext cx="18043422" cy="9693899"/>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5400" b="1" dirty="0" smtClean="0">
                <a:solidFill>
                  <a:srgbClr val="000000"/>
                </a:solidFill>
                <a:latin typeface="+mn-lt"/>
              </a:rPr>
              <a:t>Examples </a:t>
            </a:r>
            <a:r>
              <a:rPr lang="en-US" sz="5400" b="1" dirty="0">
                <a:solidFill>
                  <a:srgbClr val="000000"/>
                </a:solidFill>
                <a:latin typeface="+mn-lt"/>
              </a:rPr>
              <a:t>of financial policies and procedures</a:t>
            </a:r>
          </a:p>
          <a:p>
            <a:pPr marL="685800" indent="-685800">
              <a:buFont typeface="Arial" panose="020B0604020202020204" pitchFamily="34" charset="0"/>
              <a:buChar char="•"/>
            </a:pPr>
            <a:r>
              <a:rPr lang="en-US" sz="5400" dirty="0">
                <a:solidFill>
                  <a:srgbClr val="000000"/>
                </a:solidFill>
                <a:latin typeface="+mn-lt"/>
              </a:rPr>
              <a:t>Separation of duties, appointing specific persons who can sign checks and carry out bank transfers</a:t>
            </a:r>
          </a:p>
          <a:p>
            <a:pPr marL="685800" indent="-685800">
              <a:buFont typeface="Arial" panose="020B0604020202020204" pitchFamily="34" charset="0"/>
              <a:buChar char="•"/>
            </a:pPr>
            <a:r>
              <a:rPr lang="en-US" sz="5400" dirty="0">
                <a:solidFill>
                  <a:srgbClr val="000000"/>
                </a:solidFill>
                <a:latin typeface="+mn-lt"/>
              </a:rPr>
              <a:t>Appointing and limiting persons who can approve bills and invoices to qualified personnel </a:t>
            </a:r>
          </a:p>
          <a:p>
            <a:pPr marL="685800" indent="-685800">
              <a:buFont typeface="Arial" panose="020B0604020202020204" pitchFamily="34" charset="0"/>
              <a:buChar char="•"/>
            </a:pPr>
            <a:r>
              <a:rPr lang="en-US" sz="5400" dirty="0">
                <a:solidFill>
                  <a:srgbClr val="000000"/>
                </a:solidFill>
                <a:latin typeface="+mn-lt"/>
              </a:rPr>
              <a:t>Having a bookkeeping system and cash book with data that cannot be altered after entered</a:t>
            </a:r>
          </a:p>
          <a:p>
            <a:pPr marL="685800" indent="-685800">
              <a:buFont typeface="Arial" panose="020B0604020202020204" pitchFamily="34" charset="0"/>
              <a:buChar char="•"/>
            </a:pPr>
            <a:r>
              <a:rPr lang="en-US" sz="5400" dirty="0">
                <a:solidFill>
                  <a:srgbClr val="000000"/>
                </a:solidFill>
                <a:latin typeface="+mn-lt"/>
              </a:rPr>
              <a:t>Having an external accountant that regularly monitors and verifies the </a:t>
            </a:r>
            <a:r>
              <a:rPr lang="en-US" sz="5400" dirty="0" err="1">
                <a:solidFill>
                  <a:srgbClr val="000000"/>
                </a:solidFill>
                <a:latin typeface="+mn-lt"/>
              </a:rPr>
              <a:t>organisation’s</a:t>
            </a:r>
            <a:r>
              <a:rPr lang="en-US" sz="5400" dirty="0">
                <a:solidFill>
                  <a:srgbClr val="000000"/>
                </a:solidFill>
                <a:latin typeface="+mn-lt"/>
              </a:rPr>
              <a:t> bookkeeping</a:t>
            </a:r>
          </a:p>
          <a:p>
            <a:pPr marL="685800" indent="-685800">
              <a:buFont typeface="Arial" panose="020B0604020202020204" pitchFamily="34" charset="0"/>
              <a:buChar char="•"/>
            </a:pPr>
            <a:r>
              <a:rPr lang="en-US" sz="5400" dirty="0">
                <a:solidFill>
                  <a:srgbClr val="000000"/>
                </a:solidFill>
                <a:latin typeface="+mn-lt"/>
              </a:rPr>
              <a:t>An external annual audit of the </a:t>
            </a:r>
            <a:r>
              <a:rPr lang="en-US" sz="5400" dirty="0" err="1">
                <a:solidFill>
                  <a:srgbClr val="000000"/>
                </a:solidFill>
                <a:latin typeface="+mn-lt"/>
              </a:rPr>
              <a:t>organisation’s</a:t>
            </a:r>
            <a:r>
              <a:rPr lang="en-US" sz="5400" dirty="0">
                <a:solidFill>
                  <a:srgbClr val="000000"/>
                </a:solidFill>
                <a:latin typeface="+mn-lt"/>
              </a:rPr>
              <a:t> finances is done by a nationally registered and approved auditor</a:t>
            </a:r>
            <a:r>
              <a:rPr lang="en-US" sz="5400" dirty="0" smtClean="0">
                <a:solidFill>
                  <a:srgbClr val="000000"/>
                </a:solidFill>
                <a:latin typeface="+mn-lt"/>
              </a:rPr>
              <a:t>.</a:t>
            </a:r>
            <a:endParaRPr lang="en-U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smtClean="0">
                <a:solidFill>
                  <a:schemeClr val="accent1"/>
                </a:solidFill>
                <a:latin typeface="+mj-lt"/>
                <a:cs typeface="Lato Regular"/>
              </a:rPr>
              <a:t>Transparency in Finances</a:t>
            </a:r>
            <a:endParaRPr lang="en-US" sz="8001" dirty="0">
              <a:solidFill>
                <a:schemeClr val="accent1"/>
              </a:solidFill>
              <a:latin typeface="+mj-lt"/>
              <a:cs typeface="Lato Regular"/>
            </a:endParaRPr>
          </a:p>
        </p:txBody>
      </p:sp>
    </p:spTree>
    <p:extLst>
      <p:ext uri="{BB962C8B-B14F-4D97-AF65-F5344CB8AC3E}">
        <p14:creationId xmlns:p14="http://schemas.microsoft.com/office/powerpoint/2010/main" val="5399584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theme/theme1.xml><?xml version="1.0" encoding="utf-8"?>
<a:theme xmlns:a="http://schemas.openxmlformats.org/drawingml/2006/main" name="Default Theme">
  <a:themeElements>
    <a:clrScheme name="Epicenter">
      <a:dk1>
        <a:srgbClr val="737572"/>
      </a:dk1>
      <a:lt1>
        <a:sysClr val="window" lastClr="FFFFFF"/>
      </a:lt1>
      <a:dk2>
        <a:srgbClr val="445469"/>
      </a:dk2>
      <a:lt2>
        <a:srgbClr val="FFFFFF"/>
      </a:lt2>
      <a:accent1>
        <a:srgbClr val="393A56"/>
      </a:accent1>
      <a:accent2>
        <a:srgbClr val="5C4F69"/>
      </a:accent2>
      <a:accent3>
        <a:srgbClr val="8F4660"/>
      </a:accent3>
      <a:accent4>
        <a:srgbClr val="CE5969"/>
      </a:accent4>
      <a:accent5>
        <a:srgbClr val="FE994B"/>
      </a:accent5>
      <a:accent6>
        <a:srgbClr val="FCC448"/>
      </a:accent6>
      <a:hlink>
        <a:srgbClr val="8E4660"/>
      </a:hlink>
      <a:folHlink>
        <a:srgbClr val="FCC448"/>
      </a:folHlink>
    </a:clrScheme>
    <a:fontScheme name="Anti Corruption cours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38359</TotalTime>
  <Words>6299</Words>
  <Application>Microsoft Office PowerPoint</Application>
  <PresentationFormat>Egendefinert</PresentationFormat>
  <Paragraphs>661</Paragraphs>
  <Slides>115</Slides>
  <Notes>7</Notes>
  <HiddenSlides>0</HiddenSlides>
  <MMClips>0</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115</vt:i4>
      </vt:variant>
    </vt:vector>
  </HeadingPairs>
  <TitlesOfParts>
    <vt:vector size="123" baseType="lpstr">
      <vt:lpstr>Arial</vt:lpstr>
      <vt:lpstr>Calibri</vt:lpstr>
      <vt:lpstr>Calibri Light</vt:lpstr>
      <vt:lpstr>Freestyle Script</vt:lpstr>
      <vt:lpstr>Lato Black</vt:lpstr>
      <vt:lpstr>Lato Light</vt:lpstr>
      <vt:lpstr>Lato Regular</vt:lpstr>
      <vt:lpstr>Default Theme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Sigbjørn Pettersen Kiserud</dc:creator>
  <cp:lastModifiedBy>Sigbjørn Kiserud</cp:lastModifiedBy>
  <cp:revision>4275</cp:revision>
  <dcterms:created xsi:type="dcterms:W3CDTF">2014-11-12T21:47:38Z</dcterms:created>
  <dcterms:modified xsi:type="dcterms:W3CDTF">2016-02-23T13:09:31Z</dcterms:modified>
</cp:coreProperties>
</file>