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7"/>
  </p:notesMasterIdLst>
  <p:sldIdLst>
    <p:sldId id="962" r:id="rId2"/>
    <p:sldId id="877" r:id="rId3"/>
    <p:sldId id="1050" r:id="rId4"/>
    <p:sldId id="1051" r:id="rId5"/>
    <p:sldId id="1052" r:id="rId6"/>
    <p:sldId id="1053" r:id="rId7"/>
    <p:sldId id="1054" r:id="rId8"/>
    <p:sldId id="1056" r:id="rId9"/>
    <p:sldId id="1057" r:id="rId10"/>
    <p:sldId id="1058" r:id="rId11"/>
    <p:sldId id="1059" r:id="rId12"/>
    <p:sldId id="1060" r:id="rId13"/>
    <p:sldId id="1061" r:id="rId14"/>
    <p:sldId id="1062" r:id="rId15"/>
    <p:sldId id="1063" r:id="rId16"/>
    <p:sldId id="1064" r:id="rId17"/>
    <p:sldId id="1065" r:id="rId18"/>
    <p:sldId id="1066" r:id="rId19"/>
    <p:sldId id="1067" r:id="rId20"/>
    <p:sldId id="1068" r:id="rId21"/>
    <p:sldId id="1069" r:id="rId22"/>
    <p:sldId id="1168" r:id="rId23"/>
    <p:sldId id="1073" r:id="rId24"/>
    <p:sldId id="1074" r:id="rId25"/>
    <p:sldId id="1075" r:id="rId26"/>
    <p:sldId id="1076" r:id="rId27"/>
    <p:sldId id="1077" r:id="rId28"/>
    <p:sldId id="1078" r:id="rId29"/>
    <p:sldId id="1079" r:id="rId30"/>
    <p:sldId id="1080" r:id="rId31"/>
    <p:sldId id="1081" r:id="rId32"/>
    <p:sldId id="1082" r:id="rId33"/>
    <p:sldId id="1083" r:id="rId34"/>
    <p:sldId id="1085" r:id="rId35"/>
    <p:sldId id="1084" r:id="rId36"/>
    <p:sldId id="1086" r:id="rId37"/>
    <p:sldId id="1087" r:id="rId38"/>
    <p:sldId id="1088" r:id="rId39"/>
    <p:sldId id="1089" r:id="rId40"/>
    <p:sldId id="1090" r:id="rId41"/>
    <p:sldId id="1091" r:id="rId42"/>
    <p:sldId id="1092" r:id="rId43"/>
    <p:sldId id="1093" r:id="rId44"/>
    <p:sldId id="1094" r:id="rId45"/>
    <p:sldId id="1095" r:id="rId46"/>
    <p:sldId id="1096" r:id="rId47"/>
    <p:sldId id="1097" r:id="rId48"/>
    <p:sldId id="1098" r:id="rId49"/>
    <p:sldId id="1099" r:id="rId50"/>
    <p:sldId id="1100" r:id="rId51"/>
    <p:sldId id="1101" r:id="rId52"/>
    <p:sldId id="1102" r:id="rId53"/>
    <p:sldId id="1103" r:id="rId54"/>
    <p:sldId id="1104" r:id="rId55"/>
    <p:sldId id="1105" r:id="rId56"/>
    <p:sldId id="1167" r:id="rId57"/>
    <p:sldId id="1106" r:id="rId58"/>
    <p:sldId id="1107" r:id="rId59"/>
    <p:sldId id="1108" r:id="rId60"/>
    <p:sldId id="1109" r:id="rId61"/>
    <p:sldId id="1110" r:id="rId62"/>
    <p:sldId id="1111" r:id="rId63"/>
    <p:sldId id="1112" r:id="rId64"/>
    <p:sldId id="1113" r:id="rId65"/>
    <p:sldId id="1114" r:id="rId66"/>
    <p:sldId id="1115" r:id="rId67"/>
    <p:sldId id="1116" r:id="rId68"/>
    <p:sldId id="1117" r:id="rId69"/>
    <p:sldId id="1118" r:id="rId70"/>
    <p:sldId id="1120" r:id="rId71"/>
    <p:sldId id="1121" r:id="rId72"/>
    <p:sldId id="1122" r:id="rId73"/>
    <p:sldId id="1123" r:id="rId74"/>
    <p:sldId id="1124" r:id="rId75"/>
    <p:sldId id="1125" r:id="rId76"/>
    <p:sldId id="1126" r:id="rId77"/>
    <p:sldId id="1127" r:id="rId78"/>
    <p:sldId id="1128" r:id="rId79"/>
    <p:sldId id="1129" r:id="rId80"/>
    <p:sldId id="1130" r:id="rId81"/>
    <p:sldId id="1131" r:id="rId82"/>
    <p:sldId id="1132" r:id="rId83"/>
    <p:sldId id="1133" r:id="rId84"/>
    <p:sldId id="1134" r:id="rId85"/>
    <p:sldId id="1135" r:id="rId86"/>
    <p:sldId id="1136" r:id="rId87"/>
    <p:sldId id="1137" r:id="rId88"/>
    <p:sldId id="1138" r:id="rId89"/>
    <p:sldId id="1139" r:id="rId90"/>
    <p:sldId id="1140" r:id="rId91"/>
    <p:sldId id="1141" r:id="rId92"/>
    <p:sldId id="1142" r:id="rId93"/>
    <p:sldId id="1144" r:id="rId94"/>
    <p:sldId id="1145" r:id="rId95"/>
    <p:sldId id="1146" r:id="rId96"/>
    <p:sldId id="1147" r:id="rId97"/>
    <p:sldId id="1148" r:id="rId98"/>
    <p:sldId id="1149" r:id="rId99"/>
    <p:sldId id="1150" r:id="rId100"/>
    <p:sldId id="1151" r:id="rId101"/>
    <p:sldId id="1152" r:id="rId102"/>
    <p:sldId id="1153" r:id="rId103"/>
    <p:sldId id="1154" r:id="rId104"/>
    <p:sldId id="1155" r:id="rId105"/>
    <p:sldId id="1156" r:id="rId106"/>
    <p:sldId id="1157" r:id="rId107"/>
    <p:sldId id="1169" r:id="rId108"/>
    <p:sldId id="1159" r:id="rId109"/>
    <p:sldId id="1160" r:id="rId110"/>
    <p:sldId id="1161" r:id="rId111"/>
    <p:sldId id="1162" r:id="rId112"/>
    <p:sldId id="1163" r:id="rId113"/>
    <p:sldId id="1171" r:id="rId114"/>
    <p:sldId id="1165" r:id="rId115"/>
    <p:sldId id="1170" r:id="rId116"/>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8249" userDrawn="1">
          <p15:clr>
            <a:srgbClr val="A4A3A4"/>
          </p15:clr>
        </p15:guide>
        <p15:guide id="2" orient="horz" pos="360" userDrawn="1">
          <p15:clr>
            <a:srgbClr val="A4A3A4"/>
          </p15:clr>
        </p15:guide>
        <p15:guide id="3" pos="7678" userDrawn="1">
          <p15:clr>
            <a:srgbClr val="A4A3A4"/>
          </p15:clr>
        </p15:guide>
        <p15:guide id="4" pos="910" userDrawn="1">
          <p15:clr>
            <a:srgbClr val="A4A3A4"/>
          </p15:clr>
        </p15:guide>
        <p15:guide id="5" pos="14446" userDrawn="1">
          <p15:clr>
            <a:srgbClr val="A4A3A4"/>
          </p15:clr>
        </p15:guide>
        <p15:guide id="6" orient="horz" pos="6928" userDrawn="1">
          <p15:clr>
            <a:srgbClr val="A4A3A4"/>
          </p15:clr>
        </p15:guide>
        <p15:guide id="7" orient="horz" pos="461" userDrawn="1">
          <p15:clr>
            <a:srgbClr val="A4A3A4"/>
          </p15:clr>
        </p15:guide>
        <p15:guide id="8" pos="962" userDrawn="1">
          <p15:clr>
            <a:srgbClr val="A4A3A4"/>
          </p15:clr>
        </p15:guide>
        <p15:guide id="9" pos="7683" userDrawn="1">
          <p15:clr>
            <a:srgbClr val="A4A3A4"/>
          </p15:clr>
        </p15:guide>
        <p15:guide id="10" pos="14396"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3E9"/>
    <a:srgbClr val="000000"/>
    <a:srgbClr val="CC9900"/>
    <a:srgbClr val="27C360"/>
    <a:srgbClr val="0A46A4"/>
    <a:srgbClr val="3E3F41"/>
    <a:srgbClr val="404140"/>
    <a:srgbClr val="DFDFDF"/>
    <a:srgbClr val="1A9497"/>
    <a:srgbClr val="38455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74" autoAdjust="0"/>
    <p:restoredTop sz="96263" autoAdjust="0"/>
  </p:normalViewPr>
  <p:slideViewPr>
    <p:cSldViewPr snapToGrid="0" snapToObjects="1">
      <p:cViewPr>
        <p:scale>
          <a:sx n="36" d="100"/>
          <a:sy n="36" d="100"/>
        </p:scale>
        <p:origin x="-720" y="12"/>
      </p:cViewPr>
      <p:guideLst>
        <p:guide orient="horz" pos="8249"/>
        <p:guide orient="horz" pos="360"/>
        <p:guide orient="horz" pos="6928"/>
        <p:guide orient="horz" pos="461"/>
        <p:guide pos="7678"/>
        <p:guide pos="910"/>
        <p:guide pos="14446"/>
        <p:guide pos="962"/>
        <p:guide pos="7683"/>
        <p:guide pos="143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4" d="100"/>
        <a:sy n="24" d="100"/>
      </p:scale>
      <p:origin x="0" y="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DE37D5-AE02-46C7-9BFC-9753E8448FB5}" type="doc">
      <dgm:prSet loTypeId="urn:microsoft.com/office/officeart/2005/8/layout/radial3" loCatId="relationship" qsTypeId="urn:microsoft.com/office/officeart/2005/8/quickstyle/3d3" qsCatId="3D" csTypeId="urn:microsoft.com/office/officeart/2005/8/colors/colorful2" csCatId="colorful" phldr="1"/>
      <dgm:spPr/>
      <dgm:t>
        <a:bodyPr/>
        <a:lstStyle/>
        <a:p>
          <a:endParaRPr lang="nl-BE"/>
        </a:p>
      </dgm:t>
    </dgm:pt>
    <dgm:pt modelId="{302E8DB1-B453-4A99-8335-B721736B8C89}">
      <dgm:prSet phldrT="[Text]">
        <dgm:style>
          <a:lnRef idx="2">
            <a:schemeClr val="dk1">
              <a:shade val="50000"/>
            </a:schemeClr>
          </a:lnRef>
          <a:fillRef idx="1">
            <a:schemeClr val="dk1"/>
          </a:fillRef>
          <a:effectRef idx="0">
            <a:schemeClr val="dk1"/>
          </a:effectRef>
          <a:fontRef idx="minor">
            <a:schemeClr val="lt1"/>
          </a:fontRef>
        </dgm:style>
      </dgm:prSet>
      <dgm:spPr>
        <a:xfrm>
          <a:off x="3351460" y="1615621"/>
          <a:ext cx="1504453" cy="1334141"/>
        </a:xfrm>
        <a:ln/>
      </dgm:spPr>
      <dgm:t>
        <a:bodyPr/>
        <a:lstStyle/>
        <a:p>
          <a:r>
            <a:rPr lang="es-ES" noProof="0" dirty="0" smtClean="0">
              <a:solidFill>
                <a:schemeClr val="bg1"/>
              </a:solidFill>
              <a:latin typeface="Calibri"/>
              <a:ea typeface="+mn-ea"/>
              <a:cs typeface="+mn-cs"/>
            </a:rPr>
            <a:t>Corrupción</a:t>
          </a:r>
          <a:endParaRPr lang="es-ES" noProof="0" dirty="0">
            <a:solidFill>
              <a:schemeClr val="bg1"/>
            </a:solidFill>
            <a:latin typeface="Calibri"/>
            <a:ea typeface="+mn-ea"/>
            <a:cs typeface="+mn-cs"/>
          </a:endParaRPr>
        </a:p>
      </dgm:t>
    </dgm:pt>
    <dgm:pt modelId="{0D3800A7-A539-4B09-B686-160E5918D4B7}" type="parTrans" cxnId="{CDE10128-FB7A-45AF-B287-37C6572C9997}">
      <dgm:prSet/>
      <dgm:spPr/>
      <dgm:t>
        <a:bodyPr/>
        <a:lstStyle/>
        <a:p>
          <a:endParaRPr lang="nl-BE"/>
        </a:p>
      </dgm:t>
    </dgm:pt>
    <dgm:pt modelId="{FAD530F7-35EC-4FA7-9FCB-2B0CCE3EB44E}" type="sibTrans" cxnId="{CDE10128-FB7A-45AF-B287-37C6572C9997}">
      <dgm:prSet/>
      <dgm:spPr/>
      <dgm:t>
        <a:bodyPr/>
        <a:lstStyle/>
        <a:p>
          <a:endParaRPr lang="nl-BE"/>
        </a:p>
      </dgm:t>
    </dgm:pt>
    <dgm:pt modelId="{37ED6EDF-C07D-4792-A620-659AA70F10F3}">
      <dgm:prSet phldrT="[Text]" custT="1">
        <dgm:style>
          <a:lnRef idx="2">
            <a:schemeClr val="accent2">
              <a:shade val="50000"/>
            </a:schemeClr>
          </a:lnRef>
          <a:fillRef idx="1">
            <a:schemeClr val="accent2"/>
          </a:fillRef>
          <a:effectRef idx="0">
            <a:schemeClr val="accent2"/>
          </a:effectRef>
          <a:fontRef idx="minor">
            <a:schemeClr val="lt1"/>
          </a:fontRef>
        </dgm:style>
      </dgm:prSet>
      <dgm:spPr>
        <a:xfrm>
          <a:off x="2574795" y="3273678"/>
          <a:ext cx="937015" cy="937015"/>
        </a:xfrm>
        <a:ln/>
      </dgm:spPr>
      <dgm:t>
        <a:bodyPr/>
        <a:lstStyle/>
        <a:p>
          <a:r>
            <a:rPr lang="es-ES" sz="2500" noProof="0" dirty="0" smtClean="0">
              <a:solidFill>
                <a:schemeClr val="bg1"/>
              </a:solidFill>
              <a:latin typeface="Calibri"/>
              <a:ea typeface="+mn-ea"/>
              <a:cs typeface="+mn-cs"/>
            </a:rPr>
            <a:t>Militares</a:t>
          </a:r>
          <a:endParaRPr lang="es-ES" sz="2500" noProof="0" dirty="0">
            <a:solidFill>
              <a:schemeClr val="bg1"/>
            </a:solidFill>
            <a:latin typeface="Calibri"/>
            <a:ea typeface="+mn-ea"/>
            <a:cs typeface="+mn-cs"/>
          </a:endParaRPr>
        </a:p>
      </dgm:t>
    </dgm:pt>
    <dgm:pt modelId="{6654A542-7070-4B3C-9832-97477020E96F}" type="parTrans" cxnId="{3FAC38D0-7CEB-498F-A39E-14025E8E90F5}">
      <dgm:prSet/>
      <dgm:spPr/>
      <dgm:t>
        <a:bodyPr/>
        <a:lstStyle/>
        <a:p>
          <a:endParaRPr lang="nl-BE"/>
        </a:p>
      </dgm:t>
    </dgm:pt>
    <dgm:pt modelId="{06ECE828-3667-453C-A7E2-4C981B7697A3}" type="sibTrans" cxnId="{3FAC38D0-7CEB-498F-A39E-14025E8E90F5}">
      <dgm:prSet/>
      <dgm:spPr/>
      <dgm:t>
        <a:bodyPr/>
        <a:lstStyle/>
        <a:p>
          <a:endParaRPr lang="nl-BE"/>
        </a:p>
      </dgm:t>
    </dgm:pt>
    <dgm:pt modelId="{F2E9EBC5-6C40-4393-8DBA-9DA4ED91AAED}">
      <dgm:prSet phldrT="[Text]" custT="1">
        <dgm:style>
          <a:lnRef idx="2">
            <a:schemeClr val="accent3">
              <a:shade val="50000"/>
            </a:schemeClr>
          </a:lnRef>
          <a:fillRef idx="1">
            <a:schemeClr val="accent3"/>
          </a:fillRef>
          <a:effectRef idx="0">
            <a:schemeClr val="accent3"/>
          </a:effectRef>
          <a:fontRef idx="minor">
            <a:schemeClr val="lt1"/>
          </a:fontRef>
        </dgm:style>
      </dgm:prSet>
      <dgm:spPr>
        <a:xfrm>
          <a:off x="2072841" y="2716201"/>
          <a:ext cx="937015" cy="937015"/>
        </a:xfrm>
        <a:ln/>
      </dgm:spPr>
      <dgm:t>
        <a:bodyPr/>
        <a:lstStyle/>
        <a:p>
          <a:r>
            <a:rPr lang="es-ES" sz="2100" noProof="0" dirty="0" err="1" smtClean="0">
              <a:solidFill>
                <a:schemeClr val="bg1"/>
              </a:solidFill>
              <a:latin typeface="Calibri"/>
              <a:ea typeface="+mn-ea"/>
              <a:cs typeface="+mn-cs"/>
            </a:rPr>
            <a:t>Org</a:t>
          </a:r>
          <a:r>
            <a:rPr lang="es-ES" sz="2100" noProof="0" dirty="0" smtClean="0">
              <a:solidFill>
                <a:schemeClr val="bg1"/>
              </a:solidFill>
              <a:latin typeface="Calibri"/>
              <a:ea typeface="+mn-ea"/>
              <a:cs typeface="+mn-cs"/>
            </a:rPr>
            <a:t>. Educativas</a:t>
          </a:r>
          <a:endParaRPr lang="es-ES" sz="2100" noProof="0" dirty="0">
            <a:solidFill>
              <a:schemeClr val="bg1"/>
            </a:solidFill>
            <a:latin typeface="Calibri"/>
            <a:ea typeface="+mn-ea"/>
            <a:cs typeface="+mn-cs"/>
          </a:endParaRPr>
        </a:p>
      </dgm:t>
    </dgm:pt>
    <dgm:pt modelId="{FF5F60EE-0C53-42A2-9DAC-3623D0A1B7C8}" type="parTrans" cxnId="{062B20B0-0D73-4902-A93A-C3301289D66C}">
      <dgm:prSet/>
      <dgm:spPr/>
      <dgm:t>
        <a:bodyPr/>
        <a:lstStyle/>
        <a:p>
          <a:endParaRPr lang="nl-BE"/>
        </a:p>
      </dgm:t>
    </dgm:pt>
    <dgm:pt modelId="{98617453-328D-4BED-A3E9-8FE26ABF9EF9}" type="sibTrans" cxnId="{062B20B0-0D73-4902-A93A-C3301289D66C}">
      <dgm:prSet/>
      <dgm:spPr/>
      <dgm:t>
        <a:bodyPr/>
        <a:lstStyle/>
        <a:p>
          <a:endParaRPr lang="nl-BE"/>
        </a:p>
      </dgm:t>
    </dgm:pt>
    <dgm:pt modelId="{E07EDDA2-5B80-4609-8235-AE51910C1285}">
      <dgm:prSet phldrT="[Text]" custT="1">
        <dgm:style>
          <a:lnRef idx="2">
            <a:schemeClr val="accent4">
              <a:shade val="50000"/>
            </a:schemeClr>
          </a:lnRef>
          <a:fillRef idx="1">
            <a:schemeClr val="accent4"/>
          </a:fillRef>
          <a:effectRef idx="0">
            <a:schemeClr val="accent4"/>
          </a:effectRef>
          <a:fontRef idx="minor">
            <a:schemeClr val="lt1"/>
          </a:fontRef>
        </dgm:style>
      </dgm:prSet>
      <dgm:spPr>
        <a:xfrm>
          <a:off x="1841029" y="2002757"/>
          <a:ext cx="937015" cy="937015"/>
        </a:xfrm>
        <a:ln/>
      </dgm:spPr>
      <dgm:t>
        <a:bodyPr/>
        <a:lstStyle/>
        <a:p>
          <a:r>
            <a:rPr lang="es-ES" sz="2200" noProof="0" dirty="0" err="1" smtClean="0">
              <a:solidFill>
                <a:schemeClr val="bg1"/>
              </a:solidFill>
              <a:latin typeface="Calibri"/>
              <a:ea typeface="+mn-ea"/>
              <a:cs typeface="+mn-cs"/>
            </a:rPr>
            <a:t>Autorida</a:t>
          </a:r>
          <a:r>
            <a:rPr lang="es-ES" sz="2200" noProof="0" dirty="0" smtClean="0">
              <a:solidFill>
                <a:schemeClr val="bg1"/>
              </a:solidFill>
              <a:latin typeface="Calibri"/>
              <a:ea typeface="+mn-ea"/>
              <a:cs typeface="+mn-cs"/>
            </a:rPr>
            <a:t>- des </a:t>
          </a:r>
          <a:r>
            <a:rPr lang="es-ES" sz="2200" noProof="0" dirty="0" err="1" smtClean="0">
              <a:solidFill>
                <a:schemeClr val="bg1"/>
              </a:solidFill>
              <a:latin typeface="Calibri"/>
              <a:ea typeface="+mn-ea"/>
              <a:cs typeface="+mn-cs"/>
            </a:rPr>
            <a:t>tradiciona</a:t>
          </a:r>
          <a:r>
            <a:rPr lang="es-ES" sz="2200" noProof="0" dirty="0" smtClean="0">
              <a:solidFill>
                <a:schemeClr val="bg1"/>
              </a:solidFill>
              <a:latin typeface="Calibri"/>
              <a:ea typeface="+mn-ea"/>
              <a:cs typeface="+mn-cs"/>
            </a:rPr>
            <a:t>- les</a:t>
          </a:r>
          <a:endParaRPr lang="es-ES" sz="2200" noProof="0" dirty="0">
            <a:solidFill>
              <a:schemeClr val="bg1"/>
            </a:solidFill>
            <a:latin typeface="Calibri"/>
            <a:ea typeface="+mn-ea"/>
            <a:cs typeface="+mn-cs"/>
          </a:endParaRPr>
        </a:p>
      </dgm:t>
    </dgm:pt>
    <dgm:pt modelId="{43AA4E87-9FC7-4834-9B4B-99BE478679A5}" type="parTrans" cxnId="{1068EF3E-7BDD-476F-A701-05BF05B8AEC0}">
      <dgm:prSet/>
      <dgm:spPr/>
      <dgm:t>
        <a:bodyPr/>
        <a:lstStyle/>
        <a:p>
          <a:endParaRPr lang="nl-BE"/>
        </a:p>
      </dgm:t>
    </dgm:pt>
    <dgm:pt modelId="{DE86F451-D934-48A0-A43A-E4D1ABCA3C6C}" type="sibTrans" cxnId="{1068EF3E-7BDD-476F-A701-05BF05B8AEC0}">
      <dgm:prSet/>
      <dgm:spPr/>
      <dgm:t>
        <a:bodyPr/>
        <a:lstStyle/>
        <a:p>
          <a:endParaRPr lang="nl-BE"/>
        </a:p>
      </dgm:t>
    </dgm:pt>
    <dgm:pt modelId="{E7D75664-D1F2-4EF5-89C6-ADBCBF184928}">
      <dgm:prSet custT="1">
        <dgm:style>
          <a:lnRef idx="2">
            <a:schemeClr val="accent1">
              <a:shade val="50000"/>
            </a:schemeClr>
          </a:lnRef>
          <a:fillRef idx="1">
            <a:schemeClr val="accent1"/>
          </a:fillRef>
          <a:effectRef idx="0">
            <a:schemeClr val="accent1"/>
          </a:effectRef>
          <a:fontRef idx="minor">
            <a:schemeClr val="lt1"/>
          </a:fontRef>
        </dgm:style>
      </dgm:prSet>
      <dgm:spPr>
        <a:xfrm>
          <a:off x="3635179" y="10151"/>
          <a:ext cx="937015" cy="937015"/>
        </a:xfrm>
        <a:ln/>
      </dgm:spPr>
      <dgm:t>
        <a:bodyPr/>
        <a:lstStyle/>
        <a:p>
          <a:r>
            <a:rPr lang="es-ES" sz="2500" noProof="0" dirty="0" smtClean="0">
              <a:solidFill>
                <a:schemeClr val="bg1"/>
              </a:solidFill>
              <a:latin typeface="Calibri"/>
              <a:ea typeface="+mn-ea"/>
              <a:cs typeface="+mn-cs"/>
            </a:rPr>
            <a:t>Gobierno</a:t>
          </a:r>
          <a:endParaRPr lang="es-ES" sz="2500" noProof="0" dirty="0">
            <a:solidFill>
              <a:schemeClr val="bg1"/>
            </a:solidFill>
            <a:latin typeface="Calibri"/>
            <a:ea typeface="+mn-ea"/>
            <a:cs typeface="+mn-cs"/>
          </a:endParaRPr>
        </a:p>
      </dgm:t>
    </dgm:pt>
    <dgm:pt modelId="{210A04F9-38B5-45F9-A3FD-66B94DB698FA}" type="parTrans" cxnId="{54D5F75C-A194-4A23-A24B-EC798E5F2850}">
      <dgm:prSet/>
      <dgm:spPr/>
      <dgm:t>
        <a:bodyPr/>
        <a:lstStyle/>
        <a:p>
          <a:endParaRPr lang="nl-BE"/>
        </a:p>
      </dgm:t>
    </dgm:pt>
    <dgm:pt modelId="{823EB375-4DA0-4285-95F2-C6D23105C56A}" type="sibTrans" cxnId="{54D5F75C-A194-4A23-A24B-EC798E5F2850}">
      <dgm:prSet/>
      <dgm:spPr/>
      <dgm:t>
        <a:bodyPr/>
        <a:lstStyle/>
        <a:p>
          <a:endParaRPr lang="nl-BE"/>
        </a:p>
      </dgm:t>
    </dgm:pt>
    <dgm:pt modelId="{83FFE81E-2478-4B2F-BCDB-7F5E6538ADBB}">
      <dgm:prSet custT="1">
        <dgm:style>
          <a:lnRef idx="2">
            <a:schemeClr val="accent4">
              <a:shade val="50000"/>
            </a:schemeClr>
          </a:lnRef>
          <a:fillRef idx="1">
            <a:schemeClr val="accent4"/>
          </a:fillRef>
          <a:effectRef idx="0">
            <a:schemeClr val="accent4"/>
          </a:effectRef>
          <a:fontRef idx="minor">
            <a:schemeClr val="lt1"/>
          </a:fontRef>
        </dgm:style>
      </dgm:prSet>
      <dgm:spPr>
        <a:xfrm>
          <a:off x="4975837" y="607051"/>
          <a:ext cx="937015" cy="937015"/>
        </a:xfrm>
        <a:ln/>
      </dgm:spPr>
      <dgm:t>
        <a:bodyPr/>
        <a:lstStyle/>
        <a:p>
          <a:r>
            <a:rPr lang="es-ES" sz="2100" noProof="0" dirty="0" smtClean="0">
              <a:solidFill>
                <a:schemeClr val="bg1"/>
              </a:solidFill>
              <a:latin typeface="Calibri"/>
              <a:ea typeface="+mn-ea"/>
              <a:cs typeface="+mn-cs"/>
            </a:rPr>
            <a:t>Comunidad local</a:t>
          </a:r>
          <a:endParaRPr lang="es-ES" sz="2100" noProof="0" dirty="0">
            <a:solidFill>
              <a:schemeClr val="bg1"/>
            </a:solidFill>
            <a:latin typeface="Calibri"/>
            <a:ea typeface="+mn-ea"/>
            <a:cs typeface="+mn-cs"/>
          </a:endParaRPr>
        </a:p>
      </dgm:t>
    </dgm:pt>
    <dgm:pt modelId="{0640C8A6-E13E-4666-85A5-4F5428BF6849}" type="parTrans" cxnId="{C12EC06E-7DC4-4FF3-A202-53FA9EC51853}">
      <dgm:prSet/>
      <dgm:spPr/>
      <dgm:t>
        <a:bodyPr/>
        <a:lstStyle/>
        <a:p>
          <a:endParaRPr lang="nl-BE"/>
        </a:p>
      </dgm:t>
    </dgm:pt>
    <dgm:pt modelId="{4AC524EC-69A9-42F0-84BB-AAD9224FCEBD}" type="sibTrans" cxnId="{C12EC06E-7DC4-4FF3-A202-53FA9EC51853}">
      <dgm:prSet/>
      <dgm:spPr/>
      <dgm:t>
        <a:bodyPr/>
        <a:lstStyle/>
        <a:p>
          <a:endParaRPr lang="nl-BE"/>
        </a:p>
      </dgm:t>
    </dgm:pt>
    <dgm:pt modelId="{A6C2AEBF-C201-4B4E-B79B-9F9684FB820E}">
      <dgm:prSet custT="1">
        <dgm:style>
          <a:lnRef idx="2">
            <a:schemeClr val="accent5">
              <a:shade val="50000"/>
            </a:schemeClr>
          </a:lnRef>
          <a:fillRef idx="1">
            <a:schemeClr val="accent5"/>
          </a:fillRef>
          <a:effectRef idx="0">
            <a:schemeClr val="accent5"/>
          </a:effectRef>
          <a:fontRef idx="minor">
            <a:schemeClr val="lt1"/>
          </a:fontRef>
        </dgm:style>
      </dgm:prSet>
      <dgm:spPr>
        <a:xfrm>
          <a:off x="5350916" y="1256708"/>
          <a:ext cx="937015" cy="937015"/>
        </a:xfrm>
        <a:ln/>
      </dgm:spPr>
      <dgm:t>
        <a:bodyPr/>
        <a:lstStyle/>
        <a:p>
          <a:r>
            <a:rPr lang="es-ES" sz="2200" noProof="0" dirty="0" smtClean="0">
              <a:solidFill>
                <a:schemeClr val="bg1"/>
              </a:solidFill>
              <a:latin typeface="Calibri"/>
              <a:ea typeface="+mn-ea"/>
              <a:cs typeface="+mn-cs"/>
            </a:rPr>
            <a:t>Sistema legal</a:t>
          </a:r>
          <a:endParaRPr lang="es-ES" sz="2200" noProof="0" dirty="0">
            <a:solidFill>
              <a:schemeClr val="bg1"/>
            </a:solidFill>
            <a:latin typeface="Calibri"/>
            <a:ea typeface="+mn-ea"/>
            <a:cs typeface="+mn-cs"/>
          </a:endParaRPr>
        </a:p>
      </dgm:t>
    </dgm:pt>
    <dgm:pt modelId="{AAD1454A-24CC-4000-A89D-6261BD027D34}" type="parTrans" cxnId="{D7D0FE07-9B09-4156-8684-36BE76A03F48}">
      <dgm:prSet/>
      <dgm:spPr/>
      <dgm:t>
        <a:bodyPr/>
        <a:lstStyle/>
        <a:p>
          <a:endParaRPr lang="nl-BE"/>
        </a:p>
      </dgm:t>
    </dgm:pt>
    <dgm:pt modelId="{181BE8D3-D307-4B65-8645-2BD4CFB0CD93}" type="sibTrans" cxnId="{D7D0FE07-9B09-4156-8684-36BE76A03F48}">
      <dgm:prSet/>
      <dgm:spPr/>
      <dgm:t>
        <a:bodyPr/>
        <a:lstStyle/>
        <a:p>
          <a:endParaRPr lang="nl-BE"/>
        </a:p>
      </dgm:t>
    </dgm:pt>
    <dgm:pt modelId="{8A8B23E3-9871-4360-A357-B7633FC5F234}">
      <dgm:prSet custT="1">
        <dgm:style>
          <a:lnRef idx="2">
            <a:schemeClr val="accent6">
              <a:shade val="50000"/>
            </a:schemeClr>
          </a:lnRef>
          <a:fillRef idx="1">
            <a:schemeClr val="accent6"/>
          </a:fillRef>
          <a:effectRef idx="0">
            <a:schemeClr val="accent6"/>
          </a:effectRef>
          <a:fontRef idx="minor">
            <a:schemeClr val="lt1"/>
          </a:fontRef>
        </dgm:style>
      </dgm:prSet>
      <dgm:spPr>
        <a:xfrm>
          <a:off x="5429329" y="2002757"/>
          <a:ext cx="937015" cy="937015"/>
        </a:xfrm>
        <a:ln/>
      </dgm:spPr>
      <dgm:t>
        <a:bodyPr/>
        <a:lstStyle/>
        <a:p>
          <a:r>
            <a:rPr lang="es-ES" sz="2900" noProof="0" dirty="0" smtClean="0">
              <a:solidFill>
                <a:schemeClr val="bg1"/>
              </a:solidFill>
              <a:latin typeface="Calibri"/>
              <a:ea typeface="+mn-ea"/>
              <a:cs typeface="+mn-cs"/>
            </a:rPr>
            <a:t>Aduana</a:t>
          </a:r>
          <a:endParaRPr lang="es-ES" sz="2900" noProof="0" dirty="0">
            <a:solidFill>
              <a:schemeClr val="bg1"/>
            </a:solidFill>
            <a:latin typeface="Calibri"/>
            <a:ea typeface="+mn-ea"/>
            <a:cs typeface="+mn-cs"/>
          </a:endParaRPr>
        </a:p>
      </dgm:t>
    </dgm:pt>
    <dgm:pt modelId="{07FDE36E-F7FB-4D89-9D04-4DC3B6F47BE3}" type="parTrans" cxnId="{6BC3CC20-4EDF-4D32-9CC9-FE636911380B}">
      <dgm:prSet/>
      <dgm:spPr/>
      <dgm:t>
        <a:bodyPr/>
        <a:lstStyle/>
        <a:p>
          <a:endParaRPr lang="nl-BE"/>
        </a:p>
      </dgm:t>
    </dgm:pt>
    <dgm:pt modelId="{7054F346-F161-40CE-9CE8-931EF08AD5F6}" type="sibTrans" cxnId="{6BC3CC20-4EDF-4D32-9CC9-FE636911380B}">
      <dgm:prSet/>
      <dgm:spPr/>
      <dgm:t>
        <a:bodyPr/>
        <a:lstStyle/>
        <a:p>
          <a:endParaRPr lang="nl-BE"/>
        </a:p>
      </dgm:t>
    </dgm:pt>
    <dgm:pt modelId="{0D29B0FB-F509-426B-8583-07185D948123}">
      <dgm:prSet custT="1">
        <dgm:style>
          <a:lnRef idx="2">
            <a:schemeClr val="accent4">
              <a:shade val="50000"/>
            </a:schemeClr>
          </a:lnRef>
          <a:fillRef idx="1">
            <a:schemeClr val="accent4"/>
          </a:fillRef>
          <a:effectRef idx="0">
            <a:schemeClr val="accent4"/>
          </a:effectRef>
          <a:fontRef idx="minor">
            <a:schemeClr val="lt1"/>
          </a:fontRef>
        </dgm:style>
      </dgm:prSet>
      <dgm:spPr>
        <a:xfrm>
          <a:off x="5197517" y="2716201"/>
          <a:ext cx="937015" cy="937015"/>
        </a:xfrm>
        <a:ln/>
      </dgm:spPr>
      <dgm:t>
        <a:bodyPr/>
        <a:lstStyle/>
        <a:p>
          <a:r>
            <a:rPr lang="es-ES" sz="2100" noProof="0" dirty="0" smtClean="0">
              <a:solidFill>
                <a:schemeClr val="bg1"/>
              </a:solidFill>
              <a:latin typeface="Calibri"/>
              <a:ea typeface="+mn-ea"/>
              <a:cs typeface="+mn-cs"/>
            </a:rPr>
            <a:t>Políticos</a:t>
          </a:r>
        </a:p>
        <a:p>
          <a:r>
            <a:rPr lang="es-ES" sz="2100" noProof="0" dirty="0" smtClean="0">
              <a:solidFill>
                <a:schemeClr val="bg1"/>
              </a:solidFill>
              <a:latin typeface="Calibri"/>
              <a:ea typeface="+mn-ea"/>
              <a:cs typeface="+mn-cs"/>
            </a:rPr>
            <a:t>Partidos políticos</a:t>
          </a:r>
          <a:endParaRPr lang="es-ES" sz="2100" noProof="0" dirty="0">
            <a:solidFill>
              <a:schemeClr val="bg1"/>
            </a:solidFill>
            <a:latin typeface="Calibri"/>
            <a:ea typeface="+mn-ea"/>
            <a:cs typeface="+mn-cs"/>
          </a:endParaRPr>
        </a:p>
      </dgm:t>
    </dgm:pt>
    <dgm:pt modelId="{65AAB21E-EAC7-4F6C-8AA2-621E7759FFA7}" type="parTrans" cxnId="{C1BC5001-6486-4FBE-A028-71F283C214FD}">
      <dgm:prSet/>
      <dgm:spPr/>
      <dgm:t>
        <a:bodyPr/>
        <a:lstStyle/>
        <a:p>
          <a:endParaRPr lang="nl-BE"/>
        </a:p>
      </dgm:t>
    </dgm:pt>
    <dgm:pt modelId="{C28A6270-439A-4A59-953A-8DC89AA2F2E0}" type="sibTrans" cxnId="{C1BC5001-6486-4FBE-A028-71F283C214FD}">
      <dgm:prSet/>
      <dgm:spPr/>
      <dgm:t>
        <a:bodyPr/>
        <a:lstStyle/>
        <a:p>
          <a:endParaRPr lang="nl-BE"/>
        </a:p>
      </dgm:t>
    </dgm:pt>
    <dgm:pt modelId="{1C96DD82-DD58-4EF0-B711-38E56D09586A}">
      <dgm:prSet custT="1">
        <dgm:style>
          <a:lnRef idx="2">
            <a:schemeClr val="accent3">
              <a:shade val="50000"/>
            </a:schemeClr>
          </a:lnRef>
          <a:fillRef idx="1">
            <a:schemeClr val="accent3"/>
          </a:fillRef>
          <a:effectRef idx="0">
            <a:schemeClr val="accent3"/>
          </a:effectRef>
          <a:fontRef idx="minor">
            <a:schemeClr val="lt1"/>
          </a:fontRef>
        </dgm:style>
      </dgm:prSet>
      <dgm:spPr>
        <a:xfrm>
          <a:off x="4695563" y="3273678"/>
          <a:ext cx="937015" cy="937015"/>
        </a:xfrm>
        <a:ln/>
      </dgm:spPr>
      <dgm:t>
        <a:bodyPr/>
        <a:lstStyle/>
        <a:p>
          <a:r>
            <a:rPr lang="es-ES" sz="2500" noProof="0" dirty="0" smtClean="0">
              <a:solidFill>
                <a:schemeClr val="bg1"/>
              </a:solidFill>
              <a:latin typeface="Calibri"/>
              <a:ea typeface="+mn-ea"/>
              <a:cs typeface="+mn-cs"/>
            </a:rPr>
            <a:t>Prensa</a:t>
          </a:r>
          <a:endParaRPr lang="es-ES" sz="2500" noProof="0" dirty="0">
            <a:solidFill>
              <a:schemeClr val="bg1"/>
            </a:solidFill>
            <a:latin typeface="Calibri"/>
            <a:ea typeface="+mn-ea"/>
            <a:cs typeface="+mn-cs"/>
          </a:endParaRPr>
        </a:p>
      </dgm:t>
    </dgm:pt>
    <dgm:pt modelId="{6D86B2F0-8A34-4538-BF4D-E01042604729}" type="parTrans" cxnId="{8925572F-93EC-4B40-A315-461C5BCC5EC1}">
      <dgm:prSet/>
      <dgm:spPr/>
      <dgm:t>
        <a:bodyPr/>
        <a:lstStyle/>
        <a:p>
          <a:endParaRPr lang="nl-BE"/>
        </a:p>
      </dgm:t>
    </dgm:pt>
    <dgm:pt modelId="{854747AA-8641-4571-AB8B-4BAE600500C2}" type="sibTrans" cxnId="{8925572F-93EC-4B40-A315-461C5BCC5EC1}">
      <dgm:prSet/>
      <dgm:spPr/>
      <dgm:t>
        <a:bodyPr/>
        <a:lstStyle/>
        <a:p>
          <a:endParaRPr lang="nl-BE"/>
        </a:p>
      </dgm:t>
    </dgm:pt>
    <dgm:pt modelId="{C9451F89-6CEA-41CD-947C-D76C538CBC77}">
      <dgm:prSet custT="1">
        <dgm:style>
          <a:lnRef idx="2">
            <a:schemeClr val="accent2">
              <a:shade val="50000"/>
            </a:schemeClr>
          </a:lnRef>
          <a:fillRef idx="1">
            <a:schemeClr val="accent2"/>
          </a:fillRef>
          <a:effectRef idx="0">
            <a:schemeClr val="accent2"/>
          </a:effectRef>
          <a:fontRef idx="minor">
            <a:schemeClr val="lt1"/>
          </a:fontRef>
        </dgm:style>
      </dgm:prSet>
      <dgm:spPr>
        <a:xfrm>
          <a:off x="4010259" y="3578795"/>
          <a:ext cx="937015" cy="937015"/>
        </a:xfrm>
        <a:ln/>
      </dgm:spPr>
      <dgm:t>
        <a:bodyPr/>
        <a:lstStyle/>
        <a:p>
          <a:r>
            <a:rPr lang="es-ES" sz="2000" noProof="0" dirty="0" smtClean="0">
              <a:solidFill>
                <a:schemeClr val="bg1"/>
              </a:solidFill>
              <a:latin typeface="Calibri"/>
              <a:ea typeface="+mn-ea"/>
              <a:cs typeface="+mn-cs"/>
            </a:rPr>
            <a:t>Comunidad de Negocios</a:t>
          </a:r>
          <a:endParaRPr lang="es-ES" sz="2000" noProof="0" dirty="0">
            <a:solidFill>
              <a:schemeClr val="bg1"/>
            </a:solidFill>
            <a:latin typeface="Calibri"/>
            <a:ea typeface="+mn-ea"/>
            <a:cs typeface="+mn-cs"/>
          </a:endParaRPr>
        </a:p>
      </dgm:t>
    </dgm:pt>
    <dgm:pt modelId="{B13A1011-8F2B-4F36-BA9E-B9061A580AD6}" type="parTrans" cxnId="{72E3BC7A-C5D5-4774-8571-F11BEF588CB1}">
      <dgm:prSet/>
      <dgm:spPr/>
      <dgm:t>
        <a:bodyPr/>
        <a:lstStyle/>
        <a:p>
          <a:endParaRPr lang="nl-BE"/>
        </a:p>
      </dgm:t>
    </dgm:pt>
    <dgm:pt modelId="{8754BC42-75A8-41BF-8436-305117CAA511}" type="sibTrans" cxnId="{72E3BC7A-C5D5-4774-8571-F11BEF588CB1}">
      <dgm:prSet/>
      <dgm:spPr/>
      <dgm:t>
        <a:bodyPr/>
        <a:lstStyle/>
        <a:p>
          <a:endParaRPr lang="nl-BE"/>
        </a:p>
      </dgm:t>
    </dgm:pt>
    <dgm:pt modelId="{C8C2B3D2-2CB8-4780-B7C6-9B7FD1928AE1}">
      <dgm:prSet custT="1">
        <dgm:style>
          <a:lnRef idx="2">
            <a:schemeClr val="accent1">
              <a:shade val="50000"/>
            </a:schemeClr>
          </a:lnRef>
          <a:fillRef idx="1">
            <a:schemeClr val="accent1"/>
          </a:fillRef>
          <a:effectRef idx="0">
            <a:schemeClr val="accent1"/>
          </a:effectRef>
          <a:fontRef idx="minor">
            <a:schemeClr val="lt1"/>
          </a:fontRef>
        </dgm:style>
      </dgm:prSet>
      <dgm:spPr>
        <a:xfrm>
          <a:off x="3260100" y="3578795"/>
          <a:ext cx="937015" cy="937015"/>
        </a:xfrm>
        <a:ln/>
      </dgm:spPr>
      <dgm:t>
        <a:bodyPr/>
        <a:lstStyle/>
        <a:p>
          <a:r>
            <a:rPr lang="es-ES" sz="2100" noProof="0" dirty="0" smtClean="0">
              <a:solidFill>
                <a:schemeClr val="bg1"/>
              </a:solidFill>
              <a:latin typeface="Calibri"/>
              <a:ea typeface="+mn-ea"/>
              <a:cs typeface="+mn-cs"/>
            </a:rPr>
            <a:t>Consultores</a:t>
          </a:r>
          <a:endParaRPr lang="es-ES" sz="2100" noProof="0" dirty="0">
            <a:solidFill>
              <a:schemeClr val="bg1"/>
            </a:solidFill>
            <a:latin typeface="Calibri"/>
            <a:ea typeface="+mn-ea"/>
            <a:cs typeface="+mn-cs"/>
          </a:endParaRPr>
        </a:p>
      </dgm:t>
    </dgm:pt>
    <dgm:pt modelId="{52DEFD0B-C88A-4A17-9ACA-30B90E05A68E}" type="parTrans" cxnId="{EF8D49D0-FF73-42D9-AF59-53DB10E28E47}">
      <dgm:prSet/>
      <dgm:spPr/>
      <dgm:t>
        <a:bodyPr/>
        <a:lstStyle/>
        <a:p>
          <a:endParaRPr lang="nl-BE"/>
        </a:p>
      </dgm:t>
    </dgm:pt>
    <dgm:pt modelId="{B489F671-27D7-4233-BC24-FFDA4FD7CD7B}" type="sibTrans" cxnId="{EF8D49D0-FF73-42D9-AF59-53DB10E28E47}">
      <dgm:prSet/>
      <dgm:spPr/>
      <dgm:t>
        <a:bodyPr/>
        <a:lstStyle/>
        <a:p>
          <a:endParaRPr lang="nl-BE"/>
        </a:p>
      </dgm:t>
    </dgm:pt>
    <dgm:pt modelId="{11EEDFBA-CA4A-4DB8-AB24-E698E234115C}">
      <dgm:prSet custT="1">
        <dgm:style>
          <a:lnRef idx="2">
            <a:schemeClr val="accent3">
              <a:shade val="50000"/>
            </a:schemeClr>
          </a:lnRef>
          <a:fillRef idx="1">
            <a:schemeClr val="accent3"/>
          </a:fillRef>
          <a:effectRef idx="0">
            <a:schemeClr val="accent3"/>
          </a:effectRef>
          <a:fontRef idx="minor">
            <a:schemeClr val="lt1"/>
          </a:fontRef>
        </dgm:style>
      </dgm:prSet>
      <dgm:spPr>
        <a:xfrm>
          <a:off x="4368945" y="166118"/>
          <a:ext cx="937015" cy="937015"/>
        </a:xfrm>
        <a:ln/>
      </dgm:spPr>
      <dgm:t>
        <a:bodyPr/>
        <a:lstStyle/>
        <a:p>
          <a:r>
            <a:rPr lang="es-ES" sz="2500" noProof="0" dirty="0" smtClean="0">
              <a:solidFill>
                <a:schemeClr val="bg1"/>
              </a:solidFill>
              <a:latin typeface="Calibri"/>
              <a:ea typeface="+mn-ea"/>
              <a:cs typeface="+mn-cs"/>
            </a:rPr>
            <a:t>Policía</a:t>
          </a:r>
          <a:endParaRPr lang="es-ES" sz="2500" noProof="0" dirty="0">
            <a:solidFill>
              <a:schemeClr val="bg1"/>
            </a:solidFill>
            <a:latin typeface="Calibri"/>
            <a:ea typeface="+mn-ea"/>
            <a:cs typeface="+mn-cs"/>
          </a:endParaRPr>
        </a:p>
      </dgm:t>
    </dgm:pt>
    <dgm:pt modelId="{E2A42DB8-90F6-4441-BA11-FFEC4C4BA6AB}" type="parTrans" cxnId="{7E85AE5B-5BC6-4393-A61C-A80321D31987}">
      <dgm:prSet/>
      <dgm:spPr/>
      <dgm:t>
        <a:bodyPr/>
        <a:lstStyle/>
        <a:p>
          <a:endParaRPr lang="nl-BE"/>
        </a:p>
      </dgm:t>
    </dgm:pt>
    <dgm:pt modelId="{0157B899-C52F-4A95-A145-E2574E9BC514}" type="sibTrans" cxnId="{7E85AE5B-5BC6-4393-A61C-A80321D31987}">
      <dgm:prSet/>
      <dgm:spPr/>
      <dgm:t>
        <a:bodyPr/>
        <a:lstStyle/>
        <a:p>
          <a:endParaRPr lang="nl-BE"/>
        </a:p>
      </dgm:t>
    </dgm:pt>
    <dgm:pt modelId="{BBBA4E40-F10B-41EB-A0E8-651F7336727E}">
      <dgm:prSet phldrT="[Text]" custT="1">
        <dgm:style>
          <a:lnRef idx="2">
            <a:schemeClr val="accent4">
              <a:shade val="50000"/>
            </a:schemeClr>
          </a:lnRef>
          <a:fillRef idx="1">
            <a:schemeClr val="accent4"/>
          </a:fillRef>
          <a:effectRef idx="0">
            <a:schemeClr val="accent4"/>
          </a:effectRef>
          <a:fontRef idx="minor">
            <a:schemeClr val="lt1"/>
          </a:fontRef>
        </dgm:style>
      </dgm:prSet>
      <dgm:spPr>
        <a:xfrm>
          <a:off x="2294521" y="607051"/>
          <a:ext cx="937015" cy="937015"/>
        </a:xfrm>
        <a:ln/>
      </dgm:spPr>
      <dgm:t>
        <a:bodyPr/>
        <a:lstStyle/>
        <a:p>
          <a:r>
            <a:rPr lang="es-ES" sz="2500" noProof="0" dirty="0" err="1" smtClean="0">
              <a:solidFill>
                <a:schemeClr val="bg1"/>
              </a:solidFill>
              <a:latin typeface="Calibri"/>
              <a:ea typeface="+mn-ea"/>
              <a:cs typeface="+mn-cs"/>
            </a:rPr>
            <a:t>Org</a:t>
          </a:r>
          <a:r>
            <a:rPr lang="es-ES" sz="2500" noProof="0" dirty="0" smtClean="0">
              <a:solidFill>
                <a:schemeClr val="bg1"/>
              </a:solidFill>
              <a:latin typeface="Calibri"/>
              <a:ea typeface="+mn-ea"/>
              <a:cs typeface="+mn-cs"/>
            </a:rPr>
            <a:t>. religiosas</a:t>
          </a:r>
          <a:endParaRPr lang="es-ES" sz="1900" noProof="0" dirty="0">
            <a:solidFill>
              <a:schemeClr val="bg1"/>
            </a:solidFill>
            <a:latin typeface="Calibri"/>
            <a:ea typeface="+mn-ea"/>
            <a:cs typeface="+mn-cs"/>
          </a:endParaRPr>
        </a:p>
      </dgm:t>
    </dgm:pt>
    <dgm:pt modelId="{1F9EEC7F-E33F-4FC9-A292-F5995D00BFCB}" type="parTrans" cxnId="{CB0B8FED-0A52-4567-B1E6-2841FE19B2D4}">
      <dgm:prSet/>
      <dgm:spPr/>
      <dgm:t>
        <a:bodyPr/>
        <a:lstStyle/>
        <a:p>
          <a:endParaRPr lang="en-US"/>
        </a:p>
      </dgm:t>
    </dgm:pt>
    <dgm:pt modelId="{AFF4B92A-A855-4D28-81BE-4811043958F0}" type="sibTrans" cxnId="{CB0B8FED-0A52-4567-B1E6-2841FE19B2D4}">
      <dgm:prSet/>
      <dgm:spPr/>
      <dgm:t>
        <a:bodyPr/>
        <a:lstStyle/>
        <a:p>
          <a:endParaRPr lang="en-US"/>
        </a:p>
      </dgm:t>
    </dgm:pt>
    <dgm:pt modelId="{2175E7B8-5096-45A8-9733-408CA3A3590F}">
      <dgm:prSet phldrT="[Text]" custT="1">
        <dgm:style>
          <a:lnRef idx="2">
            <a:schemeClr val="accent2">
              <a:shade val="50000"/>
            </a:schemeClr>
          </a:lnRef>
          <a:fillRef idx="1">
            <a:schemeClr val="accent2"/>
          </a:fillRef>
          <a:effectRef idx="0">
            <a:schemeClr val="accent2"/>
          </a:effectRef>
          <a:fontRef idx="minor">
            <a:schemeClr val="lt1"/>
          </a:fontRef>
        </dgm:style>
      </dgm:prSet>
      <dgm:spPr>
        <a:xfrm>
          <a:off x="2901413" y="166118"/>
          <a:ext cx="937015" cy="937015"/>
        </a:xfrm>
        <a:ln/>
      </dgm:spPr>
      <dgm:t>
        <a:bodyPr/>
        <a:lstStyle/>
        <a:p>
          <a:r>
            <a:rPr lang="es-ES" sz="2500" noProof="0" dirty="0" smtClean="0">
              <a:solidFill>
                <a:schemeClr val="bg1"/>
              </a:solidFill>
              <a:latin typeface="Calibri"/>
              <a:ea typeface="+mn-ea"/>
              <a:cs typeface="+mn-cs"/>
            </a:rPr>
            <a:t>Servicios Sanitarios</a:t>
          </a:r>
          <a:endParaRPr lang="es-ES" sz="2500" noProof="0" dirty="0">
            <a:solidFill>
              <a:schemeClr val="bg1"/>
            </a:solidFill>
            <a:latin typeface="Calibri"/>
            <a:ea typeface="+mn-ea"/>
            <a:cs typeface="+mn-cs"/>
          </a:endParaRPr>
        </a:p>
      </dgm:t>
    </dgm:pt>
    <dgm:pt modelId="{D77DBA77-4AB8-4DF5-90FE-2EDB1C48D10E}" type="parTrans" cxnId="{38B5F483-5EB9-4E87-87DC-CC23944CB28D}">
      <dgm:prSet/>
      <dgm:spPr/>
      <dgm:t>
        <a:bodyPr/>
        <a:lstStyle/>
        <a:p>
          <a:endParaRPr lang="en-US"/>
        </a:p>
      </dgm:t>
    </dgm:pt>
    <dgm:pt modelId="{B7F4DE4A-B3F5-438A-AAE9-7115B33BE4AA}" type="sibTrans" cxnId="{38B5F483-5EB9-4E87-87DC-CC23944CB28D}">
      <dgm:prSet/>
      <dgm:spPr/>
      <dgm:t>
        <a:bodyPr/>
        <a:lstStyle/>
        <a:p>
          <a:endParaRPr lang="en-US"/>
        </a:p>
      </dgm:t>
    </dgm:pt>
    <dgm:pt modelId="{2685E836-8139-4D01-84E3-7C8B0FA457DA}">
      <dgm:prSet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ES" sz="2500" noProof="0" dirty="0" err="1" smtClean="0"/>
            <a:t>Funcio</a:t>
          </a:r>
          <a:r>
            <a:rPr lang="es-ES" sz="2500" noProof="0" dirty="0" smtClean="0"/>
            <a:t>- </a:t>
          </a:r>
          <a:r>
            <a:rPr lang="es-ES" sz="2500" noProof="0" dirty="0" err="1" smtClean="0"/>
            <a:t>narios</a:t>
          </a:r>
          <a:r>
            <a:rPr lang="es-ES" sz="2500" noProof="0" dirty="0" smtClean="0"/>
            <a:t> públicos</a:t>
          </a:r>
        </a:p>
      </dgm:t>
    </dgm:pt>
    <dgm:pt modelId="{AAF11C4F-3F75-47C9-A721-7D02AD73DA78}" type="parTrans" cxnId="{EC6F2D5C-8202-4682-AAF8-8B1D14D00D2F}">
      <dgm:prSet/>
      <dgm:spPr/>
      <dgm:t>
        <a:bodyPr/>
        <a:lstStyle/>
        <a:p>
          <a:endParaRPr lang="en-GB"/>
        </a:p>
      </dgm:t>
    </dgm:pt>
    <dgm:pt modelId="{E5B7BB23-6C72-4458-A658-419D91951987}" type="sibTrans" cxnId="{EC6F2D5C-8202-4682-AAF8-8B1D14D00D2F}">
      <dgm:prSet/>
      <dgm:spPr/>
      <dgm:t>
        <a:bodyPr/>
        <a:lstStyle/>
        <a:p>
          <a:endParaRPr lang="en-GB"/>
        </a:p>
      </dgm:t>
    </dgm:pt>
    <dgm:pt modelId="{F4D61D37-53FC-8C49-B078-715D2A10D799}">
      <dgm:prSet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s-ES" sz="2400" noProof="0" dirty="0" smtClean="0"/>
            <a:t>Individuos</a:t>
          </a:r>
          <a:endParaRPr lang="es-ES" sz="2400" noProof="0" dirty="0"/>
        </a:p>
      </dgm:t>
    </dgm:pt>
    <dgm:pt modelId="{F06B0B24-800D-9542-9F67-4B19EF605475}" type="parTrans" cxnId="{F192EB34-DE44-8949-94BB-6078033BEB7F}">
      <dgm:prSet/>
      <dgm:spPr/>
      <dgm:t>
        <a:bodyPr/>
        <a:lstStyle/>
        <a:p>
          <a:endParaRPr lang="nb-NO"/>
        </a:p>
      </dgm:t>
    </dgm:pt>
    <dgm:pt modelId="{72F927EB-D656-2A4C-9675-2052D657CF3B}" type="sibTrans" cxnId="{F192EB34-DE44-8949-94BB-6078033BEB7F}">
      <dgm:prSet/>
      <dgm:spPr/>
      <dgm:t>
        <a:bodyPr/>
        <a:lstStyle/>
        <a:p>
          <a:endParaRPr lang="nb-NO"/>
        </a:p>
      </dgm:t>
    </dgm:pt>
    <dgm:pt modelId="{74EE667C-BEF2-4FCE-A2BE-9C200FE4E59F}">
      <dgm:prSet phldrT="[Text]" custT="1">
        <dgm:style>
          <a:lnRef idx="2">
            <a:schemeClr val="accent5">
              <a:shade val="50000"/>
            </a:schemeClr>
          </a:lnRef>
          <a:fillRef idx="1">
            <a:schemeClr val="accent5"/>
          </a:fillRef>
          <a:effectRef idx="0">
            <a:schemeClr val="accent5"/>
          </a:effectRef>
          <a:fontRef idx="minor">
            <a:schemeClr val="lt1"/>
          </a:fontRef>
        </dgm:style>
      </dgm:prSet>
      <dgm:spPr>
        <a:xfrm>
          <a:off x="1919442" y="1256708"/>
          <a:ext cx="937015" cy="937015"/>
        </a:xfrm>
        <a:ln/>
      </dgm:spPr>
      <dgm:t>
        <a:bodyPr/>
        <a:lstStyle/>
        <a:p>
          <a:r>
            <a:rPr lang="nl-BE" sz="2500" dirty="0" smtClean="0">
              <a:solidFill>
                <a:schemeClr val="bg1"/>
              </a:solidFill>
              <a:latin typeface="Calibri"/>
              <a:ea typeface="+mn-ea"/>
              <a:cs typeface="+mn-cs"/>
            </a:rPr>
            <a:t>ONGs</a:t>
          </a:r>
          <a:endParaRPr lang="nl-BE" sz="2500" dirty="0">
            <a:solidFill>
              <a:schemeClr val="bg1"/>
            </a:solidFill>
            <a:latin typeface="Calibri"/>
            <a:ea typeface="+mn-ea"/>
            <a:cs typeface="+mn-cs"/>
          </a:endParaRPr>
        </a:p>
      </dgm:t>
    </dgm:pt>
    <dgm:pt modelId="{B64989B5-7F23-4D0D-9D3A-53D3F6CA2702}" type="sibTrans" cxnId="{205076E5-F376-480F-99AB-0F1EFFF6A616}">
      <dgm:prSet/>
      <dgm:spPr/>
      <dgm:t>
        <a:bodyPr/>
        <a:lstStyle/>
        <a:p>
          <a:endParaRPr lang="nl-BE"/>
        </a:p>
      </dgm:t>
    </dgm:pt>
    <dgm:pt modelId="{2B98BCDA-8712-40B3-BFD0-F0A29766A5E1}" type="parTrans" cxnId="{205076E5-F376-480F-99AB-0F1EFFF6A616}">
      <dgm:prSet/>
      <dgm:spPr/>
      <dgm:t>
        <a:bodyPr/>
        <a:lstStyle/>
        <a:p>
          <a:endParaRPr lang="nl-BE"/>
        </a:p>
      </dgm:t>
    </dgm:pt>
    <dgm:pt modelId="{246F3AF4-8770-4D30-8195-A592727E3537}" type="pres">
      <dgm:prSet presAssocID="{B4DE37D5-AE02-46C7-9BFC-9753E8448FB5}" presName="composite" presStyleCnt="0">
        <dgm:presLayoutVars>
          <dgm:chMax val="1"/>
          <dgm:dir/>
          <dgm:resizeHandles val="exact"/>
        </dgm:presLayoutVars>
      </dgm:prSet>
      <dgm:spPr/>
      <dgm:t>
        <a:bodyPr/>
        <a:lstStyle/>
        <a:p>
          <a:endParaRPr lang="nl-BE"/>
        </a:p>
      </dgm:t>
    </dgm:pt>
    <dgm:pt modelId="{B0733C86-8214-403F-BCFC-042230604DE2}" type="pres">
      <dgm:prSet presAssocID="{B4DE37D5-AE02-46C7-9BFC-9753E8448FB5}" presName="radial" presStyleCnt="0">
        <dgm:presLayoutVars>
          <dgm:animLvl val="ctr"/>
        </dgm:presLayoutVars>
      </dgm:prSet>
      <dgm:spPr/>
    </dgm:pt>
    <dgm:pt modelId="{D5697086-1EC2-497F-880D-23EA27B9C150}" type="pres">
      <dgm:prSet presAssocID="{302E8DB1-B453-4A99-8335-B721736B8C89}" presName="centerShape" presStyleLbl="vennNode1" presStyleIdx="0" presStyleCnt="18" custScaleX="80279" custScaleY="85751"/>
      <dgm:spPr>
        <a:prstGeom prst="ellipse">
          <a:avLst/>
        </a:prstGeom>
      </dgm:spPr>
      <dgm:t>
        <a:bodyPr/>
        <a:lstStyle/>
        <a:p>
          <a:endParaRPr lang="nl-BE"/>
        </a:p>
      </dgm:t>
    </dgm:pt>
    <dgm:pt modelId="{8264E151-C496-4006-8DC2-5CF1FB6E102D}" type="pres">
      <dgm:prSet presAssocID="{E7D75664-D1F2-4EF5-89C6-ADBCBF184928}" presName="node" presStyleLbl="vennNode1" presStyleIdx="1" presStyleCnt="18">
        <dgm:presLayoutVars>
          <dgm:bulletEnabled val="1"/>
        </dgm:presLayoutVars>
      </dgm:prSet>
      <dgm:spPr>
        <a:prstGeom prst="ellipse">
          <a:avLst/>
        </a:prstGeom>
      </dgm:spPr>
      <dgm:t>
        <a:bodyPr/>
        <a:lstStyle/>
        <a:p>
          <a:endParaRPr lang="nl-BE"/>
        </a:p>
      </dgm:t>
    </dgm:pt>
    <dgm:pt modelId="{894639AA-9D0E-416B-8268-37B95987A0E2}" type="pres">
      <dgm:prSet presAssocID="{2685E836-8139-4D01-84E3-7C8B0FA457DA}" presName="node" presStyleLbl="vennNode1" presStyleIdx="2" presStyleCnt="18" custRadScaleRad="102704" custRadScaleInc="2390">
        <dgm:presLayoutVars>
          <dgm:bulletEnabled val="1"/>
        </dgm:presLayoutVars>
      </dgm:prSet>
      <dgm:spPr/>
      <dgm:t>
        <a:bodyPr/>
        <a:lstStyle/>
        <a:p>
          <a:endParaRPr lang="en-GB"/>
        </a:p>
      </dgm:t>
    </dgm:pt>
    <dgm:pt modelId="{A5A80C73-6219-479A-995F-2EAEB9930457}" type="pres">
      <dgm:prSet presAssocID="{11EEDFBA-CA4A-4DB8-AB24-E698E234115C}" presName="node" presStyleLbl="vennNode1" presStyleIdx="3" presStyleCnt="18">
        <dgm:presLayoutVars>
          <dgm:bulletEnabled val="1"/>
        </dgm:presLayoutVars>
      </dgm:prSet>
      <dgm:spPr>
        <a:prstGeom prst="ellipse">
          <a:avLst/>
        </a:prstGeom>
      </dgm:spPr>
      <dgm:t>
        <a:bodyPr/>
        <a:lstStyle/>
        <a:p>
          <a:endParaRPr lang="nl-BE"/>
        </a:p>
      </dgm:t>
    </dgm:pt>
    <dgm:pt modelId="{E6F3723D-2246-45FF-940C-47E65F87C3AD}" type="pres">
      <dgm:prSet presAssocID="{83FFE81E-2478-4B2F-BCDB-7F5E6538ADBB}" presName="node" presStyleLbl="vennNode1" presStyleIdx="4" presStyleCnt="18">
        <dgm:presLayoutVars>
          <dgm:bulletEnabled val="1"/>
        </dgm:presLayoutVars>
      </dgm:prSet>
      <dgm:spPr>
        <a:prstGeom prst="ellipse">
          <a:avLst/>
        </a:prstGeom>
      </dgm:spPr>
      <dgm:t>
        <a:bodyPr/>
        <a:lstStyle/>
        <a:p>
          <a:endParaRPr lang="nl-BE"/>
        </a:p>
      </dgm:t>
    </dgm:pt>
    <dgm:pt modelId="{4B9D80BA-9370-4D3D-A115-56326D82FCE3}" type="pres">
      <dgm:prSet presAssocID="{A6C2AEBF-C201-4B4E-B79B-9F9684FB820E}" presName="node" presStyleLbl="vennNode1" presStyleIdx="5" presStyleCnt="18">
        <dgm:presLayoutVars>
          <dgm:bulletEnabled val="1"/>
        </dgm:presLayoutVars>
      </dgm:prSet>
      <dgm:spPr>
        <a:prstGeom prst="ellipse">
          <a:avLst/>
        </a:prstGeom>
      </dgm:spPr>
      <dgm:t>
        <a:bodyPr/>
        <a:lstStyle/>
        <a:p>
          <a:endParaRPr lang="nl-BE"/>
        </a:p>
      </dgm:t>
    </dgm:pt>
    <dgm:pt modelId="{E250CB54-DC2B-4EC7-BCF8-5CAFD15EC9D2}" type="pres">
      <dgm:prSet presAssocID="{8A8B23E3-9871-4360-A357-B7633FC5F234}" presName="node" presStyleLbl="vennNode1" presStyleIdx="6" presStyleCnt="18">
        <dgm:presLayoutVars>
          <dgm:bulletEnabled val="1"/>
        </dgm:presLayoutVars>
      </dgm:prSet>
      <dgm:spPr>
        <a:prstGeom prst="ellipse">
          <a:avLst/>
        </a:prstGeom>
      </dgm:spPr>
      <dgm:t>
        <a:bodyPr/>
        <a:lstStyle/>
        <a:p>
          <a:endParaRPr lang="nl-BE"/>
        </a:p>
      </dgm:t>
    </dgm:pt>
    <dgm:pt modelId="{7F46EDC9-2241-4E87-BD69-5ADDF4FD9D46}" type="pres">
      <dgm:prSet presAssocID="{0D29B0FB-F509-426B-8583-07185D948123}" presName="node" presStyleLbl="vennNode1" presStyleIdx="7" presStyleCnt="18">
        <dgm:presLayoutVars>
          <dgm:bulletEnabled val="1"/>
        </dgm:presLayoutVars>
      </dgm:prSet>
      <dgm:spPr>
        <a:prstGeom prst="ellipse">
          <a:avLst/>
        </a:prstGeom>
      </dgm:spPr>
      <dgm:t>
        <a:bodyPr/>
        <a:lstStyle/>
        <a:p>
          <a:endParaRPr lang="nl-BE"/>
        </a:p>
      </dgm:t>
    </dgm:pt>
    <dgm:pt modelId="{932AEE5C-4616-4D6C-B098-AC7B8DA9AA39}" type="pres">
      <dgm:prSet presAssocID="{1C96DD82-DD58-4EF0-B711-38E56D09586A}" presName="node" presStyleLbl="vennNode1" presStyleIdx="8" presStyleCnt="18">
        <dgm:presLayoutVars>
          <dgm:bulletEnabled val="1"/>
        </dgm:presLayoutVars>
      </dgm:prSet>
      <dgm:spPr>
        <a:prstGeom prst="ellipse">
          <a:avLst/>
        </a:prstGeom>
      </dgm:spPr>
      <dgm:t>
        <a:bodyPr/>
        <a:lstStyle/>
        <a:p>
          <a:endParaRPr lang="nl-BE"/>
        </a:p>
      </dgm:t>
    </dgm:pt>
    <dgm:pt modelId="{8A9A2F88-6909-421E-80F6-4F2CCFE122F1}" type="pres">
      <dgm:prSet presAssocID="{C9451F89-6CEA-41CD-947C-D76C538CBC77}" presName="node" presStyleLbl="vennNode1" presStyleIdx="9" presStyleCnt="18">
        <dgm:presLayoutVars>
          <dgm:bulletEnabled val="1"/>
        </dgm:presLayoutVars>
      </dgm:prSet>
      <dgm:spPr>
        <a:prstGeom prst="ellipse">
          <a:avLst/>
        </a:prstGeom>
      </dgm:spPr>
      <dgm:t>
        <a:bodyPr/>
        <a:lstStyle/>
        <a:p>
          <a:endParaRPr lang="nl-BE"/>
        </a:p>
      </dgm:t>
    </dgm:pt>
    <dgm:pt modelId="{62FCC25C-24CA-4BF7-B1C2-BBFDE1B0C9C7}" type="pres">
      <dgm:prSet presAssocID="{C8C2B3D2-2CB8-4780-B7C6-9B7FD1928AE1}" presName="node" presStyleLbl="vennNode1" presStyleIdx="10" presStyleCnt="18" custRadScaleRad="100000" custRadScaleInc="0">
        <dgm:presLayoutVars>
          <dgm:bulletEnabled val="1"/>
        </dgm:presLayoutVars>
      </dgm:prSet>
      <dgm:spPr>
        <a:prstGeom prst="ellipse">
          <a:avLst/>
        </a:prstGeom>
      </dgm:spPr>
      <dgm:t>
        <a:bodyPr/>
        <a:lstStyle/>
        <a:p>
          <a:endParaRPr lang="nl-BE"/>
        </a:p>
      </dgm:t>
    </dgm:pt>
    <dgm:pt modelId="{090F5205-6F0C-474E-B22D-6A6E7837C39E}" type="pres">
      <dgm:prSet presAssocID="{37ED6EDF-C07D-4792-A620-659AA70F10F3}" presName="node" presStyleLbl="vennNode1" presStyleIdx="11" presStyleCnt="18">
        <dgm:presLayoutVars>
          <dgm:bulletEnabled val="1"/>
        </dgm:presLayoutVars>
      </dgm:prSet>
      <dgm:spPr>
        <a:prstGeom prst="ellipse">
          <a:avLst/>
        </a:prstGeom>
      </dgm:spPr>
      <dgm:t>
        <a:bodyPr/>
        <a:lstStyle/>
        <a:p>
          <a:endParaRPr lang="nl-BE"/>
        </a:p>
      </dgm:t>
    </dgm:pt>
    <dgm:pt modelId="{D15FC4AF-9ACE-4AA3-B704-B4AF7E1A66BA}" type="pres">
      <dgm:prSet presAssocID="{F2E9EBC5-6C40-4393-8DBA-9DA4ED91AAED}" presName="node" presStyleLbl="vennNode1" presStyleIdx="12" presStyleCnt="18">
        <dgm:presLayoutVars>
          <dgm:bulletEnabled val="1"/>
        </dgm:presLayoutVars>
      </dgm:prSet>
      <dgm:spPr>
        <a:prstGeom prst="ellipse">
          <a:avLst/>
        </a:prstGeom>
      </dgm:spPr>
      <dgm:t>
        <a:bodyPr/>
        <a:lstStyle/>
        <a:p>
          <a:endParaRPr lang="nl-BE"/>
        </a:p>
      </dgm:t>
    </dgm:pt>
    <dgm:pt modelId="{C3358FB2-5CE7-4802-8F3B-53017EB2F748}" type="pres">
      <dgm:prSet presAssocID="{E07EDDA2-5B80-4609-8235-AE51910C1285}" presName="node" presStyleLbl="vennNode1" presStyleIdx="13" presStyleCnt="18">
        <dgm:presLayoutVars>
          <dgm:bulletEnabled val="1"/>
        </dgm:presLayoutVars>
      </dgm:prSet>
      <dgm:spPr>
        <a:prstGeom prst="ellipse">
          <a:avLst/>
        </a:prstGeom>
      </dgm:spPr>
      <dgm:t>
        <a:bodyPr/>
        <a:lstStyle/>
        <a:p>
          <a:endParaRPr lang="nl-BE"/>
        </a:p>
      </dgm:t>
    </dgm:pt>
    <dgm:pt modelId="{C3269E3E-70B4-4121-A25C-D3DD8F0A8D80}" type="pres">
      <dgm:prSet presAssocID="{74EE667C-BEF2-4FCE-A2BE-9C200FE4E59F}" presName="node" presStyleLbl="vennNode1" presStyleIdx="14" presStyleCnt="18">
        <dgm:presLayoutVars>
          <dgm:bulletEnabled val="1"/>
        </dgm:presLayoutVars>
      </dgm:prSet>
      <dgm:spPr>
        <a:prstGeom prst="ellipse">
          <a:avLst/>
        </a:prstGeom>
      </dgm:spPr>
      <dgm:t>
        <a:bodyPr/>
        <a:lstStyle/>
        <a:p>
          <a:endParaRPr lang="nl-BE"/>
        </a:p>
      </dgm:t>
    </dgm:pt>
    <dgm:pt modelId="{F4AD7898-63E4-4293-9338-4F36311E5484}" type="pres">
      <dgm:prSet presAssocID="{BBBA4E40-F10B-41EB-A0E8-651F7336727E}" presName="node" presStyleLbl="vennNode1" presStyleIdx="15" presStyleCnt="18">
        <dgm:presLayoutVars>
          <dgm:bulletEnabled val="1"/>
        </dgm:presLayoutVars>
      </dgm:prSet>
      <dgm:spPr>
        <a:prstGeom prst="ellipse">
          <a:avLst/>
        </a:prstGeom>
      </dgm:spPr>
      <dgm:t>
        <a:bodyPr/>
        <a:lstStyle/>
        <a:p>
          <a:endParaRPr lang="en-US"/>
        </a:p>
      </dgm:t>
    </dgm:pt>
    <dgm:pt modelId="{E9912A04-528B-5240-995E-C6DB5EA6A379}" type="pres">
      <dgm:prSet presAssocID="{F4D61D37-53FC-8C49-B078-715D2A10D799}" presName="node" presStyleLbl="vennNode1" presStyleIdx="16" presStyleCnt="18">
        <dgm:presLayoutVars>
          <dgm:bulletEnabled val="1"/>
        </dgm:presLayoutVars>
      </dgm:prSet>
      <dgm:spPr/>
      <dgm:t>
        <a:bodyPr/>
        <a:lstStyle/>
        <a:p>
          <a:endParaRPr lang="nb-NO"/>
        </a:p>
      </dgm:t>
    </dgm:pt>
    <dgm:pt modelId="{3440A535-1D22-4144-A674-C86F3E0DEA1C}" type="pres">
      <dgm:prSet presAssocID="{2175E7B8-5096-45A8-9733-408CA3A3590F}" presName="node" presStyleLbl="vennNode1" presStyleIdx="17" presStyleCnt="18">
        <dgm:presLayoutVars>
          <dgm:bulletEnabled val="1"/>
        </dgm:presLayoutVars>
      </dgm:prSet>
      <dgm:spPr>
        <a:prstGeom prst="ellipse">
          <a:avLst/>
        </a:prstGeom>
      </dgm:spPr>
      <dgm:t>
        <a:bodyPr/>
        <a:lstStyle/>
        <a:p>
          <a:endParaRPr lang="en-US"/>
        </a:p>
      </dgm:t>
    </dgm:pt>
  </dgm:ptLst>
  <dgm:cxnLst>
    <dgm:cxn modelId="{DB101E59-B927-4781-9620-5F4BE2C07DDE}" type="presOf" srcId="{8A8B23E3-9871-4360-A357-B7633FC5F234}" destId="{E250CB54-DC2B-4EC7-BCF8-5CAFD15EC9D2}" srcOrd="0" destOrd="0" presId="urn:microsoft.com/office/officeart/2005/8/layout/radial3"/>
    <dgm:cxn modelId="{38B5F483-5EB9-4E87-87DC-CC23944CB28D}" srcId="{302E8DB1-B453-4A99-8335-B721736B8C89}" destId="{2175E7B8-5096-45A8-9733-408CA3A3590F}" srcOrd="16" destOrd="0" parTransId="{D77DBA77-4AB8-4DF5-90FE-2EDB1C48D10E}" sibTransId="{B7F4DE4A-B3F5-438A-AAE9-7115B33BE4AA}"/>
    <dgm:cxn modelId="{6691B8DF-ACFE-41AB-B263-0255F10DC323}" type="presOf" srcId="{302E8DB1-B453-4A99-8335-B721736B8C89}" destId="{D5697086-1EC2-497F-880D-23EA27B9C150}" srcOrd="0" destOrd="0" presId="urn:microsoft.com/office/officeart/2005/8/layout/radial3"/>
    <dgm:cxn modelId="{EC6F2D5C-8202-4682-AAF8-8B1D14D00D2F}" srcId="{302E8DB1-B453-4A99-8335-B721736B8C89}" destId="{2685E836-8139-4D01-84E3-7C8B0FA457DA}" srcOrd="1" destOrd="0" parTransId="{AAF11C4F-3F75-47C9-A721-7D02AD73DA78}" sibTransId="{E5B7BB23-6C72-4458-A658-419D91951987}"/>
    <dgm:cxn modelId="{61E62269-B850-40F1-ADC7-4AE97C708BE3}" type="presOf" srcId="{74EE667C-BEF2-4FCE-A2BE-9C200FE4E59F}" destId="{C3269E3E-70B4-4121-A25C-D3DD8F0A8D80}" srcOrd="0" destOrd="0" presId="urn:microsoft.com/office/officeart/2005/8/layout/radial3"/>
    <dgm:cxn modelId="{C1BC5001-6486-4FBE-A028-71F283C214FD}" srcId="{302E8DB1-B453-4A99-8335-B721736B8C89}" destId="{0D29B0FB-F509-426B-8583-07185D948123}" srcOrd="6" destOrd="0" parTransId="{65AAB21E-EAC7-4F6C-8AA2-621E7759FFA7}" sibTransId="{C28A6270-439A-4A59-953A-8DC89AA2F2E0}"/>
    <dgm:cxn modelId="{1068EF3E-7BDD-476F-A701-05BF05B8AEC0}" srcId="{302E8DB1-B453-4A99-8335-B721736B8C89}" destId="{E07EDDA2-5B80-4609-8235-AE51910C1285}" srcOrd="12" destOrd="0" parTransId="{43AA4E87-9FC7-4834-9B4B-99BE478679A5}" sibTransId="{DE86F451-D934-48A0-A43A-E4D1ABCA3C6C}"/>
    <dgm:cxn modelId="{F192EB34-DE44-8949-94BB-6078033BEB7F}" srcId="{302E8DB1-B453-4A99-8335-B721736B8C89}" destId="{F4D61D37-53FC-8C49-B078-715D2A10D799}" srcOrd="15" destOrd="0" parTransId="{F06B0B24-800D-9542-9F67-4B19EF605475}" sibTransId="{72F927EB-D656-2A4C-9675-2052D657CF3B}"/>
    <dgm:cxn modelId="{CDE10128-FB7A-45AF-B287-37C6572C9997}" srcId="{B4DE37D5-AE02-46C7-9BFC-9753E8448FB5}" destId="{302E8DB1-B453-4A99-8335-B721736B8C89}" srcOrd="0" destOrd="0" parTransId="{0D3800A7-A539-4B09-B686-160E5918D4B7}" sibTransId="{FAD530F7-35EC-4FA7-9FCB-2B0CCE3EB44E}"/>
    <dgm:cxn modelId="{23F45CFA-AB8F-4A66-893B-6A8B3FE6740B}" type="presOf" srcId="{C9451F89-6CEA-41CD-947C-D76C538CBC77}" destId="{8A9A2F88-6909-421E-80F6-4F2CCFE122F1}" srcOrd="0" destOrd="0" presId="urn:microsoft.com/office/officeart/2005/8/layout/radial3"/>
    <dgm:cxn modelId="{9AF2A31D-3BD4-4CD6-AE9D-EB9DA4B2413A}" type="presOf" srcId="{F2E9EBC5-6C40-4393-8DBA-9DA4ED91AAED}" destId="{D15FC4AF-9ACE-4AA3-B704-B4AF7E1A66BA}" srcOrd="0" destOrd="0" presId="urn:microsoft.com/office/officeart/2005/8/layout/radial3"/>
    <dgm:cxn modelId="{2C0D1162-7D6D-49BB-B61C-70FA12C12AF0}" type="presOf" srcId="{C8C2B3D2-2CB8-4780-B7C6-9B7FD1928AE1}" destId="{62FCC25C-24CA-4BF7-B1C2-BBFDE1B0C9C7}" srcOrd="0" destOrd="0" presId="urn:microsoft.com/office/officeart/2005/8/layout/radial3"/>
    <dgm:cxn modelId="{7F43F81D-B759-4215-83C5-F850E29EC9AE}" type="presOf" srcId="{BBBA4E40-F10B-41EB-A0E8-651F7336727E}" destId="{F4AD7898-63E4-4293-9338-4F36311E5484}" srcOrd="0" destOrd="0" presId="urn:microsoft.com/office/officeart/2005/8/layout/radial3"/>
    <dgm:cxn modelId="{B3BF5872-336D-45CD-94B2-56443855D33D}" type="presOf" srcId="{2685E836-8139-4D01-84E3-7C8B0FA457DA}" destId="{894639AA-9D0E-416B-8268-37B95987A0E2}" srcOrd="0" destOrd="0" presId="urn:microsoft.com/office/officeart/2005/8/layout/radial3"/>
    <dgm:cxn modelId="{205076E5-F376-480F-99AB-0F1EFFF6A616}" srcId="{302E8DB1-B453-4A99-8335-B721736B8C89}" destId="{74EE667C-BEF2-4FCE-A2BE-9C200FE4E59F}" srcOrd="13" destOrd="0" parTransId="{2B98BCDA-8712-40B3-BFD0-F0A29766A5E1}" sibTransId="{B64989B5-7F23-4D0D-9D3A-53D3F6CA2702}"/>
    <dgm:cxn modelId="{7E85AE5B-5BC6-4393-A61C-A80321D31987}" srcId="{302E8DB1-B453-4A99-8335-B721736B8C89}" destId="{11EEDFBA-CA4A-4DB8-AB24-E698E234115C}" srcOrd="2" destOrd="0" parTransId="{E2A42DB8-90F6-4441-BA11-FFEC4C4BA6AB}" sibTransId="{0157B899-C52F-4A95-A145-E2574E9BC514}"/>
    <dgm:cxn modelId="{CB0B8FED-0A52-4567-B1E6-2841FE19B2D4}" srcId="{302E8DB1-B453-4A99-8335-B721736B8C89}" destId="{BBBA4E40-F10B-41EB-A0E8-651F7336727E}" srcOrd="14" destOrd="0" parTransId="{1F9EEC7F-E33F-4FC9-A292-F5995D00BFCB}" sibTransId="{AFF4B92A-A855-4D28-81BE-4811043958F0}"/>
    <dgm:cxn modelId="{33BFB588-0B5D-450A-ADCC-65FD6BF40A99}" type="presOf" srcId="{11EEDFBA-CA4A-4DB8-AB24-E698E234115C}" destId="{A5A80C73-6219-479A-995F-2EAEB9930457}" srcOrd="0" destOrd="0" presId="urn:microsoft.com/office/officeart/2005/8/layout/radial3"/>
    <dgm:cxn modelId="{72E3BC7A-C5D5-4774-8571-F11BEF588CB1}" srcId="{302E8DB1-B453-4A99-8335-B721736B8C89}" destId="{C9451F89-6CEA-41CD-947C-D76C538CBC77}" srcOrd="8" destOrd="0" parTransId="{B13A1011-8F2B-4F36-BA9E-B9061A580AD6}" sibTransId="{8754BC42-75A8-41BF-8436-305117CAA511}"/>
    <dgm:cxn modelId="{E666D4C2-013F-4D4D-B7F5-4A0CED90118A}" type="presOf" srcId="{B4DE37D5-AE02-46C7-9BFC-9753E8448FB5}" destId="{246F3AF4-8770-4D30-8195-A592727E3537}" srcOrd="0" destOrd="0" presId="urn:microsoft.com/office/officeart/2005/8/layout/radial3"/>
    <dgm:cxn modelId="{EF8D49D0-FF73-42D9-AF59-53DB10E28E47}" srcId="{302E8DB1-B453-4A99-8335-B721736B8C89}" destId="{C8C2B3D2-2CB8-4780-B7C6-9B7FD1928AE1}" srcOrd="9" destOrd="0" parTransId="{52DEFD0B-C88A-4A17-9ACA-30B90E05A68E}" sibTransId="{B489F671-27D7-4233-BC24-FFDA4FD7CD7B}"/>
    <dgm:cxn modelId="{D7D0FE07-9B09-4156-8684-36BE76A03F48}" srcId="{302E8DB1-B453-4A99-8335-B721736B8C89}" destId="{A6C2AEBF-C201-4B4E-B79B-9F9684FB820E}" srcOrd="4" destOrd="0" parTransId="{AAD1454A-24CC-4000-A89D-6261BD027D34}" sibTransId="{181BE8D3-D307-4B65-8645-2BD4CFB0CD93}"/>
    <dgm:cxn modelId="{FF3E9205-7A89-44B5-8685-003DA8846EE4}" type="presOf" srcId="{E7D75664-D1F2-4EF5-89C6-ADBCBF184928}" destId="{8264E151-C496-4006-8DC2-5CF1FB6E102D}" srcOrd="0" destOrd="0" presId="urn:microsoft.com/office/officeart/2005/8/layout/radial3"/>
    <dgm:cxn modelId="{C12EC06E-7DC4-4FF3-A202-53FA9EC51853}" srcId="{302E8DB1-B453-4A99-8335-B721736B8C89}" destId="{83FFE81E-2478-4B2F-BCDB-7F5E6538ADBB}" srcOrd="3" destOrd="0" parTransId="{0640C8A6-E13E-4666-85A5-4F5428BF6849}" sibTransId="{4AC524EC-69A9-42F0-84BB-AAD9224FCEBD}"/>
    <dgm:cxn modelId="{2C73B73C-995D-41B4-9762-B80266BFE2DA}" type="presOf" srcId="{F4D61D37-53FC-8C49-B078-715D2A10D799}" destId="{E9912A04-528B-5240-995E-C6DB5EA6A379}" srcOrd="0" destOrd="0" presId="urn:microsoft.com/office/officeart/2005/8/layout/radial3"/>
    <dgm:cxn modelId="{85E1C04B-2B52-4730-B9AB-3567F782E73A}" type="presOf" srcId="{37ED6EDF-C07D-4792-A620-659AA70F10F3}" destId="{090F5205-6F0C-474E-B22D-6A6E7837C39E}" srcOrd="0" destOrd="0" presId="urn:microsoft.com/office/officeart/2005/8/layout/radial3"/>
    <dgm:cxn modelId="{54D5F75C-A194-4A23-A24B-EC798E5F2850}" srcId="{302E8DB1-B453-4A99-8335-B721736B8C89}" destId="{E7D75664-D1F2-4EF5-89C6-ADBCBF184928}" srcOrd="0" destOrd="0" parTransId="{210A04F9-38B5-45F9-A3FD-66B94DB698FA}" sibTransId="{823EB375-4DA0-4285-95F2-C6D23105C56A}"/>
    <dgm:cxn modelId="{9FE9D156-818F-4560-B103-002B7EC98C88}" type="presOf" srcId="{A6C2AEBF-C201-4B4E-B79B-9F9684FB820E}" destId="{4B9D80BA-9370-4D3D-A115-56326D82FCE3}" srcOrd="0" destOrd="0" presId="urn:microsoft.com/office/officeart/2005/8/layout/radial3"/>
    <dgm:cxn modelId="{F4D304CE-DFF2-4C38-AF4E-7CDE49250203}" type="presOf" srcId="{83FFE81E-2478-4B2F-BCDB-7F5E6538ADBB}" destId="{E6F3723D-2246-45FF-940C-47E65F87C3AD}" srcOrd="0" destOrd="0" presId="urn:microsoft.com/office/officeart/2005/8/layout/radial3"/>
    <dgm:cxn modelId="{062B20B0-0D73-4902-A93A-C3301289D66C}" srcId="{302E8DB1-B453-4A99-8335-B721736B8C89}" destId="{F2E9EBC5-6C40-4393-8DBA-9DA4ED91AAED}" srcOrd="11" destOrd="0" parTransId="{FF5F60EE-0C53-42A2-9DAC-3623D0A1B7C8}" sibTransId="{98617453-328D-4BED-A3E9-8FE26ABF9EF9}"/>
    <dgm:cxn modelId="{3FAC38D0-7CEB-498F-A39E-14025E8E90F5}" srcId="{302E8DB1-B453-4A99-8335-B721736B8C89}" destId="{37ED6EDF-C07D-4792-A620-659AA70F10F3}" srcOrd="10" destOrd="0" parTransId="{6654A542-7070-4B3C-9832-97477020E96F}" sibTransId="{06ECE828-3667-453C-A7E2-4C981B7697A3}"/>
    <dgm:cxn modelId="{085579E3-F9B4-4360-A5EE-3E5B12CA0AB0}" type="presOf" srcId="{1C96DD82-DD58-4EF0-B711-38E56D09586A}" destId="{932AEE5C-4616-4D6C-B098-AC7B8DA9AA39}" srcOrd="0" destOrd="0" presId="urn:microsoft.com/office/officeart/2005/8/layout/radial3"/>
    <dgm:cxn modelId="{6BC3CC20-4EDF-4D32-9CC9-FE636911380B}" srcId="{302E8DB1-B453-4A99-8335-B721736B8C89}" destId="{8A8B23E3-9871-4360-A357-B7633FC5F234}" srcOrd="5" destOrd="0" parTransId="{07FDE36E-F7FB-4D89-9D04-4DC3B6F47BE3}" sibTransId="{7054F346-F161-40CE-9CE8-931EF08AD5F6}"/>
    <dgm:cxn modelId="{2A903131-8C24-4CF7-BC61-ED4054F0CFD3}" type="presOf" srcId="{2175E7B8-5096-45A8-9733-408CA3A3590F}" destId="{3440A535-1D22-4144-A674-C86F3E0DEA1C}" srcOrd="0" destOrd="0" presId="urn:microsoft.com/office/officeart/2005/8/layout/radial3"/>
    <dgm:cxn modelId="{8925572F-93EC-4B40-A315-461C5BCC5EC1}" srcId="{302E8DB1-B453-4A99-8335-B721736B8C89}" destId="{1C96DD82-DD58-4EF0-B711-38E56D09586A}" srcOrd="7" destOrd="0" parTransId="{6D86B2F0-8A34-4538-BF4D-E01042604729}" sibTransId="{854747AA-8641-4571-AB8B-4BAE600500C2}"/>
    <dgm:cxn modelId="{7D6A51ED-9248-404A-BB9D-8BEB6A4B7E38}" type="presOf" srcId="{E07EDDA2-5B80-4609-8235-AE51910C1285}" destId="{C3358FB2-5CE7-4802-8F3B-53017EB2F748}" srcOrd="0" destOrd="0" presId="urn:microsoft.com/office/officeart/2005/8/layout/radial3"/>
    <dgm:cxn modelId="{BD56A311-6E06-4A69-AEBD-C2DE6CE8D25D}" type="presOf" srcId="{0D29B0FB-F509-426B-8583-07185D948123}" destId="{7F46EDC9-2241-4E87-BD69-5ADDF4FD9D46}" srcOrd="0" destOrd="0" presId="urn:microsoft.com/office/officeart/2005/8/layout/radial3"/>
    <dgm:cxn modelId="{8B26E370-4CE0-43C7-8970-465444A861ED}" type="presParOf" srcId="{246F3AF4-8770-4D30-8195-A592727E3537}" destId="{B0733C86-8214-403F-BCFC-042230604DE2}" srcOrd="0" destOrd="0" presId="urn:microsoft.com/office/officeart/2005/8/layout/radial3"/>
    <dgm:cxn modelId="{C143D6E2-8C70-4E48-9D31-F66E5C340DA4}" type="presParOf" srcId="{B0733C86-8214-403F-BCFC-042230604DE2}" destId="{D5697086-1EC2-497F-880D-23EA27B9C150}" srcOrd="0" destOrd="0" presId="urn:microsoft.com/office/officeart/2005/8/layout/radial3"/>
    <dgm:cxn modelId="{E5D85F84-BDAB-44E0-A6E4-1D1A60A227C3}" type="presParOf" srcId="{B0733C86-8214-403F-BCFC-042230604DE2}" destId="{8264E151-C496-4006-8DC2-5CF1FB6E102D}" srcOrd="1" destOrd="0" presId="urn:microsoft.com/office/officeart/2005/8/layout/radial3"/>
    <dgm:cxn modelId="{85E2A001-E787-4DA5-AD73-E5C8BD190966}" type="presParOf" srcId="{B0733C86-8214-403F-BCFC-042230604DE2}" destId="{894639AA-9D0E-416B-8268-37B95987A0E2}" srcOrd="2" destOrd="0" presId="urn:microsoft.com/office/officeart/2005/8/layout/radial3"/>
    <dgm:cxn modelId="{5236F2B4-C682-44BD-B180-4D42B1CC4F98}" type="presParOf" srcId="{B0733C86-8214-403F-BCFC-042230604DE2}" destId="{A5A80C73-6219-479A-995F-2EAEB9930457}" srcOrd="3" destOrd="0" presId="urn:microsoft.com/office/officeart/2005/8/layout/radial3"/>
    <dgm:cxn modelId="{807E8181-8F4B-405A-AB4B-4E372641634D}" type="presParOf" srcId="{B0733C86-8214-403F-BCFC-042230604DE2}" destId="{E6F3723D-2246-45FF-940C-47E65F87C3AD}" srcOrd="4" destOrd="0" presId="urn:microsoft.com/office/officeart/2005/8/layout/radial3"/>
    <dgm:cxn modelId="{C9702C69-73E3-489D-9BE8-974183677FA2}" type="presParOf" srcId="{B0733C86-8214-403F-BCFC-042230604DE2}" destId="{4B9D80BA-9370-4D3D-A115-56326D82FCE3}" srcOrd="5" destOrd="0" presId="urn:microsoft.com/office/officeart/2005/8/layout/radial3"/>
    <dgm:cxn modelId="{4BA9BCF9-5041-4ADF-A160-B0A124788002}" type="presParOf" srcId="{B0733C86-8214-403F-BCFC-042230604DE2}" destId="{E250CB54-DC2B-4EC7-BCF8-5CAFD15EC9D2}" srcOrd="6" destOrd="0" presId="urn:microsoft.com/office/officeart/2005/8/layout/radial3"/>
    <dgm:cxn modelId="{EC62CC13-CE5F-4E36-8CE3-6ABDFBB52E29}" type="presParOf" srcId="{B0733C86-8214-403F-BCFC-042230604DE2}" destId="{7F46EDC9-2241-4E87-BD69-5ADDF4FD9D46}" srcOrd="7" destOrd="0" presId="urn:microsoft.com/office/officeart/2005/8/layout/radial3"/>
    <dgm:cxn modelId="{1D567657-7E30-48B7-87A0-E1D77CB99C4D}" type="presParOf" srcId="{B0733C86-8214-403F-BCFC-042230604DE2}" destId="{932AEE5C-4616-4D6C-B098-AC7B8DA9AA39}" srcOrd="8" destOrd="0" presId="urn:microsoft.com/office/officeart/2005/8/layout/radial3"/>
    <dgm:cxn modelId="{2E17650E-6CC5-4247-8318-EF10EE9E6085}" type="presParOf" srcId="{B0733C86-8214-403F-BCFC-042230604DE2}" destId="{8A9A2F88-6909-421E-80F6-4F2CCFE122F1}" srcOrd="9" destOrd="0" presId="urn:microsoft.com/office/officeart/2005/8/layout/radial3"/>
    <dgm:cxn modelId="{310A566A-4DAA-455A-816E-7EF09E42F756}" type="presParOf" srcId="{B0733C86-8214-403F-BCFC-042230604DE2}" destId="{62FCC25C-24CA-4BF7-B1C2-BBFDE1B0C9C7}" srcOrd="10" destOrd="0" presId="urn:microsoft.com/office/officeart/2005/8/layout/radial3"/>
    <dgm:cxn modelId="{C583B995-850C-4892-B79F-6813BB4E4AE0}" type="presParOf" srcId="{B0733C86-8214-403F-BCFC-042230604DE2}" destId="{090F5205-6F0C-474E-B22D-6A6E7837C39E}" srcOrd="11" destOrd="0" presId="urn:microsoft.com/office/officeart/2005/8/layout/radial3"/>
    <dgm:cxn modelId="{5FCE31B4-563C-4227-B147-24830074555B}" type="presParOf" srcId="{B0733C86-8214-403F-BCFC-042230604DE2}" destId="{D15FC4AF-9ACE-4AA3-B704-B4AF7E1A66BA}" srcOrd="12" destOrd="0" presId="urn:microsoft.com/office/officeart/2005/8/layout/radial3"/>
    <dgm:cxn modelId="{52ABD71F-6B0C-4F4E-A902-C2EDE0D588A6}" type="presParOf" srcId="{B0733C86-8214-403F-BCFC-042230604DE2}" destId="{C3358FB2-5CE7-4802-8F3B-53017EB2F748}" srcOrd="13" destOrd="0" presId="urn:microsoft.com/office/officeart/2005/8/layout/radial3"/>
    <dgm:cxn modelId="{3EC40280-E244-4E47-9F25-BA69235586C1}" type="presParOf" srcId="{B0733C86-8214-403F-BCFC-042230604DE2}" destId="{C3269E3E-70B4-4121-A25C-D3DD8F0A8D80}" srcOrd="14" destOrd="0" presId="urn:microsoft.com/office/officeart/2005/8/layout/radial3"/>
    <dgm:cxn modelId="{CE0453EF-1FF9-4610-BF93-748BB8FE8F59}" type="presParOf" srcId="{B0733C86-8214-403F-BCFC-042230604DE2}" destId="{F4AD7898-63E4-4293-9338-4F36311E5484}" srcOrd="15" destOrd="0" presId="urn:microsoft.com/office/officeart/2005/8/layout/radial3"/>
    <dgm:cxn modelId="{64298114-4062-4883-B39C-FE25D1714EF5}" type="presParOf" srcId="{B0733C86-8214-403F-BCFC-042230604DE2}" destId="{E9912A04-528B-5240-995E-C6DB5EA6A379}" srcOrd="16" destOrd="0" presId="urn:microsoft.com/office/officeart/2005/8/layout/radial3"/>
    <dgm:cxn modelId="{26C6AEE6-822F-4173-8CB3-F8E8FFB70DA7}" type="presParOf" srcId="{B0733C86-8214-403F-BCFC-042230604DE2}" destId="{3440A535-1D22-4144-A674-C86F3E0DEA1C}" srcOrd="17"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DA43960-87DE-4CEE-A0F1-4AE52BF3011E}" type="doc">
      <dgm:prSet loTypeId="urn:microsoft.com/office/officeart/2005/8/layout/venn2" loCatId="relationship" qsTypeId="urn:microsoft.com/office/officeart/2005/8/quickstyle/simple5" qsCatId="simple" csTypeId="urn:microsoft.com/office/officeart/2005/8/colors/colorful5" csCatId="colorful" phldr="1"/>
      <dgm:spPr/>
      <dgm:t>
        <a:bodyPr/>
        <a:lstStyle/>
        <a:p>
          <a:endParaRPr lang="nl-BE"/>
        </a:p>
      </dgm:t>
    </dgm:pt>
    <dgm:pt modelId="{EDF9310B-BA2D-4B29-A1D4-47DF7BA7A5AA}">
      <dgm:prSet phldrT="[Text]" custT="1">
        <dgm:style>
          <a:lnRef idx="2">
            <a:schemeClr val="accent4">
              <a:shade val="50000"/>
            </a:schemeClr>
          </a:lnRef>
          <a:fillRef idx="1">
            <a:schemeClr val="accent4"/>
          </a:fillRef>
          <a:effectRef idx="0">
            <a:schemeClr val="accent4"/>
          </a:effectRef>
          <a:fontRef idx="minor">
            <a:schemeClr val="lt1"/>
          </a:fontRef>
        </dgm:style>
      </dgm:prSet>
      <dgm:spPr>
        <a:ln>
          <a:noFill/>
        </a:ln>
      </dgm:spPr>
      <dgm:t>
        <a:bodyPr/>
        <a:lstStyle/>
        <a:p>
          <a:endParaRPr lang="nl-BE" sz="6000" dirty="0">
            <a:solidFill>
              <a:schemeClr val="bg1"/>
            </a:solidFill>
          </a:endParaRPr>
        </a:p>
      </dgm:t>
    </dgm:pt>
    <dgm:pt modelId="{81C06283-086C-437B-AEFD-21CFB06BE237}" type="parTrans" cxnId="{2076F39F-9E85-4241-9EF5-CB83AA72A341}">
      <dgm:prSet/>
      <dgm:spPr/>
      <dgm:t>
        <a:bodyPr/>
        <a:lstStyle/>
        <a:p>
          <a:endParaRPr lang="nl-BE"/>
        </a:p>
      </dgm:t>
    </dgm:pt>
    <dgm:pt modelId="{766F7815-E6C5-43DC-811C-3275B99ED6E6}" type="sibTrans" cxnId="{2076F39F-9E85-4241-9EF5-CB83AA72A341}">
      <dgm:prSet/>
      <dgm:spPr/>
      <dgm:t>
        <a:bodyPr/>
        <a:lstStyle/>
        <a:p>
          <a:endParaRPr lang="nl-BE"/>
        </a:p>
      </dgm:t>
    </dgm:pt>
    <dgm:pt modelId="{7836EB62-35EF-4FF1-BDEF-57DCC70DCF16}">
      <dgm:prSet phldrT="[Text]" custT="1">
        <dgm:style>
          <a:lnRef idx="2">
            <a:schemeClr val="accent1">
              <a:shade val="50000"/>
            </a:schemeClr>
          </a:lnRef>
          <a:fillRef idx="1">
            <a:schemeClr val="accent1"/>
          </a:fillRef>
          <a:effectRef idx="0">
            <a:schemeClr val="accent1"/>
          </a:effectRef>
          <a:fontRef idx="minor">
            <a:schemeClr val="lt1"/>
          </a:fontRef>
        </dgm:style>
      </dgm:prSet>
      <dgm:spPr>
        <a:ln>
          <a:noFill/>
        </a:ln>
      </dgm:spPr>
      <dgm:t>
        <a:bodyPr/>
        <a:lstStyle/>
        <a:p>
          <a:r>
            <a:rPr lang="nl-BE" sz="5000" b="1" dirty="0" smtClean="0"/>
            <a:t>TU</a:t>
          </a:r>
          <a:endParaRPr lang="nl-BE" sz="5000" b="1" dirty="0"/>
        </a:p>
      </dgm:t>
    </dgm:pt>
    <dgm:pt modelId="{6D49F597-1297-4416-A6AA-55BB7E9ED67B}" type="parTrans" cxnId="{A44F056E-50CA-4425-8B6A-CB44C40FF3E4}">
      <dgm:prSet/>
      <dgm:spPr/>
      <dgm:t>
        <a:bodyPr/>
        <a:lstStyle/>
        <a:p>
          <a:endParaRPr lang="nl-BE"/>
        </a:p>
      </dgm:t>
    </dgm:pt>
    <dgm:pt modelId="{F190269F-67DA-469D-BDB8-C0D29C365859}" type="sibTrans" cxnId="{A44F056E-50CA-4425-8B6A-CB44C40FF3E4}">
      <dgm:prSet/>
      <dgm:spPr/>
      <dgm:t>
        <a:bodyPr/>
        <a:lstStyle/>
        <a:p>
          <a:endParaRPr lang="nl-BE"/>
        </a:p>
      </dgm:t>
    </dgm:pt>
    <dgm:pt modelId="{3C697ADC-26B8-407D-83C7-61994B697071}">
      <dgm:prSet phldrT="[Text]">
        <dgm:style>
          <a:lnRef idx="2">
            <a:schemeClr val="accent3">
              <a:shade val="50000"/>
            </a:schemeClr>
          </a:lnRef>
          <a:fillRef idx="1">
            <a:schemeClr val="accent3"/>
          </a:fillRef>
          <a:effectRef idx="0">
            <a:schemeClr val="accent3"/>
          </a:effectRef>
          <a:fontRef idx="minor">
            <a:schemeClr val="lt1"/>
          </a:fontRef>
        </dgm:style>
      </dgm:prSet>
      <dgm:spPr>
        <a:ln>
          <a:noFill/>
        </a:ln>
      </dgm:spPr>
      <dgm:t>
        <a:bodyPr/>
        <a:lstStyle/>
        <a:p>
          <a:r>
            <a:rPr lang="nl-BE" b="1" dirty="0" smtClean="0">
              <a:solidFill>
                <a:schemeClr val="bg1"/>
              </a:solidFill>
            </a:rPr>
            <a:t> </a:t>
          </a:r>
          <a:endParaRPr lang="nl-BE" b="1" dirty="0">
            <a:solidFill>
              <a:schemeClr val="bg1"/>
            </a:solidFill>
          </a:endParaRPr>
        </a:p>
      </dgm:t>
    </dgm:pt>
    <dgm:pt modelId="{68672466-49EB-4778-96DE-C63BD71B97CF}" type="sibTrans" cxnId="{03F5FC2A-9D9D-468A-9EE6-8A33651589B2}">
      <dgm:prSet/>
      <dgm:spPr/>
      <dgm:t>
        <a:bodyPr/>
        <a:lstStyle/>
        <a:p>
          <a:endParaRPr lang="nl-BE"/>
        </a:p>
      </dgm:t>
    </dgm:pt>
    <dgm:pt modelId="{B2748F80-2CAF-4CBA-836B-9F5DD0611610}" type="parTrans" cxnId="{03F5FC2A-9D9D-468A-9EE6-8A33651589B2}">
      <dgm:prSet/>
      <dgm:spPr/>
      <dgm:t>
        <a:bodyPr/>
        <a:lstStyle/>
        <a:p>
          <a:endParaRPr lang="nl-BE"/>
        </a:p>
      </dgm:t>
    </dgm:pt>
    <dgm:pt modelId="{0897C952-6673-44E4-8444-05C95F4D3151}">
      <dgm:prSet phldrT="[Text]" custT="1">
        <dgm:style>
          <a:lnRef idx="2">
            <a:schemeClr val="accent2">
              <a:shade val="50000"/>
            </a:schemeClr>
          </a:lnRef>
          <a:fillRef idx="1">
            <a:schemeClr val="accent2"/>
          </a:fillRef>
          <a:effectRef idx="0">
            <a:schemeClr val="accent2"/>
          </a:effectRef>
          <a:fontRef idx="minor">
            <a:schemeClr val="lt1"/>
          </a:fontRef>
        </dgm:style>
      </dgm:prSet>
      <dgm:spPr>
        <a:ln>
          <a:noFill/>
        </a:ln>
      </dgm:spPr>
      <dgm:t>
        <a:bodyPr/>
        <a:lstStyle/>
        <a:p>
          <a:r>
            <a:rPr lang="nl-BE" sz="5000" b="1" dirty="0" smtClean="0">
              <a:solidFill>
                <a:schemeClr val="bg1"/>
              </a:solidFill>
            </a:rPr>
            <a:t> </a:t>
          </a:r>
          <a:endParaRPr lang="nl-BE" sz="5000" b="1" dirty="0">
            <a:solidFill>
              <a:schemeClr val="bg1"/>
            </a:solidFill>
          </a:endParaRPr>
        </a:p>
      </dgm:t>
    </dgm:pt>
    <dgm:pt modelId="{F15ACE78-E5AF-4233-A143-6DEFB4792FED}" type="sibTrans" cxnId="{A1DB09EF-7962-4CB4-93F3-4E97D82A1821}">
      <dgm:prSet/>
      <dgm:spPr/>
      <dgm:t>
        <a:bodyPr/>
        <a:lstStyle/>
        <a:p>
          <a:endParaRPr lang="nl-BE"/>
        </a:p>
      </dgm:t>
    </dgm:pt>
    <dgm:pt modelId="{DB68BC97-9668-4ABA-8560-C9DACC3D5CBA}" type="parTrans" cxnId="{A1DB09EF-7962-4CB4-93F3-4E97D82A1821}">
      <dgm:prSet/>
      <dgm:spPr/>
      <dgm:t>
        <a:bodyPr/>
        <a:lstStyle/>
        <a:p>
          <a:endParaRPr lang="nl-BE"/>
        </a:p>
      </dgm:t>
    </dgm:pt>
    <dgm:pt modelId="{C22958E9-8325-4585-B9DD-DD95BC897DA0}" type="pres">
      <dgm:prSet presAssocID="{EDA43960-87DE-4CEE-A0F1-4AE52BF3011E}" presName="Name0" presStyleCnt="0">
        <dgm:presLayoutVars>
          <dgm:chMax val="7"/>
          <dgm:resizeHandles val="exact"/>
        </dgm:presLayoutVars>
      </dgm:prSet>
      <dgm:spPr/>
      <dgm:t>
        <a:bodyPr/>
        <a:lstStyle/>
        <a:p>
          <a:endParaRPr lang="nl-BE"/>
        </a:p>
      </dgm:t>
    </dgm:pt>
    <dgm:pt modelId="{41868027-2B49-4958-9303-2CC9AD1DFF91}" type="pres">
      <dgm:prSet presAssocID="{EDA43960-87DE-4CEE-A0F1-4AE52BF3011E}" presName="comp1" presStyleCnt="0"/>
      <dgm:spPr/>
    </dgm:pt>
    <dgm:pt modelId="{DF38075E-AC7D-46CB-A39E-080B840E4416}" type="pres">
      <dgm:prSet presAssocID="{EDA43960-87DE-4CEE-A0F1-4AE52BF3011E}" presName="circle1" presStyleLbl="node1" presStyleIdx="0" presStyleCnt="4" custScaleX="108957" custLinFactNeighborX="314" custLinFactNeighborY="563"/>
      <dgm:spPr/>
      <dgm:t>
        <a:bodyPr/>
        <a:lstStyle/>
        <a:p>
          <a:endParaRPr lang="nl-BE"/>
        </a:p>
      </dgm:t>
    </dgm:pt>
    <dgm:pt modelId="{DCFF9B6E-B692-4E1E-BEF3-D069337578FC}" type="pres">
      <dgm:prSet presAssocID="{EDA43960-87DE-4CEE-A0F1-4AE52BF3011E}" presName="c1text" presStyleLbl="node1" presStyleIdx="0" presStyleCnt="4">
        <dgm:presLayoutVars>
          <dgm:bulletEnabled val="1"/>
        </dgm:presLayoutVars>
      </dgm:prSet>
      <dgm:spPr/>
      <dgm:t>
        <a:bodyPr/>
        <a:lstStyle/>
        <a:p>
          <a:endParaRPr lang="nl-BE"/>
        </a:p>
      </dgm:t>
    </dgm:pt>
    <dgm:pt modelId="{CC78017E-D2D1-4192-9BCD-33F9A1ABC204}" type="pres">
      <dgm:prSet presAssocID="{EDA43960-87DE-4CEE-A0F1-4AE52BF3011E}" presName="comp2" presStyleCnt="0"/>
      <dgm:spPr/>
    </dgm:pt>
    <dgm:pt modelId="{A926EC75-4D06-4FE1-B354-841D73541E63}" type="pres">
      <dgm:prSet presAssocID="{EDA43960-87DE-4CEE-A0F1-4AE52BF3011E}" presName="circle2" presStyleLbl="node1" presStyleIdx="1" presStyleCnt="4" custScaleX="104094" custScaleY="104094" custLinFactNeighborY="0"/>
      <dgm:spPr/>
      <dgm:t>
        <a:bodyPr/>
        <a:lstStyle/>
        <a:p>
          <a:endParaRPr lang="nl-BE"/>
        </a:p>
      </dgm:t>
    </dgm:pt>
    <dgm:pt modelId="{21AFF618-9B83-4BA6-A689-02186BA6C237}" type="pres">
      <dgm:prSet presAssocID="{EDA43960-87DE-4CEE-A0F1-4AE52BF3011E}" presName="c2text" presStyleLbl="node1" presStyleIdx="1" presStyleCnt="4">
        <dgm:presLayoutVars>
          <dgm:bulletEnabled val="1"/>
        </dgm:presLayoutVars>
      </dgm:prSet>
      <dgm:spPr/>
      <dgm:t>
        <a:bodyPr/>
        <a:lstStyle/>
        <a:p>
          <a:endParaRPr lang="nl-BE"/>
        </a:p>
      </dgm:t>
    </dgm:pt>
    <dgm:pt modelId="{7DB49092-10A9-4757-AA1B-309D61B3DA7D}" type="pres">
      <dgm:prSet presAssocID="{EDA43960-87DE-4CEE-A0F1-4AE52BF3011E}" presName="comp3" presStyleCnt="0"/>
      <dgm:spPr/>
    </dgm:pt>
    <dgm:pt modelId="{48930EAD-0E3D-4072-92DA-C4787D13DA2C}" type="pres">
      <dgm:prSet presAssocID="{EDA43960-87DE-4CEE-A0F1-4AE52BF3011E}" presName="circle3" presStyleLbl="node1" presStyleIdx="2" presStyleCnt="4"/>
      <dgm:spPr/>
      <dgm:t>
        <a:bodyPr/>
        <a:lstStyle/>
        <a:p>
          <a:endParaRPr lang="nl-BE"/>
        </a:p>
      </dgm:t>
    </dgm:pt>
    <dgm:pt modelId="{03532D19-9C54-4C21-B0FA-E2FEC9181F52}" type="pres">
      <dgm:prSet presAssocID="{EDA43960-87DE-4CEE-A0F1-4AE52BF3011E}" presName="c3text" presStyleLbl="node1" presStyleIdx="2" presStyleCnt="4">
        <dgm:presLayoutVars>
          <dgm:bulletEnabled val="1"/>
        </dgm:presLayoutVars>
      </dgm:prSet>
      <dgm:spPr/>
      <dgm:t>
        <a:bodyPr/>
        <a:lstStyle/>
        <a:p>
          <a:endParaRPr lang="nl-BE"/>
        </a:p>
      </dgm:t>
    </dgm:pt>
    <dgm:pt modelId="{7942F516-228B-4664-A316-6C4BB465F9BE}" type="pres">
      <dgm:prSet presAssocID="{EDA43960-87DE-4CEE-A0F1-4AE52BF3011E}" presName="comp4" presStyleCnt="0"/>
      <dgm:spPr/>
    </dgm:pt>
    <dgm:pt modelId="{CF6D80F3-4124-4FDF-8814-6072ACAEA281}" type="pres">
      <dgm:prSet presAssocID="{EDA43960-87DE-4CEE-A0F1-4AE52BF3011E}" presName="circle4" presStyleLbl="node1" presStyleIdx="3" presStyleCnt="4" custLinFactNeighborX="-182" custLinFactNeighborY="607"/>
      <dgm:spPr/>
      <dgm:t>
        <a:bodyPr/>
        <a:lstStyle/>
        <a:p>
          <a:endParaRPr lang="nl-BE"/>
        </a:p>
      </dgm:t>
    </dgm:pt>
    <dgm:pt modelId="{D9613AEC-89DD-45CE-B321-35858062C850}" type="pres">
      <dgm:prSet presAssocID="{EDA43960-87DE-4CEE-A0F1-4AE52BF3011E}" presName="c4text" presStyleLbl="node1" presStyleIdx="3" presStyleCnt="4">
        <dgm:presLayoutVars>
          <dgm:bulletEnabled val="1"/>
        </dgm:presLayoutVars>
      </dgm:prSet>
      <dgm:spPr/>
      <dgm:t>
        <a:bodyPr/>
        <a:lstStyle/>
        <a:p>
          <a:endParaRPr lang="nl-BE"/>
        </a:p>
      </dgm:t>
    </dgm:pt>
  </dgm:ptLst>
  <dgm:cxnLst>
    <dgm:cxn modelId="{01545CC8-3600-4D71-9066-A1EDB8A8C757}" type="presOf" srcId="{EDA43960-87DE-4CEE-A0F1-4AE52BF3011E}" destId="{C22958E9-8325-4585-B9DD-DD95BC897DA0}" srcOrd="0" destOrd="0" presId="urn:microsoft.com/office/officeart/2005/8/layout/venn2"/>
    <dgm:cxn modelId="{1B1AB557-2155-444A-AC6C-D3CA69EFE333}" type="presOf" srcId="{0897C952-6673-44E4-8444-05C95F4D3151}" destId="{03532D19-9C54-4C21-B0FA-E2FEC9181F52}" srcOrd="1" destOrd="0" presId="urn:microsoft.com/office/officeart/2005/8/layout/venn2"/>
    <dgm:cxn modelId="{A44F056E-50CA-4425-8B6A-CB44C40FF3E4}" srcId="{EDA43960-87DE-4CEE-A0F1-4AE52BF3011E}" destId="{7836EB62-35EF-4FF1-BDEF-57DCC70DCF16}" srcOrd="3" destOrd="0" parTransId="{6D49F597-1297-4416-A6AA-55BB7E9ED67B}" sibTransId="{F190269F-67DA-469D-BDB8-C0D29C365859}"/>
    <dgm:cxn modelId="{11980365-1808-469B-8FE7-03E644F5C995}" type="presOf" srcId="{0897C952-6673-44E4-8444-05C95F4D3151}" destId="{48930EAD-0E3D-4072-92DA-C4787D13DA2C}" srcOrd="0" destOrd="0" presId="urn:microsoft.com/office/officeart/2005/8/layout/venn2"/>
    <dgm:cxn modelId="{7C433877-FC93-4420-B4C5-D225C7C200BA}" type="presOf" srcId="{EDF9310B-BA2D-4B29-A1D4-47DF7BA7A5AA}" destId="{DCFF9B6E-B692-4E1E-BEF3-D069337578FC}" srcOrd="1" destOrd="0" presId="urn:microsoft.com/office/officeart/2005/8/layout/venn2"/>
    <dgm:cxn modelId="{727E9523-1703-4021-8304-3F4C29A9E8FE}" type="presOf" srcId="{3C697ADC-26B8-407D-83C7-61994B697071}" destId="{A926EC75-4D06-4FE1-B354-841D73541E63}" srcOrd="0" destOrd="0" presId="urn:microsoft.com/office/officeart/2005/8/layout/venn2"/>
    <dgm:cxn modelId="{2076F39F-9E85-4241-9EF5-CB83AA72A341}" srcId="{EDA43960-87DE-4CEE-A0F1-4AE52BF3011E}" destId="{EDF9310B-BA2D-4B29-A1D4-47DF7BA7A5AA}" srcOrd="0" destOrd="0" parTransId="{81C06283-086C-437B-AEFD-21CFB06BE237}" sibTransId="{766F7815-E6C5-43DC-811C-3275B99ED6E6}"/>
    <dgm:cxn modelId="{03F5FC2A-9D9D-468A-9EE6-8A33651589B2}" srcId="{EDA43960-87DE-4CEE-A0F1-4AE52BF3011E}" destId="{3C697ADC-26B8-407D-83C7-61994B697071}" srcOrd="1" destOrd="0" parTransId="{B2748F80-2CAF-4CBA-836B-9F5DD0611610}" sibTransId="{68672466-49EB-4778-96DE-C63BD71B97CF}"/>
    <dgm:cxn modelId="{BB7463B0-1F75-4F6B-9446-CD7960FCD92D}" type="presOf" srcId="{EDF9310B-BA2D-4B29-A1D4-47DF7BA7A5AA}" destId="{DF38075E-AC7D-46CB-A39E-080B840E4416}" srcOrd="0" destOrd="0" presId="urn:microsoft.com/office/officeart/2005/8/layout/venn2"/>
    <dgm:cxn modelId="{67C65765-D6E2-46D0-85B2-9A0744F91DB4}" type="presOf" srcId="{3C697ADC-26B8-407D-83C7-61994B697071}" destId="{21AFF618-9B83-4BA6-A689-02186BA6C237}" srcOrd="1" destOrd="0" presId="urn:microsoft.com/office/officeart/2005/8/layout/venn2"/>
    <dgm:cxn modelId="{A1DB09EF-7962-4CB4-93F3-4E97D82A1821}" srcId="{EDA43960-87DE-4CEE-A0F1-4AE52BF3011E}" destId="{0897C952-6673-44E4-8444-05C95F4D3151}" srcOrd="2" destOrd="0" parTransId="{DB68BC97-9668-4ABA-8560-C9DACC3D5CBA}" sibTransId="{F15ACE78-E5AF-4233-A143-6DEFB4792FED}"/>
    <dgm:cxn modelId="{D5B0C864-CC6A-4E4D-BF8B-086F32D529CE}" type="presOf" srcId="{7836EB62-35EF-4FF1-BDEF-57DCC70DCF16}" destId="{CF6D80F3-4124-4FDF-8814-6072ACAEA281}" srcOrd="0" destOrd="0" presId="urn:microsoft.com/office/officeart/2005/8/layout/venn2"/>
    <dgm:cxn modelId="{378410C2-BF33-426E-873D-D52B850F442F}" type="presOf" srcId="{7836EB62-35EF-4FF1-BDEF-57DCC70DCF16}" destId="{D9613AEC-89DD-45CE-B321-35858062C850}" srcOrd="1" destOrd="0" presId="urn:microsoft.com/office/officeart/2005/8/layout/venn2"/>
    <dgm:cxn modelId="{7F0209CB-5C2C-43C6-B530-DCA833D0EAB1}" type="presParOf" srcId="{C22958E9-8325-4585-B9DD-DD95BC897DA0}" destId="{41868027-2B49-4958-9303-2CC9AD1DFF91}" srcOrd="0" destOrd="0" presId="urn:microsoft.com/office/officeart/2005/8/layout/venn2"/>
    <dgm:cxn modelId="{F828BE08-10E7-4E62-A382-4A436534289B}" type="presParOf" srcId="{41868027-2B49-4958-9303-2CC9AD1DFF91}" destId="{DF38075E-AC7D-46CB-A39E-080B840E4416}" srcOrd="0" destOrd="0" presId="urn:microsoft.com/office/officeart/2005/8/layout/venn2"/>
    <dgm:cxn modelId="{07B1E440-864A-4193-A7CB-ABC365CD7CAB}" type="presParOf" srcId="{41868027-2B49-4958-9303-2CC9AD1DFF91}" destId="{DCFF9B6E-B692-4E1E-BEF3-D069337578FC}" srcOrd="1" destOrd="0" presId="urn:microsoft.com/office/officeart/2005/8/layout/venn2"/>
    <dgm:cxn modelId="{A3F3D214-C96A-43FA-BBEB-B527CFE6A31E}" type="presParOf" srcId="{C22958E9-8325-4585-B9DD-DD95BC897DA0}" destId="{CC78017E-D2D1-4192-9BCD-33F9A1ABC204}" srcOrd="1" destOrd="0" presId="urn:microsoft.com/office/officeart/2005/8/layout/venn2"/>
    <dgm:cxn modelId="{3AD918CF-641F-46AD-A1C2-2EF1FC4B0AA3}" type="presParOf" srcId="{CC78017E-D2D1-4192-9BCD-33F9A1ABC204}" destId="{A926EC75-4D06-4FE1-B354-841D73541E63}" srcOrd="0" destOrd="0" presId="urn:microsoft.com/office/officeart/2005/8/layout/venn2"/>
    <dgm:cxn modelId="{1C3907BA-30BA-46A3-B4CB-46A8E42D4AFD}" type="presParOf" srcId="{CC78017E-D2D1-4192-9BCD-33F9A1ABC204}" destId="{21AFF618-9B83-4BA6-A689-02186BA6C237}" srcOrd="1" destOrd="0" presId="urn:microsoft.com/office/officeart/2005/8/layout/venn2"/>
    <dgm:cxn modelId="{9B53FA44-8798-4641-B8FB-C179C4DEC0EB}" type="presParOf" srcId="{C22958E9-8325-4585-B9DD-DD95BC897DA0}" destId="{7DB49092-10A9-4757-AA1B-309D61B3DA7D}" srcOrd="2" destOrd="0" presId="urn:microsoft.com/office/officeart/2005/8/layout/venn2"/>
    <dgm:cxn modelId="{ACE346E1-D55C-446E-A048-483F51F96374}" type="presParOf" srcId="{7DB49092-10A9-4757-AA1B-309D61B3DA7D}" destId="{48930EAD-0E3D-4072-92DA-C4787D13DA2C}" srcOrd="0" destOrd="0" presId="urn:microsoft.com/office/officeart/2005/8/layout/venn2"/>
    <dgm:cxn modelId="{23208FF1-0C15-4DAC-9850-731E18E36BAF}" type="presParOf" srcId="{7DB49092-10A9-4757-AA1B-309D61B3DA7D}" destId="{03532D19-9C54-4C21-B0FA-E2FEC9181F52}" srcOrd="1" destOrd="0" presId="urn:microsoft.com/office/officeart/2005/8/layout/venn2"/>
    <dgm:cxn modelId="{66E0CA3C-6263-4103-93CC-0C2AC8312804}" type="presParOf" srcId="{C22958E9-8325-4585-B9DD-DD95BC897DA0}" destId="{7942F516-228B-4664-A316-6C4BB465F9BE}" srcOrd="3" destOrd="0" presId="urn:microsoft.com/office/officeart/2005/8/layout/venn2"/>
    <dgm:cxn modelId="{4305DA9D-AD76-42D7-84BD-26E861538555}" type="presParOf" srcId="{7942F516-228B-4664-A316-6C4BB465F9BE}" destId="{CF6D80F3-4124-4FDF-8814-6072ACAEA281}" srcOrd="0" destOrd="0" presId="urn:microsoft.com/office/officeart/2005/8/layout/venn2"/>
    <dgm:cxn modelId="{E2917D08-4537-4AEB-BA1A-62DAF5E5CA46}" type="presParOf" srcId="{7942F516-228B-4664-A316-6C4BB465F9BE}" destId="{D9613AEC-89DD-45CE-B321-35858062C850}"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C63713-0FA4-46E1-BC64-15B56C512D1B}" type="doc">
      <dgm:prSet loTypeId="urn:microsoft.com/office/officeart/2005/8/layout/arrow3" loCatId="relationship" qsTypeId="urn:microsoft.com/office/officeart/2005/8/quickstyle/3d4" qsCatId="3D" csTypeId="urn:microsoft.com/office/officeart/2005/8/colors/accent1_3" csCatId="accent1" phldr="1"/>
      <dgm:spPr/>
      <dgm:t>
        <a:bodyPr/>
        <a:lstStyle/>
        <a:p>
          <a:endParaRPr lang="nl-BE"/>
        </a:p>
      </dgm:t>
    </dgm:pt>
    <dgm:pt modelId="{55B2E37D-199D-422D-A8DF-057D021AFA2A}">
      <dgm:prSet phldrT="[Text]"/>
      <dgm:spPr/>
      <dgm:t>
        <a:bodyPr/>
        <a:lstStyle/>
        <a:p>
          <a:r>
            <a:rPr lang="es-ES" noProof="0" dirty="0" smtClean="0">
              <a:solidFill>
                <a:srgbClr val="000000"/>
              </a:solidFill>
              <a:latin typeface="+mn-lt"/>
              <a:cs typeface="Arial" panose="020B0604020202020204" pitchFamily="34" charset="0"/>
            </a:rPr>
            <a:t>Falsa denuncia de irregularidades</a:t>
          </a:r>
          <a:endParaRPr lang="es-ES" noProof="0" dirty="0">
            <a:solidFill>
              <a:srgbClr val="000000"/>
            </a:solidFill>
            <a:latin typeface="+mn-lt"/>
            <a:cs typeface="Arial" panose="020B0604020202020204" pitchFamily="34" charset="0"/>
          </a:endParaRPr>
        </a:p>
      </dgm:t>
    </dgm:pt>
    <dgm:pt modelId="{832545FD-18F6-451C-9FC9-8F1F9EE55742}" type="parTrans" cxnId="{094FEFC1-B6D2-4330-B29F-0636D7885C6A}">
      <dgm:prSet/>
      <dgm:spPr/>
      <dgm:t>
        <a:bodyPr/>
        <a:lstStyle/>
        <a:p>
          <a:endParaRPr lang="nl-BE"/>
        </a:p>
      </dgm:t>
    </dgm:pt>
    <dgm:pt modelId="{88C6E4E0-BCE7-4E73-8E57-7407A98D563E}" type="sibTrans" cxnId="{094FEFC1-B6D2-4330-B29F-0636D7885C6A}">
      <dgm:prSet/>
      <dgm:spPr/>
      <dgm:t>
        <a:bodyPr/>
        <a:lstStyle/>
        <a:p>
          <a:endParaRPr lang="nl-BE"/>
        </a:p>
      </dgm:t>
    </dgm:pt>
    <dgm:pt modelId="{A03EB62C-9C1E-4956-9032-01FFB139BEE3}">
      <dgm:prSet phldrT="[Text]"/>
      <dgm:spPr/>
      <dgm:t>
        <a:bodyPr/>
        <a:lstStyle/>
        <a:p>
          <a:r>
            <a:rPr lang="es-ES" noProof="0" dirty="0" smtClean="0">
              <a:solidFill>
                <a:srgbClr val="000000"/>
              </a:solidFill>
              <a:latin typeface="+mn-lt"/>
              <a:cs typeface="Arial" panose="020B0604020202020204" pitchFamily="34" charset="0"/>
            </a:rPr>
            <a:t>Reducción de beneficios/salario + disculpa pública</a:t>
          </a:r>
          <a:endParaRPr lang="es-ES" noProof="0" dirty="0">
            <a:solidFill>
              <a:srgbClr val="000000"/>
            </a:solidFill>
            <a:latin typeface="+mn-lt"/>
            <a:cs typeface="Arial" panose="020B0604020202020204" pitchFamily="34" charset="0"/>
          </a:endParaRPr>
        </a:p>
      </dgm:t>
    </dgm:pt>
    <dgm:pt modelId="{936ADFAB-88C6-46D9-A266-A8E1F8962DA2}" type="parTrans" cxnId="{CE314C2F-A51E-4F84-9B3F-92BD8207CDA9}">
      <dgm:prSet/>
      <dgm:spPr/>
      <dgm:t>
        <a:bodyPr/>
        <a:lstStyle/>
        <a:p>
          <a:endParaRPr lang="nl-BE"/>
        </a:p>
      </dgm:t>
    </dgm:pt>
    <dgm:pt modelId="{96B52F2F-3C41-49D3-B765-52DDF6164BFC}" type="sibTrans" cxnId="{CE314C2F-A51E-4F84-9B3F-92BD8207CDA9}">
      <dgm:prSet/>
      <dgm:spPr/>
      <dgm:t>
        <a:bodyPr/>
        <a:lstStyle/>
        <a:p>
          <a:endParaRPr lang="nl-BE"/>
        </a:p>
      </dgm:t>
    </dgm:pt>
    <dgm:pt modelId="{A9473F5D-1B04-4D9C-B21A-17B6985D5AC8}" type="pres">
      <dgm:prSet presAssocID="{05C63713-0FA4-46E1-BC64-15B56C512D1B}" presName="compositeShape" presStyleCnt="0">
        <dgm:presLayoutVars>
          <dgm:chMax val="2"/>
          <dgm:dir/>
          <dgm:resizeHandles val="exact"/>
        </dgm:presLayoutVars>
      </dgm:prSet>
      <dgm:spPr/>
      <dgm:t>
        <a:bodyPr/>
        <a:lstStyle/>
        <a:p>
          <a:endParaRPr lang="nl-BE"/>
        </a:p>
      </dgm:t>
    </dgm:pt>
    <dgm:pt modelId="{4423BA93-2284-4D1E-A247-107C67E55CBE}" type="pres">
      <dgm:prSet presAssocID="{05C63713-0FA4-46E1-BC64-15B56C512D1B}" presName="divider" presStyleLbl="fgShp" presStyleIdx="0" presStyleCnt="1">
        <dgm:style>
          <a:lnRef idx="2">
            <a:schemeClr val="dk1">
              <a:shade val="50000"/>
            </a:schemeClr>
          </a:lnRef>
          <a:fillRef idx="1">
            <a:schemeClr val="dk1"/>
          </a:fillRef>
          <a:effectRef idx="0">
            <a:schemeClr val="dk1"/>
          </a:effectRef>
          <a:fontRef idx="minor">
            <a:schemeClr val="lt1"/>
          </a:fontRef>
        </dgm:style>
      </dgm:prSet>
      <dgm:spPr/>
      <dgm:t>
        <a:bodyPr/>
        <a:lstStyle/>
        <a:p>
          <a:endParaRPr lang="nb-NO"/>
        </a:p>
      </dgm:t>
    </dgm:pt>
    <dgm:pt modelId="{FFC68714-6BBD-4EBE-901B-DA92F6283B21}" type="pres">
      <dgm:prSet presAssocID="{55B2E37D-199D-422D-A8DF-057D021AFA2A}" presName="downArrow" presStyleLbl="node1" presStyleIdx="0" presStyleCnt="2">
        <dgm:style>
          <a:lnRef idx="2">
            <a:schemeClr val="accent1">
              <a:shade val="50000"/>
            </a:schemeClr>
          </a:lnRef>
          <a:fillRef idx="1">
            <a:schemeClr val="accent1"/>
          </a:fillRef>
          <a:effectRef idx="0">
            <a:schemeClr val="accent1"/>
          </a:effectRef>
          <a:fontRef idx="minor">
            <a:schemeClr val="lt1"/>
          </a:fontRef>
        </dgm:style>
      </dgm:prSet>
      <dgm:spPr/>
      <dgm:t>
        <a:bodyPr/>
        <a:lstStyle/>
        <a:p>
          <a:endParaRPr lang="nl-BE"/>
        </a:p>
      </dgm:t>
    </dgm:pt>
    <dgm:pt modelId="{691E2111-6BE3-47A1-8ED4-04FE79450FDC}" type="pres">
      <dgm:prSet presAssocID="{55B2E37D-199D-422D-A8DF-057D021AFA2A}" presName="downArrowText" presStyleLbl="revTx" presStyleIdx="0" presStyleCnt="2" custScaleX="161642">
        <dgm:presLayoutVars>
          <dgm:bulletEnabled val="1"/>
        </dgm:presLayoutVars>
      </dgm:prSet>
      <dgm:spPr/>
      <dgm:t>
        <a:bodyPr/>
        <a:lstStyle/>
        <a:p>
          <a:endParaRPr lang="nl-BE"/>
        </a:p>
      </dgm:t>
    </dgm:pt>
    <dgm:pt modelId="{FC6CBE03-38AF-446E-A2BF-351218AF79C7}" type="pres">
      <dgm:prSet presAssocID="{A03EB62C-9C1E-4956-9032-01FFB139BEE3}" presName="upArrow" presStyleLbl="node1" presStyleIdx="1" presStyleCnt="2">
        <dgm:style>
          <a:lnRef idx="2">
            <a:schemeClr val="accent3">
              <a:shade val="50000"/>
            </a:schemeClr>
          </a:lnRef>
          <a:fillRef idx="1">
            <a:schemeClr val="accent3"/>
          </a:fillRef>
          <a:effectRef idx="0">
            <a:schemeClr val="accent3"/>
          </a:effectRef>
          <a:fontRef idx="minor">
            <a:schemeClr val="lt1"/>
          </a:fontRef>
        </dgm:style>
      </dgm:prSet>
      <dgm:spPr/>
      <dgm:t>
        <a:bodyPr/>
        <a:lstStyle/>
        <a:p>
          <a:endParaRPr lang="nl-BE"/>
        </a:p>
      </dgm:t>
    </dgm:pt>
    <dgm:pt modelId="{9BCD77B1-5085-4CFA-87EC-443DEE2FEBFC}" type="pres">
      <dgm:prSet presAssocID="{A03EB62C-9C1E-4956-9032-01FFB139BEE3}" presName="upArrowText" presStyleLbl="revTx" presStyleIdx="1" presStyleCnt="2" custScaleX="173897">
        <dgm:presLayoutVars>
          <dgm:bulletEnabled val="1"/>
        </dgm:presLayoutVars>
      </dgm:prSet>
      <dgm:spPr/>
      <dgm:t>
        <a:bodyPr/>
        <a:lstStyle/>
        <a:p>
          <a:endParaRPr lang="nl-BE"/>
        </a:p>
      </dgm:t>
    </dgm:pt>
  </dgm:ptLst>
  <dgm:cxnLst>
    <dgm:cxn modelId="{8156A3AE-ECBF-4C8C-B408-9AC9901FE954}" type="presOf" srcId="{05C63713-0FA4-46E1-BC64-15B56C512D1B}" destId="{A9473F5D-1B04-4D9C-B21A-17B6985D5AC8}" srcOrd="0" destOrd="0" presId="urn:microsoft.com/office/officeart/2005/8/layout/arrow3"/>
    <dgm:cxn modelId="{969888BD-51E1-4705-BFFF-B0878298EB07}" type="presOf" srcId="{A03EB62C-9C1E-4956-9032-01FFB139BEE3}" destId="{9BCD77B1-5085-4CFA-87EC-443DEE2FEBFC}" srcOrd="0" destOrd="0" presId="urn:microsoft.com/office/officeart/2005/8/layout/arrow3"/>
    <dgm:cxn modelId="{094FEFC1-B6D2-4330-B29F-0636D7885C6A}" srcId="{05C63713-0FA4-46E1-BC64-15B56C512D1B}" destId="{55B2E37D-199D-422D-A8DF-057D021AFA2A}" srcOrd="0" destOrd="0" parTransId="{832545FD-18F6-451C-9FC9-8F1F9EE55742}" sibTransId="{88C6E4E0-BCE7-4E73-8E57-7407A98D563E}"/>
    <dgm:cxn modelId="{0C2B3032-CB13-477E-B3FD-1B755C1F602E}" type="presOf" srcId="{55B2E37D-199D-422D-A8DF-057D021AFA2A}" destId="{691E2111-6BE3-47A1-8ED4-04FE79450FDC}" srcOrd="0" destOrd="0" presId="urn:microsoft.com/office/officeart/2005/8/layout/arrow3"/>
    <dgm:cxn modelId="{CE314C2F-A51E-4F84-9B3F-92BD8207CDA9}" srcId="{05C63713-0FA4-46E1-BC64-15B56C512D1B}" destId="{A03EB62C-9C1E-4956-9032-01FFB139BEE3}" srcOrd="1" destOrd="0" parTransId="{936ADFAB-88C6-46D9-A266-A8E1F8962DA2}" sibTransId="{96B52F2F-3C41-49D3-B765-52DDF6164BFC}"/>
    <dgm:cxn modelId="{E9FC4925-97E9-4CE7-A580-B67C7D7557E5}" type="presParOf" srcId="{A9473F5D-1B04-4D9C-B21A-17B6985D5AC8}" destId="{4423BA93-2284-4D1E-A247-107C67E55CBE}" srcOrd="0" destOrd="0" presId="urn:microsoft.com/office/officeart/2005/8/layout/arrow3"/>
    <dgm:cxn modelId="{5A42B0AA-929B-4EEE-B9F8-04B01CB6F914}" type="presParOf" srcId="{A9473F5D-1B04-4D9C-B21A-17B6985D5AC8}" destId="{FFC68714-6BBD-4EBE-901B-DA92F6283B21}" srcOrd="1" destOrd="0" presId="urn:microsoft.com/office/officeart/2005/8/layout/arrow3"/>
    <dgm:cxn modelId="{47ADE620-4922-424F-A2BF-6E58E6BEAC4E}" type="presParOf" srcId="{A9473F5D-1B04-4D9C-B21A-17B6985D5AC8}" destId="{691E2111-6BE3-47A1-8ED4-04FE79450FDC}" srcOrd="2" destOrd="0" presId="urn:microsoft.com/office/officeart/2005/8/layout/arrow3"/>
    <dgm:cxn modelId="{DD077193-B694-4060-BD15-460C002240F8}" type="presParOf" srcId="{A9473F5D-1B04-4D9C-B21A-17B6985D5AC8}" destId="{FC6CBE03-38AF-446E-A2BF-351218AF79C7}" srcOrd="3" destOrd="0" presId="urn:microsoft.com/office/officeart/2005/8/layout/arrow3"/>
    <dgm:cxn modelId="{8642CADD-D07B-4654-B4E1-9DA6ECE92602}" type="presParOf" srcId="{A9473F5D-1B04-4D9C-B21A-17B6985D5AC8}" destId="{9BCD77B1-5085-4CFA-87EC-443DEE2FEBFC}"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05C63713-0FA4-46E1-BC64-15B56C512D1B}" type="doc">
      <dgm:prSet loTypeId="urn:microsoft.com/office/officeart/2005/8/layout/arrow3" loCatId="relationship" qsTypeId="urn:microsoft.com/office/officeart/2005/8/quickstyle/3d4" qsCatId="3D" csTypeId="urn:microsoft.com/office/officeart/2005/8/colors/accent2_2" csCatId="accent2" phldr="1"/>
      <dgm:spPr/>
      <dgm:t>
        <a:bodyPr/>
        <a:lstStyle/>
        <a:p>
          <a:endParaRPr lang="nl-BE"/>
        </a:p>
      </dgm:t>
    </dgm:pt>
    <dgm:pt modelId="{55B2E37D-199D-422D-A8DF-057D021AFA2A}">
      <dgm:prSet phldrT="[Text]"/>
      <dgm:spPr/>
      <dgm:t>
        <a:bodyPr/>
        <a:lstStyle/>
        <a:p>
          <a:r>
            <a:rPr lang="es-ES" noProof="0" dirty="0" smtClean="0">
              <a:solidFill>
                <a:srgbClr val="000000"/>
              </a:solidFill>
              <a:latin typeface="+mn-lt"/>
              <a:cs typeface="Arial" panose="020B0604020202020204" pitchFamily="34" charset="0"/>
            </a:rPr>
            <a:t>Malversación</a:t>
          </a:r>
          <a:endParaRPr lang="es-ES" noProof="0" dirty="0">
            <a:solidFill>
              <a:srgbClr val="000000"/>
            </a:solidFill>
            <a:latin typeface="+mn-lt"/>
            <a:cs typeface="Arial" panose="020B0604020202020204" pitchFamily="34" charset="0"/>
          </a:endParaRPr>
        </a:p>
      </dgm:t>
    </dgm:pt>
    <dgm:pt modelId="{832545FD-18F6-451C-9FC9-8F1F9EE55742}" type="parTrans" cxnId="{094FEFC1-B6D2-4330-B29F-0636D7885C6A}">
      <dgm:prSet/>
      <dgm:spPr/>
      <dgm:t>
        <a:bodyPr/>
        <a:lstStyle/>
        <a:p>
          <a:endParaRPr lang="nl-BE"/>
        </a:p>
      </dgm:t>
    </dgm:pt>
    <dgm:pt modelId="{88C6E4E0-BCE7-4E73-8E57-7407A98D563E}" type="sibTrans" cxnId="{094FEFC1-B6D2-4330-B29F-0636D7885C6A}">
      <dgm:prSet/>
      <dgm:spPr/>
      <dgm:t>
        <a:bodyPr/>
        <a:lstStyle/>
        <a:p>
          <a:endParaRPr lang="nl-BE"/>
        </a:p>
      </dgm:t>
    </dgm:pt>
    <dgm:pt modelId="{A03EB62C-9C1E-4956-9032-01FFB139BEE3}">
      <dgm:prSet phldrT="[Text]" custT="1"/>
      <dgm:spPr/>
      <dgm:t>
        <a:bodyPr/>
        <a:lstStyle/>
        <a:p>
          <a:r>
            <a:rPr lang="es-ES" sz="5500" noProof="0" dirty="0" smtClean="0">
              <a:solidFill>
                <a:srgbClr val="000000"/>
              </a:solidFill>
              <a:latin typeface="+mn-lt"/>
              <a:cs typeface="Arial" panose="020B0604020202020204" pitchFamily="34" charset="0"/>
            </a:rPr>
            <a:t>Despido inmediato + auditoria externa</a:t>
          </a:r>
          <a:endParaRPr lang="es-ES" sz="5500" noProof="0" dirty="0">
            <a:solidFill>
              <a:srgbClr val="000000"/>
            </a:solidFill>
            <a:latin typeface="+mn-lt"/>
            <a:cs typeface="Arial" panose="020B0604020202020204" pitchFamily="34" charset="0"/>
          </a:endParaRPr>
        </a:p>
      </dgm:t>
    </dgm:pt>
    <dgm:pt modelId="{936ADFAB-88C6-46D9-A266-A8E1F8962DA2}" type="parTrans" cxnId="{CE314C2F-A51E-4F84-9B3F-92BD8207CDA9}">
      <dgm:prSet/>
      <dgm:spPr/>
      <dgm:t>
        <a:bodyPr/>
        <a:lstStyle/>
        <a:p>
          <a:endParaRPr lang="nl-BE"/>
        </a:p>
      </dgm:t>
    </dgm:pt>
    <dgm:pt modelId="{96B52F2F-3C41-49D3-B765-52DDF6164BFC}" type="sibTrans" cxnId="{CE314C2F-A51E-4F84-9B3F-92BD8207CDA9}">
      <dgm:prSet/>
      <dgm:spPr/>
      <dgm:t>
        <a:bodyPr/>
        <a:lstStyle/>
        <a:p>
          <a:endParaRPr lang="nl-BE"/>
        </a:p>
      </dgm:t>
    </dgm:pt>
    <dgm:pt modelId="{A9473F5D-1B04-4D9C-B21A-17B6985D5AC8}" type="pres">
      <dgm:prSet presAssocID="{05C63713-0FA4-46E1-BC64-15B56C512D1B}" presName="compositeShape" presStyleCnt="0">
        <dgm:presLayoutVars>
          <dgm:chMax val="2"/>
          <dgm:dir/>
          <dgm:resizeHandles val="exact"/>
        </dgm:presLayoutVars>
      </dgm:prSet>
      <dgm:spPr/>
      <dgm:t>
        <a:bodyPr/>
        <a:lstStyle/>
        <a:p>
          <a:endParaRPr lang="nl-BE"/>
        </a:p>
      </dgm:t>
    </dgm:pt>
    <dgm:pt modelId="{4423BA93-2284-4D1E-A247-107C67E55CBE}" type="pres">
      <dgm:prSet presAssocID="{05C63713-0FA4-46E1-BC64-15B56C512D1B}" presName="divider" presStyleLbl="fgShp" presStyleIdx="0" presStyleCnt="1">
        <dgm:style>
          <a:lnRef idx="2">
            <a:schemeClr val="dk1">
              <a:shade val="50000"/>
            </a:schemeClr>
          </a:lnRef>
          <a:fillRef idx="1">
            <a:schemeClr val="dk1"/>
          </a:fillRef>
          <a:effectRef idx="0">
            <a:schemeClr val="dk1"/>
          </a:effectRef>
          <a:fontRef idx="minor">
            <a:schemeClr val="lt1"/>
          </a:fontRef>
        </dgm:style>
      </dgm:prSet>
      <dgm:spPr/>
      <dgm:t>
        <a:bodyPr/>
        <a:lstStyle/>
        <a:p>
          <a:endParaRPr lang="nl-BE"/>
        </a:p>
      </dgm:t>
    </dgm:pt>
    <dgm:pt modelId="{FFC68714-6BBD-4EBE-901B-DA92F6283B21}" type="pres">
      <dgm:prSet presAssocID="{55B2E37D-199D-422D-A8DF-057D021AFA2A}" presName="downArrow" presStyleLbl="node1" presStyleIdx="0" presStyleCnt="2">
        <dgm:style>
          <a:lnRef idx="3">
            <a:schemeClr val="lt1"/>
          </a:lnRef>
          <a:fillRef idx="1">
            <a:schemeClr val="accent6"/>
          </a:fillRef>
          <a:effectRef idx="1">
            <a:schemeClr val="accent6"/>
          </a:effectRef>
          <a:fontRef idx="minor">
            <a:schemeClr val="lt1"/>
          </a:fontRef>
        </dgm:style>
      </dgm:prSet>
      <dgm:spPr/>
      <dgm:t>
        <a:bodyPr/>
        <a:lstStyle/>
        <a:p>
          <a:endParaRPr lang="nl-BE"/>
        </a:p>
      </dgm:t>
    </dgm:pt>
    <dgm:pt modelId="{691E2111-6BE3-47A1-8ED4-04FE79450FDC}" type="pres">
      <dgm:prSet presAssocID="{55B2E37D-199D-422D-A8DF-057D021AFA2A}" presName="downArrowText" presStyleLbl="revTx" presStyleIdx="0" presStyleCnt="2" custScaleX="206373" custLinFactNeighborX="-184" custLinFactNeighborY="-4252">
        <dgm:presLayoutVars>
          <dgm:bulletEnabled val="1"/>
        </dgm:presLayoutVars>
      </dgm:prSet>
      <dgm:spPr/>
      <dgm:t>
        <a:bodyPr/>
        <a:lstStyle/>
        <a:p>
          <a:endParaRPr lang="nl-BE"/>
        </a:p>
      </dgm:t>
    </dgm:pt>
    <dgm:pt modelId="{FC6CBE03-38AF-446E-A2BF-351218AF79C7}" type="pres">
      <dgm:prSet presAssocID="{A03EB62C-9C1E-4956-9032-01FFB139BEE3}" presName="upArrow" presStyleLbl="node1" presStyleIdx="1" presStyleCnt="2" custScaleX="85664">
        <dgm:style>
          <a:lnRef idx="3">
            <a:schemeClr val="lt1"/>
          </a:lnRef>
          <a:fillRef idx="1">
            <a:schemeClr val="accent5"/>
          </a:fillRef>
          <a:effectRef idx="1">
            <a:schemeClr val="accent5"/>
          </a:effectRef>
          <a:fontRef idx="minor">
            <a:schemeClr val="lt1"/>
          </a:fontRef>
        </dgm:style>
      </dgm:prSet>
      <dgm:spPr/>
      <dgm:t>
        <a:bodyPr/>
        <a:lstStyle/>
        <a:p>
          <a:endParaRPr lang="nl-BE"/>
        </a:p>
      </dgm:t>
    </dgm:pt>
    <dgm:pt modelId="{9BCD77B1-5085-4CFA-87EC-443DEE2FEBFC}" type="pres">
      <dgm:prSet presAssocID="{A03EB62C-9C1E-4956-9032-01FFB139BEE3}" presName="upArrowText" presStyleLbl="revTx" presStyleIdx="1" presStyleCnt="2" custScaleX="198407">
        <dgm:presLayoutVars>
          <dgm:bulletEnabled val="1"/>
        </dgm:presLayoutVars>
      </dgm:prSet>
      <dgm:spPr/>
      <dgm:t>
        <a:bodyPr/>
        <a:lstStyle/>
        <a:p>
          <a:endParaRPr lang="nl-BE"/>
        </a:p>
      </dgm:t>
    </dgm:pt>
  </dgm:ptLst>
  <dgm:cxnLst>
    <dgm:cxn modelId="{094FEFC1-B6D2-4330-B29F-0636D7885C6A}" srcId="{05C63713-0FA4-46E1-BC64-15B56C512D1B}" destId="{55B2E37D-199D-422D-A8DF-057D021AFA2A}" srcOrd="0" destOrd="0" parTransId="{832545FD-18F6-451C-9FC9-8F1F9EE55742}" sibTransId="{88C6E4E0-BCE7-4E73-8E57-7407A98D563E}"/>
    <dgm:cxn modelId="{2A8C225F-243F-4358-BDCC-9DD1BEFA4B34}" type="presOf" srcId="{05C63713-0FA4-46E1-BC64-15B56C512D1B}" destId="{A9473F5D-1B04-4D9C-B21A-17B6985D5AC8}" srcOrd="0" destOrd="0" presId="urn:microsoft.com/office/officeart/2005/8/layout/arrow3"/>
    <dgm:cxn modelId="{CE314C2F-A51E-4F84-9B3F-92BD8207CDA9}" srcId="{05C63713-0FA4-46E1-BC64-15B56C512D1B}" destId="{A03EB62C-9C1E-4956-9032-01FFB139BEE3}" srcOrd="1" destOrd="0" parTransId="{936ADFAB-88C6-46D9-A266-A8E1F8962DA2}" sibTransId="{96B52F2F-3C41-49D3-B765-52DDF6164BFC}"/>
    <dgm:cxn modelId="{AE7D462C-61FF-4313-80B3-1DE6B5B92D96}" type="presOf" srcId="{A03EB62C-9C1E-4956-9032-01FFB139BEE3}" destId="{9BCD77B1-5085-4CFA-87EC-443DEE2FEBFC}" srcOrd="0" destOrd="0" presId="urn:microsoft.com/office/officeart/2005/8/layout/arrow3"/>
    <dgm:cxn modelId="{37415A4D-CEB9-4BE0-9BFB-E63C10E3CCDA}" type="presOf" srcId="{55B2E37D-199D-422D-A8DF-057D021AFA2A}" destId="{691E2111-6BE3-47A1-8ED4-04FE79450FDC}" srcOrd="0" destOrd="0" presId="urn:microsoft.com/office/officeart/2005/8/layout/arrow3"/>
    <dgm:cxn modelId="{77D8A878-0D58-4ABF-B0B1-FD5819CC6AF1}" type="presParOf" srcId="{A9473F5D-1B04-4D9C-B21A-17B6985D5AC8}" destId="{4423BA93-2284-4D1E-A247-107C67E55CBE}" srcOrd="0" destOrd="0" presId="urn:microsoft.com/office/officeart/2005/8/layout/arrow3"/>
    <dgm:cxn modelId="{F8360BAA-7713-4257-89BB-C6066296355B}" type="presParOf" srcId="{A9473F5D-1B04-4D9C-B21A-17B6985D5AC8}" destId="{FFC68714-6BBD-4EBE-901B-DA92F6283B21}" srcOrd="1" destOrd="0" presId="urn:microsoft.com/office/officeart/2005/8/layout/arrow3"/>
    <dgm:cxn modelId="{E8A3C165-E011-4591-BED6-7272A88BFDCD}" type="presParOf" srcId="{A9473F5D-1B04-4D9C-B21A-17B6985D5AC8}" destId="{691E2111-6BE3-47A1-8ED4-04FE79450FDC}" srcOrd="2" destOrd="0" presId="urn:microsoft.com/office/officeart/2005/8/layout/arrow3"/>
    <dgm:cxn modelId="{B756AFAB-6EC6-4025-8887-1A15DC71B4A6}" type="presParOf" srcId="{A9473F5D-1B04-4D9C-B21A-17B6985D5AC8}" destId="{FC6CBE03-38AF-446E-A2BF-351218AF79C7}" srcOrd="3" destOrd="0" presId="urn:microsoft.com/office/officeart/2005/8/layout/arrow3"/>
    <dgm:cxn modelId="{F572A180-58D3-4BAA-B04D-B6362C3BA6C0}" type="presParOf" srcId="{A9473F5D-1B04-4D9C-B21A-17B6985D5AC8}" destId="{9BCD77B1-5085-4CFA-87EC-443DEE2FEBFC}" srcOrd="4" destOrd="0" presId="urn:microsoft.com/office/officeart/2005/8/layout/arrow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697086-1EC2-497F-880D-23EA27B9C150}">
      <dsp:nvSpPr>
        <dsp:cNvPr id="0" name=""/>
        <dsp:cNvSpPr/>
      </dsp:nvSpPr>
      <dsp:spPr>
        <a:xfrm>
          <a:off x="8043241" y="3567315"/>
          <a:ext cx="3121835" cy="3334627"/>
        </a:xfrm>
        <a:prstGeom prst="ellipse">
          <a:avLst/>
        </a:prstGeom>
        <a:solidFill>
          <a:schemeClr val="dk1"/>
        </a:solidFill>
        <a:ln w="12700" cap="flat" cmpd="sng" algn="ctr">
          <a:solidFill>
            <a:schemeClr val="dk1">
              <a:shade val="50000"/>
            </a:schemeClr>
          </a:solidFill>
          <a:prstDash val="solid"/>
          <a:miter lim="800000"/>
        </a:ln>
        <a:effectLst/>
        <a:scene3d>
          <a:camera prst="orthographicFront">
            <a:rot lat="0" lon="0" rev="0"/>
          </a:camera>
          <a:lightRig rig="contrasting" dir="t">
            <a:rot lat="0" lon="0" rev="1200000"/>
          </a:lightRig>
        </a:scene3d>
        <a:sp3d/>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s-ES" sz="3600" kern="1200" noProof="0" dirty="0" smtClean="0">
              <a:solidFill>
                <a:schemeClr val="bg1"/>
              </a:solidFill>
              <a:latin typeface="Calibri"/>
              <a:ea typeface="+mn-ea"/>
              <a:cs typeface="+mn-cs"/>
            </a:rPr>
            <a:t>Corrupción</a:t>
          </a:r>
          <a:endParaRPr lang="es-ES" sz="3600" kern="1200" noProof="0" dirty="0">
            <a:solidFill>
              <a:schemeClr val="bg1"/>
            </a:solidFill>
            <a:latin typeface="Calibri"/>
            <a:ea typeface="+mn-ea"/>
            <a:cs typeface="+mn-cs"/>
          </a:endParaRPr>
        </a:p>
      </dsp:txBody>
      <dsp:txXfrm>
        <a:off x="8500423" y="4055660"/>
        <a:ext cx="2207471" cy="2357937"/>
      </dsp:txXfrm>
    </dsp:sp>
    <dsp:sp modelId="{8264E151-C496-4006-8DC2-5CF1FB6E102D}">
      <dsp:nvSpPr>
        <dsp:cNvPr id="0" name=""/>
        <dsp:cNvSpPr/>
      </dsp:nvSpPr>
      <dsp:spPr>
        <a:xfrm>
          <a:off x="8631975" y="20387"/>
          <a:ext cx="1944366" cy="1944366"/>
        </a:xfrm>
        <a:prstGeom prst="ellipse">
          <a:avLst/>
        </a:prstGeom>
        <a:solidFill>
          <a:schemeClr val="accent1"/>
        </a:solidFill>
        <a:ln w="12700" cap="flat" cmpd="sng" algn="ctr">
          <a:solidFill>
            <a:schemeClr val="accent1">
              <a:shade val="50000"/>
            </a:schemeClr>
          </a:solidFill>
          <a:prstDash val="solid"/>
          <a:miter lim="800000"/>
        </a:ln>
        <a:effectLst/>
        <a:scene3d>
          <a:camera prst="orthographicFront">
            <a:rot lat="0" lon="0" rev="0"/>
          </a:camera>
          <a:lightRig rig="contrasting" dir="t">
            <a:rot lat="0" lon="0" rev="1200000"/>
          </a:lightRig>
        </a:scene3d>
        <a:sp3d/>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s-ES" sz="2500" kern="1200" noProof="0" dirty="0" smtClean="0">
              <a:solidFill>
                <a:schemeClr val="bg1"/>
              </a:solidFill>
              <a:latin typeface="Calibri"/>
              <a:ea typeface="+mn-ea"/>
              <a:cs typeface="+mn-cs"/>
            </a:rPr>
            <a:t>Gobierno</a:t>
          </a:r>
          <a:endParaRPr lang="es-ES" sz="2500" kern="1200" noProof="0" dirty="0">
            <a:solidFill>
              <a:schemeClr val="bg1"/>
            </a:solidFill>
            <a:latin typeface="Calibri"/>
            <a:ea typeface="+mn-ea"/>
            <a:cs typeface="+mn-cs"/>
          </a:endParaRPr>
        </a:p>
      </dsp:txBody>
      <dsp:txXfrm>
        <a:off x="8916721" y="305133"/>
        <a:ext cx="1374874" cy="1374874"/>
      </dsp:txXfrm>
    </dsp:sp>
    <dsp:sp modelId="{894639AA-9D0E-416B-8268-37B95987A0E2}">
      <dsp:nvSpPr>
        <dsp:cNvPr id="0" name=""/>
        <dsp:cNvSpPr/>
      </dsp:nvSpPr>
      <dsp:spPr>
        <a:xfrm>
          <a:off x="10241644" y="213945"/>
          <a:ext cx="1944366" cy="1944366"/>
        </a:xfrm>
        <a:prstGeom prst="ellipse">
          <a:avLst/>
        </a:prstGeom>
        <a:solidFill>
          <a:schemeClr val="accent2"/>
        </a:solidFill>
        <a:ln w="12700" cap="flat" cmpd="sng" algn="ctr">
          <a:solidFill>
            <a:schemeClr val="accent2">
              <a:shade val="50000"/>
            </a:schemeClr>
          </a:solidFill>
          <a:prstDash val="solid"/>
          <a:miter lim="800000"/>
        </a:ln>
        <a:effectLst/>
        <a:scene3d>
          <a:camera prst="orthographicFront">
            <a:rot lat="0" lon="0" rev="0"/>
          </a:camera>
          <a:lightRig rig="contrasting" dir="t">
            <a:rot lat="0" lon="0" rev="1200000"/>
          </a:lightRig>
        </a:scene3d>
        <a:sp3d/>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31750" tIns="31750" rIns="31750" bIns="3175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ES" sz="2500" kern="1200" noProof="0" dirty="0" err="1" smtClean="0"/>
            <a:t>Funcio</a:t>
          </a:r>
          <a:r>
            <a:rPr lang="es-ES" sz="2500" kern="1200" noProof="0" dirty="0" smtClean="0"/>
            <a:t>- </a:t>
          </a:r>
          <a:r>
            <a:rPr lang="es-ES" sz="2500" kern="1200" noProof="0" dirty="0" err="1" smtClean="0"/>
            <a:t>narios</a:t>
          </a:r>
          <a:r>
            <a:rPr lang="es-ES" sz="2500" kern="1200" noProof="0" dirty="0" smtClean="0"/>
            <a:t> públicos</a:t>
          </a:r>
        </a:p>
      </dsp:txBody>
      <dsp:txXfrm>
        <a:off x="10526390" y="498691"/>
        <a:ext cx="1374874" cy="1374874"/>
      </dsp:txXfrm>
    </dsp:sp>
    <dsp:sp modelId="{A5A80C73-6219-479A-995F-2EAEB9930457}">
      <dsp:nvSpPr>
        <dsp:cNvPr id="0" name=""/>
        <dsp:cNvSpPr/>
      </dsp:nvSpPr>
      <dsp:spPr>
        <a:xfrm>
          <a:off x="11489831" y="1127527"/>
          <a:ext cx="1944366" cy="1944366"/>
        </a:xfrm>
        <a:prstGeom prst="ellipse">
          <a:avLst/>
        </a:prstGeom>
        <a:solidFill>
          <a:schemeClr val="accent3"/>
        </a:solidFill>
        <a:ln w="12700" cap="flat" cmpd="sng" algn="ctr">
          <a:solidFill>
            <a:schemeClr val="accent3">
              <a:shade val="50000"/>
            </a:schemeClr>
          </a:solidFill>
          <a:prstDash val="solid"/>
          <a:miter lim="800000"/>
        </a:ln>
        <a:effectLst/>
        <a:scene3d>
          <a:camera prst="orthographicFront">
            <a:rot lat="0" lon="0" rev="0"/>
          </a:camera>
          <a:lightRig rig="contrasting" dir="t">
            <a:rot lat="0" lon="0" rev="1200000"/>
          </a:lightRig>
        </a:scene3d>
        <a:sp3d/>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s-ES" sz="2500" kern="1200" noProof="0" dirty="0" smtClean="0">
              <a:solidFill>
                <a:schemeClr val="bg1"/>
              </a:solidFill>
              <a:latin typeface="Calibri"/>
              <a:ea typeface="+mn-ea"/>
              <a:cs typeface="+mn-cs"/>
            </a:rPr>
            <a:t>Policía</a:t>
          </a:r>
          <a:endParaRPr lang="es-ES" sz="2500" kern="1200" noProof="0" dirty="0">
            <a:solidFill>
              <a:schemeClr val="bg1"/>
            </a:solidFill>
            <a:latin typeface="Calibri"/>
            <a:ea typeface="+mn-ea"/>
            <a:cs typeface="+mn-cs"/>
          </a:endParaRPr>
        </a:p>
      </dsp:txBody>
      <dsp:txXfrm>
        <a:off x="11774577" y="1412273"/>
        <a:ext cx="1374874" cy="1374874"/>
      </dsp:txXfrm>
    </dsp:sp>
    <dsp:sp modelId="{E6F3723D-2246-45FF-940C-47E65F87C3AD}">
      <dsp:nvSpPr>
        <dsp:cNvPr id="0" name=""/>
        <dsp:cNvSpPr/>
      </dsp:nvSpPr>
      <dsp:spPr>
        <a:xfrm>
          <a:off x="12429310" y="2371597"/>
          <a:ext cx="1944366" cy="1944366"/>
        </a:xfrm>
        <a:prstGeom prst="ellipse">
          <a:avLst/>
        </a:prstGeom>
        <a:solidFill>
          <a:schemeClr val="accent4"/>
        </a:solidFill>
        <a:ln w="12700" cap="flat" cmpd="sng" algn="ctr">
          <a:solidFill>
            <a:schemeClr val="accent4">
              <a:shade val="50000"/>
            </a:schemeClr>
          </a:solidFill>
          <a:prstDash val="solid"/>
          <a:miter lim="800000"/>
        </a:ln>
        <a:effectLst/>
        <a:scene3d>
          <a:camera prst="orthographicFront">
            <a:rot lat="0" lon="0" rev="0"/>
          </a:camera>
          <a:lightRig rig="contrasting" dir="t">
            <a:rot lat="0" lon="0" rev="1200000"/>
          </a:lightRig>
        </a:scene3d>
        <a:sp3d/>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s-ES" sz="2100" kern="1200" noProof="0" dirty="0" smtClean="0">
              <a:solidFill>
                <a:schemeClr val="bg1"/>
              </a:solidFill>
              <a:latin typeface="Calibri"/>
              <a:ea typeface="+mn-ea"/>
              <a:cs typeface="+mn-cs"/>
            </a:rPr>
            <a:t>Comunidad local</a:t>
          </a:r>
          <a:endParaRPr lang="es-ES" sz="2100" kern="1200" noProof="0" dirty="0">
            <a:solidFill>
              <a:schemeClr val="bg1"/>
            </a:solidFill>
            <a:latin typeface="Calibri"/>
            <a:ea typeface="+mn-ea"/>
            <a:cs typeface="+mn-cs"/>
          </a:endParaRPr>
        </a:p>
      </dsp:txBody>
      <dsp:txXfrm>
        <a:off x="12714056" y="2656343"/>
        <a:ext cx="1374874" cy="1374874"/>
      </dsp:txXfrm>
    </dsp:sp>
    <dsp:sp modelId="{4B9D80BA-9370-4D3D-A115-56326D82FCE3}">
      <dsp:nvSpPr>
        <dsp:cNvPr id="0" name=""/>
        <dsp:cNvSpPr/>
      </dsp:nvSpPr>
      <dsp:spPr>
        <a:xfrm>
          <a:off x="12855938" y="3871038"/>
          <a:ext cx="1944366" cy="1944366"/>
        </a:xfrm>
        <a:prstGeom prst="ellipse">
          <a:avLst/>
        </a:prstGeom>
        <a:solidFill>
          <a:schemeClr val="accent5"/>
        </a:solidFill>
        <a:ln w="12700" cap="flat" cmpd="sng" algn="ctr">
          <a:solidFill>
            <a:schemeClr val="accent5">
              <a:shade val="50000"/>
            </a:schemeClr>
          </a:solidFill>
          <a:prstDash val="solid"/>
          <a:miter lim="800000"/>
        </a:ln>
        <a:effectLst/>
        <a:scene3d>
          <a:camera prst="orthographicFront">
            <a:rot lat="0" lon="0" rev="0"/>
          </a:camera>
          <a:lightRig rig="contrasting" dir="t">
            <a:rot lat="0" lon="0" rev="1200000"/>
          </a:lightRig>
        </a:scene3d>
        <a:sp3d/>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s-ES" sz="2200" kern="1200" noProof="0" dirty="0" smtClean="0">
              <a:solidFill>
                <a:schemeClr val="bg1"/>
              </a:solidFill>
              <a:latin typeface="Calibri"/>
              <a:ea typeface="+mn-ea"/>
              <a:cs typeface="+mn-cs"/>
            </a:rPr>
            <a:t>Sistema legal</a:t>
          </a:r>
          <a:endParaRPr lang="es-ES" sz="2200" kern="1200" noProof="0" dirty="0">
            <a:solidFill>
              <a:schemeClr val="bg1"/>
            </a:solidFill>
            <a:latin typeface="Calibri"/>
            <a:ea typeface="+mn-ea"/>
            <a:cs typeface="+mn-cs"/>
          </a:endParaRPr>
        </a:p>
      </dsp:txBody>
      <dsp:txXfrm>
        <a:off x="13140684" y="4155784"/>
        <a:ext cx="1374874" cy="1374874"/>
      </dsp:txXfrm>
    </dsp:sp>
    <dsp:sp modelId="{E250CB54-DC2B-4EC7-BCF8-5CAFD15EC9D2}">
      <dsp:nvSpPr>
        <dsp:cNvPr id="0" name=""/>
        <dsp:cNvSpPr/>
      </dsp:nvSpPr>
      <dsp:spPr>
        <a:xfrm>
          <a:off x="12712096" y="5423340"/>
          <a:ext cx="1944366" cy="1944366"/>
        </a:xfrm>
        <a:prstGeom prst="ellipse">
          <a:avLst/>
        </a:prstGeom>
        <a:solidFill>
          <a:schemeClr val="accent6"/>
        </a:solidFill>
        <a:ln w="12700" cap="flat" cmpd="sng" algn="ctr">
          <a:solidFill>
            <a:schemeClr val="accent6">
              <a:shade val="50000"/>
            </a:schemeClr>
          </a:solidFill>
          <a:prstDash val="solid"/>
          <a:miter lim="800000"/>
        </a:ln>
        <a:effectLst/>
        <a:scene3d>
          <a:camera prst="orthographicFront">
            <a:rot lat="0" lon="0" rev="0"/>
          </a:camera>
          <a:lightRig rig="contrasting" dir="t">
            <a:rot lat="0" lon="0" rev="1200000"/>
          </a:lightRig>
        </a:scene3d>
        <a:sp3d/>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s-ES" sz="2900" kern="1200" noProof="0" dirty="0" smtClean="0">
              <a:solidFill>
                <a:schemeClr val="bg1"/>
              </a:solidFill>
              <a:latin typeface="Calibri"/>
              <a:ea typeface="+mn-ea"/>
              <a:cs typeface="+mn-cs"/>
            </a:rPr>
            <a:t>Aduana</a:t>
          </a:r>
          <a:endParaRPr lang="es-ES" sz="2900" kern="1200" noProof="0" dirty="0">
            <a:solidFill>
              <a:schemeClr val="bg1"/>
            </a:solidFill>
            <a:latin typeface="Calibri"/>
            <a:ea typeface="+mn-ea"/>
            <a:cs typeface="+mn-cs"/>
          </a:endParaRPr>
        </a:p>
      </dsp:txBody>
      <dsp:txXfrm>
        <a:off x="12996842" y="5708086"/>
        <a:ext cx="1374874" cy="1374874"/>
      </dsp:txXfrm>
    </dsp:sp>
    <dsp:sp modelId="{7F46EDC9-2241-4E87-BD69-5ADDF4FD9D46}">
      <dsp:nvSpPr>
        <dsp:cNvPr id="0" name=""/>
        <dsp:cNvSpPr/>
      </dsp:nvSpPr>
      <dsp:spPr>
        <a:xfrm>
          <a:off x="12017211" y="6818857"/>
          <a:ext cx="1944366" cy="1944366"/>
        </a:xfrm>
        <a:prstGeom prst="ellipse">
          <a:avLst/>
        </a:prstGeom>
        <a:solidFill>
          <a:schemeClr val="accent4"/>
        </a:solidFill>
        <a:ln w="12700" cap="flat" cmpd="sng" algn="ctr">
          <a:solidFill>
            <a:schemeClr val="accent4">
              <a:shade val="50000"/>
            </a:schemeClr>
          </a:solidFill>
          <a:prstDash val="solid"/>
          <a:miter lim="800000"/>
        </a:ln>
        <a:effectLst/>
        <a:scene3d>
          <a:camera prst="orthographicFront">
            <a:rot lat="0" lon="0" rev="0"/>
          </a:camera>
          <a:lightRig rig="contrasting" dir="t">
            <a:rot lat="0" lon="0" rev="1200000"/>
          </a:lightRig>
        </a:scene3d>
        <a:sp3d/>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s-ES" sz="2100" kern="1200" noProof="0" dirty="0" smtClean="0">
              <a:solidFill>
                <a:schemeClr val="bg1"/>
              </a:solidFill>
              <a:latin typeface="Calibri"/>
              <a:ea typeface="+mn-ea"/>
              <a:cs typeface="+mn-cs"/>
            </a:rPr>
            <a:t>Políticos</a:t>
          </a:r>
        </a:p>
        <a:p>
          <a:pPr lvl="0" algn="ctr" defTabSz="933450">
            <a:lnSpc>
              <a:spcPct val="90000"/>
            </a:lnSpc>
            <a:spcBef>
              <a:spcPct val="0"/>
            </a:spcBef>
            <a:spcAft>
              <a:spcPct val="35000"/>
            </a:spcAft>
          </a:pPr>
          <a:r>
            <a:rPr lang="es-ES" sz="2100" kern="1200" noProof="0" dirty="0" smtClean="0">
              <a:solidFill>
                <a:schemeClr val="bg1"/>
              </a:solidFill>
              <a:latin typeface="Calibri"/>
              <a:ea typeface="+mn-ea"/>
              <a:cs typeface="+mn-cs"/>
            </a:rPr>
            <a:t>Partidos políticos</a:t>
          </a:r>
          <a:endParaRPr lang="es-ES" sz="2100" kern="1200" noProof="0" dirty="0">
            <a:solidFill>
              <a:schemeClr val="bg1"/>
            </a:solidFill>
            <a:latin typeface="Calibri"/>
            <a:ea typeface="+mn-ea"/>
            <a:cs typeface="+mn-cs"/>
          </a:endParaRPr>
        </a:p>
      </dsp:txBody>
      <dsp:txXfrm>
        <a:off x="12301957" y="7103603"/>
        <a:ext cx="1374874" cy="1374874"/>
      </dsp:txXfrm>
    </dsp:sp>
    <dsp:sp modelId="{932AEE5C-4616-4D6C-B098-AC7B8DA9AA39}">
      <dsp:nvSpPr>
        <dsp:cNvPr id="0" name=""/>
        <dsp:cNvSpPr/>
      </dsp:nvSpPr>
      <dsp:spPr>
        <a:xfrm>
          <a:off x="10865131" y="7869116"/>
          <a:ext cx="1944366" cy="1944366"/>
        </a:xfrm>
        <a:prstGeom prst="ellipse">
          <a:avLst/>
        </a:prstGeom>
        <a:solidFill>
          <a:schemeClr val="accent3"/>
        </a:solidFill>
        <a:ln w="12700" cap="flat" cmpd="sng" algn="ctr">
          <a:solidFill>
            <a:schemeClr val="accent3">
              <a:shade val="50000"/>
            </a:schemeClr>
          </a:solidFill>
          <a:prstDash val="solid"/>
          <a:miter lim="800000"/>
        </a:ln>
        <a:effectLst/>
        <a:scene3d>
          <a:camera prst="orthographicFront">
            <a:rot lat="0" lon="0" rev="0"/>
          </a:camera>
          <a:lightRig rig="contrasting" dir="t">
            <a:rot lat="0" lon="0" rev="1200000"/>
          </a:lightRig>
        </a:scene3d>
        <a:sp3d/>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s-ES" sz="2500" kern="1200" noProof="0" dirty="0" smtClean="0">
              <a:solidFill>
                <a:schemeClr val="bg1"/>
              </a:solidFill>
              <a:latin typeface="Calibri"/>
              <a:ea typeface="+mn-ea"/>
              <a:cs typeface="+mn-cs"/>
            </a:rPr>
            <a:t>Prensa</a:t>
          </a:r>
          <a:endParaRPr lang="es-ES" sz="2500" kern="1200" noProof="0" dirty="0">
            <a:solidFill>
              <a:schemeClr val="bg1"/>
            </a:solidFill>
            <a:latin typeface="Calibri"/>
            <a:ea typeface="+mn-ea"/>
            <a:cs typeface="+mn-cs"/>
          </a:endParaRPr>
        </a:p>
      </dsp:txBody>
      <dsp:txXfrm>
        <a:off x="11149877" y="8153862"/>
        <a:ext cx="1374874" cy="1374874"/>
      </dsp:txXfrm>
    </dsp:sp>
    <dsp:sp modelId="{8A9A2F88-6909-421E-80F6-4F2CCFE122F1}">
      <dsp:nvSpPr>
        <dsp:cNvPr id="0" name=""/>
        <dsp:cNvSpPr/>
      </dsp:nvSpPr>
      <dsp:spPr>
        <a:xfrm>
          <a:off x="9411451" y="8432274"/>
          <a:ext cx="1944366" cy="1944366"/>
        </a:xfrm>
        <a:prstGeom prst="ellipse">
          <a:avLst/>
        </a:prstGeom>
        <a:solidFill>
          <a:schemeClr val="accent2"/>
        </a:solidFill>
        <a:ln w="12700" cap="flat" cmpd="sng" algn="ctr">
          <a:solidFill>
            <a:schemeClr val="accent2">
              <a:shade val="50000"/>
            </a:schemeClr>
          </a:solidFill>
          <a:prstDash val="solid"/>
          <a:miter lim="800000"/>
        </a:ln>
        <a:effectLst/>
        <a:scene3d>
          <a:camera prst="orthographicFront">
            <a:rot lat="0" lon="0" rev="0"/>
          </a:camera>
          <a:lightRig rig="contrasting" dir="t">
            <a:rot lat="0" lon="0" rev="1200000"/>
          </a:lightRig>
        </a:scene3d>
        <a:sp3d/>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noProof="0" dirty="0" smtClean="0">
              <a:solidFill>
                <a:schemeClr val="bg1"/>
              </a:solidFill>
              <a:latin typeface="Calibri"/>
              <a:ea typeface="+mn-ea"/>
              <a:cs typeface="+mn-cs"/>
            </a:rPr>
            <a:t>Comunidad de Negocios</a:t>
          </a:r>
          <a:endParaRPr lang="es-ES" sz="2000" kern="1200" noProof="0" dirty="0">
            <a:solidFill>
              <a:schemeClr val="bg1"/>
            </a:solidFill>
            <a:latin typeface="Calibri"/>
            <a:ea typeface="+mn-ea"/>
            <a:cs typeface="+mn-cs"/>
          </a:endParaRPr>
        </a:p>
      </dsp:txBody>
      <dsp:txXfrm>
        <a:off x="9696197" y="8717020"/>
        <a:ext cx="1374874" cy="1374874"/>
      </dsp:txXfrm>
    </dsp:sp>
    <dsp:sp modelId="{62FCC25C-24CA-4BF7-B1C2-BBFDE1B0C9C7}">
      <dsp:nvSpPr>
        <dsp:cNvPr id="0" name=""/>
        <dsp:cNvSpPr/>
      </dsp:nvSpPr>
      <dsp:spPr>
        <a:xfrm>
          <a:off x="7852499" y="8432274"/>
          <a:ext cx="1944366" cy="1944366"/>
        </a:xfrm>
        <a:prstGeom prst="ellipse">
          <a:avLst/>
        </a:prstGeom>
        <a:solidFill>
          <a:schemeClr val="accent1"/>
        </a:solidFill>
        <a:ln w="12700" cap="flat" cmpd="sng" algn="ctr">
          <a:solidFill>
            <a:schemeClr val="accent1">
              <a:shade val="50000"/>
            </a:schemeClr>
          </a:solidFill>
          <a:prstDash val="solid"/>
          <a:miter lim="800000"/>
        </a:ln>
        <a:effectLst/>
        <a:scene3d>
          <a:camera prst="orthographicFront">
            <a:rot lat="0" lon="0" rev="0"/>
          </a:camera>
          <a:lightRig rig="contrasting" dir="t">
            <a:rot lat="0" lon="0" rev="1200000"/>
          </a:lightRig>
        </a:scene3d>
        <a:sp3d/>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s-ES" sz="2100" kern="1200" noProof="0" dirty="0" smtClean="0">
              <a:solidFill>
                <a:schemeClr val="bg1"/>
              </a:solidFill>
              <a:latin typeface="Calibri"/>
              <a:ea typeface="+mn-ea"/>
              <a:cs typeface="+mn-cs"/>
            </a:rPr>
            <a:t>Consultores</a:t>
          </a:r>
          <a:endParaRPr lang="es-ES" sz="2100" kern="1200" noProof="0" dirty="0">
            <a:solidFill>
              <a:schemeClr val="bg1"/>
            </a:solidFill>
            <a:latin typeface="Calibri"/>
            <a:ea typeface="+mn-ea"/>
            <a:cs typeface="+mn-cs"/>
          </a:endParaRPr>
        </a:p>
      </dsp:txBody>
      <dsp:txXfrm>
        <a:off x="8137245" y="8717020"/>
        <a:ext cx="1374874" cy="1374874"/>
      </dsp:txXfrm>
    </dsp:sp>
    <dsp:sp modelId="{090F5205-6F0C-474E-B22D-6A6E7837C39E}">
      <dsp:nvSpPr>
        <dsp:cNvPr id="0" name=""/>
        <dsp:cNvSpPr/>
      </dsp:nvSpPr>
      <dsp:spPr>
        <a:xfrm>
          <a:off x="6398820" y="7869116"/>
          <a:ext cx="1944366" cy="1944366"/>
        </a:xfrm>
        <a:prstGeom prst="ellipse">
          <a:avLst/>
        </a:prstGeom>
        <a:solidFill>
          <a:schemeClr val="accent2"/>
        </a:solidFill>
        <a:ln w="12700" cap="flat" cmpd="sng" algn="ctr">
          <a:solidFill>
            <a:schemeClr val="accent2">
              <a:shade val="50000"/>
            </a:schemeClr>
          </a:solidFill>
          <a:prstDash val="solid"/>
          <a:miter lim="800000"/>
        </a:ln>
        <a:effectLst/>
        <a:scene3d>
          <a:camera prst="orthographicFront">
            <a:rot lat="0" lon="0" rev="0"/>
          </a:camera>
          <a:lightRig rig="contrasting" dir="t">
            <a:rot lat="0" lon="0" rev="1200000"/>
          </a:lightRig>
        </a:scene3d>
        <a:sp3d/>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s-ES" sz="2500" kern="1200" noProof="0" dirty="0" smtClean="0">
              <a:solidFill>
                <a:schemeClr val="bg1"/>
              </a:solidFill>
              <a:latin typeface="Calibri"/>
              <a:ea typeface="+mn-ea"/>
              <a:cs typeface="+mn-cs"/>
            </a:rPr>
            <a:t>Militares</a:t>
          </a:r>
          <a:endParaRPr lang="es-ES" sz="2500" kern="1200" noProof="0" dirty="0">
            <a:solidFill>
              <a:schemeClr val="bg1"/>
            </a:solidFill>
            <a:latin typeface="Calibri"/>
            <a:ea typeface="+mn-ea"/>
            <a:cs typeface="+mn-cs"/>
          </a:endParaRPr>
        </a:p>
      </dsp:txBody>
      <dsp:txXfrm>
        <a:off x="6683566" y="8153862"/>
        <a:ext cx="1374874" cy="1374874"/>
      </dsp:txXfrm>
    </dsp:sp>
    <dsp:sp modelId="{D15FC4AF-9ACE-4AA3-B704-B4AF7E1A66BA}">
      <dsp:nvSpPr>
        <dsp:cNvPr id="0" name=""/>
        <dsp:cNvSpPr/>
      </dsp:nvSpPr>
      <dsp:spPr>
        <a:xfrm>
          <a:off x="5246740" y="6818857"/>
          <a:ext cx="1944366" cy="1944366"/>
        </a:xfrm>
        <a:prstGeom prst="ellipse">
          <a:avLst/>
        </a:prstGeom>
        <a:solidFill>
          <a:schemeClr val="accent3"/>
        </a:solidFill>
        <a:ln w="12700" cap="flat" cmpd="sng" algn="ctr">
          <a:solidFill>
            <a:schemeClr val="accent3">
              <a:shade val="50000"/>
            </a:schemeClr>
          </a:solidFill>
          <a:prstDash val="solid"/>
          <a:miter lim="800000"/>
        </a:ln>
        <a:effectLst/>
        <a:scene3d>
          <a:camera prst="orthographicFront">
            <a:rot lat="0" lon="0" rev="0"/>
          </a:camera>
          <a:lightRig rig="contrasting" dir="t">
            <a:rot lat="0" lon="0" rev="1200000"/>
          </a:lightRig>
        </a:scene3d>
        <a:sp3d/>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s-ES" sz="2100" kern="1200" noProof="0" dirty="0" err="1" smtClean="0">
              <a:solidFill>
                <a:schemeClr val="bg1"/>
              </a:solidFill>
              <a:latin typeface="Calibri"/>
              <a:ea typeface="+mn-ea"/>
              <a:cs typeface="+mn-cs"/>
            </a:rPr>
            <a:t>Org</a:t>
          </a:r>
          <a:r>
            <a:rPr lang="es-ES" sz="2100" kern="1200" noProof="0" dirty="0" smtClean="0">
              <a:solidFill>
                <a:schemeClr val="bg1"/>
              </a:solidFill>
              <a:latin typeface="Calibri"/>
              <a:ea typeface="+mn-ea"/>
              <a:cs typeface="+mn-cs"/>
            </a:rPr>
            <a:t>. Educativas</a:t>
          </a:r>
          <a:endParaRPr lang="es-ES" sz="2100" kern="1200" noProof="0" dirty="0">
            <a:solidFill>
              <a:schemeClr val="bg1"/>
            </a:solidFill>
            <a:latin typeface="Calibri"/>
            <a:ea typeface="+mn-ea"/>
            <a:cs typeface="+mn-cs"/>
          </a:endParaRPr>
        </a:p>
      </dsp:txBody>
      <dsp:txXfrm>
        <a:off x="5531486" y="7103603"/>
        <a:ext cx="1374874" cy="1374874"/>
      </dsp:txXfrm>
    </dsp:sp>
    <dsp:sp modelId="{C3358FB2-5CE7-4802-8F3B-53017EB2F748}">
      <dsp:nvSpPr>
        <dsp:cNvPr id="0" name=""/>
        <dsp:cNvSpPr/>
      </dsp:nvSpPr>
      <dsp:spPr>
        <a:xfrm>
          <a:off x="4551855" y="5423340"/>
          <a:ext cx="1944366" cy="1944366"/>
        </a:xfrm>
        <a:prstGeom prst="ellipse">
          <a:avLst/>
        </a:prstGeom>
        <a:solidFill>
          <a:schemeClr val="accent4"/>
        </a:solidFill>
        <a:ln w="12700" cap="flat" cmpd="sng" algn="ctr">
          <a:solidFill>
            <a:schemeClr val="accent4">
              <a:shade val="50000"/>
            </a:schemeClr>
          </a:solidFill>
          <a:prstDash val="solid"/>
          <a:miter lim="800000"/>
        </a:ln>
        <a:effectLst/>
        <a:scene3d>
          <a:camera prst="orthographicFront">
            <a:rot lat="0" lon="0" rev="0"/>
          </a:camera>
          <a:lightRig rig="contrasting" dir="t">
            <a:rot lat="0" lon="0" rev="1200000"/>
          </a:lightRig>
        </a:scene3d>
        <a:sp3d/>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s-ES" sz="2200" kern="1200" noProof="0" dirty="0" err="1" smtClean="0">
              <a:solidFill>
                <a:schemeClr val="bg1"/>
              </a:solidFill>
              <a:latin typeface="Calibri"/>
              <a:ea typeface="+mn-ea"/>
              <a:cs typeface="+mn-cs"/>
            </a:rPr>
            <a:t>Autorida</a:t>
          </a:r>
          <a:r>
            <a:rPr lang="es-ES" sz="2200" kern="1200" noProof="0" dirty="0" smtClean="0">
              <a:solidFill>
                <a:schemeClr val="bg1"/>
              </a:solidFill>
              <a:latin typeface="Calibri"/>
              <a:ea typeface="+mn-ea"/>
              <a:cs typeface="+mn-cs"/>
            </a:rPr>
            <a:t>- des </a:t>
          </a:r>
          <a:r>
            <a:rPr lang="es-ES" sz="2200" kern="1200" noProof="0" dirty="0" err="1" smtClean="0">
              <a:solidFill>
                <a:schemeClr val="bg1"/>
              </a:solidFill>
              <a:latin typeface="Calibri"/>
              <a:ea typeface="+mn-ea"/>
              <a:cs typeface="+mn-cs"/>
            </a:rPr>
            <a:t>tradiciona</a:t>
          </a:r>
          <a:r>
            <a:rPr lang="es-ES" sz="2200" kern="1200" noProof="0" dirty="0" smtClean="0">
              <a:solidFill>
                <a:schemeClr val="bg1"/>
              </a:solidFill>
              <a:latin typeface="Calibri"/>
              <a:ea typeface="+mn-ea"/>
              <a:cs typeface="+mn-cs"/>
            </a:rPr>
            <a:t>- les</a:t>
          </a:r>
          <a:endParaRPr lang="es-ES" sz="2200" kern="1200" noProof="0" dirty="0">
            <a:solidFill>
              <a:schemeClr val="bg1"/>
            </a:solidFill>
            <a:latin typeface="Calibri"/>
            <a:ea typeface="+mn-ea"/>
            <a:cs typeface="+mn-cs"/>
          </a:endParaRPr>
        </a:p>
      </dsp:txBody>
      <dsp:txXfrm>
        <a:off x="4836601" y="5708086"/>
        <a:ext cx="1374874" cy="1374874"/>
      </dsp:txXfrm>
    </dsp:sp>
    <dsp:sp modelId="{C3269E3E-70B4-4121-A25C-D3DD8F0A8D80}">
      <dsp:nvSpPr>
        <dsp:cNvPr id="0" name=""/>
        <dsp:cNvSpPr/>
      </dsp:nvSpPr>
      <dsp:spPr>
        <a:xfrm>
          <a:off x="4408013" y="3871038"/>
          <a:ext cx="1944366" cy="1944366"/>
        </a:xfrm>
        <a:prstGeom prst="ellipse">
          <a:avLst/>
        </a:prstGeom>
        <a:solidFill>
          <a:schemeClr val="accent5"/>
        </a:solidFill>
        <a:ln w="12700" cap="flat" cmpd="sng" algn="ctr">
          <a:solidFill>
            <a:schemeClr val="accent5">
              <a:shade val="50000"/>
            </a:schemeClr>
          </a:solidFill>
          <a:prstDash val="solid"/>
          <a:miter lim="800000"/>
        </a:ln>
        <a:effectLst/>
        <a:scene3d>
          <a:camera prst="orthographicFront">
            <a:rot lat="0" lon="0" rev="0"/>
          </a:camera>
          <a:lightRig rig="contrasting" dir="t">
            <a:rot lat="0" lon="0" rev="1200000"/>
          </a:lightRig>
        </a:scene3d>
        <a:sp3d/>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nl-BE" sz="2500" kern="1200" dirty="0" smtClean="0">
              <a:solidFill>
                <a:schemeClr val="bg1"/>
              </a:solidFill>
              <a:latin typeface="Calibri"/>
              <a:ea typeface="+mn-ea"/>
              <a:cs typeface="+mn-cs"/>
            </a:rPr>
            <a:t>ONGs</a:t>
          </a:r>
          <a:endParaRPr lang="nl-BE" sz="2500" kern="1200" dirty="0">
            <a:solidFill>
              <a:schemeClr val="bg1"/>
            </a:solidFill>
            <a:latin typeface="Calibri"/>
            <a:ea typeface="+mn-ea"/>
            <a:cs typeface="+mn-cs"/>
          </a:endParaRPr>
        </a:p>
      </dsp:txBody>
      <dsp:txXfrm>
        <a:off x="4692759" y="4155784"/>
        <a:ext cx="1374874" cy="1374874"/>
      </dsp:txXfrm>
    </dsp:sp>
    <dsp:sp modelId="{F4AD7898-63E4-4293-9338-4F36311E5484}">
      <dsp:nvSpPr>
        <dsp:cNvPr id="0" name=""/>
        <dsp:cNvSpPr/>
      </dsp:nvSpPr>
      <dsp:spPr>
        <a:xfrm>
          <a:off x="4834641" y="2371597"/>
          <a:ext cx="1944366" cy="1944366"/>
        </a:xfrm>
        <a:prstGeom prst="ellipse">
          <a:avLst/>
        </a:prstGeom>
        <a:solidFill>
          <a:schemeClr val="accent4"/>
        </a:solidFill>
        <a:ln w="12700" cap="flat" cmpd="sng" algn="ctr">
          <a:solidFill>
            <a:schemeClr val="accent4">
              <a:shade val="50000"/>
            </a:schemeClr>
          </a:solidFill>
          <a:prstDash val="solid"/>
          <a:miter lim="800000"/>
        </a:ln>
        <a:effectLst/>
        <a:scene3d>
          <a:camera prst="orthographicFront">
            <a:rot lat="0" lon="0" rev="0"/>
          </a:camera>
          <a:lightRig rig="contrasting" dir="t">
            <a:rot lat="0" lon="0" rev="1200000"/>
          </a:lightRig>
        </a:scene3d>
        <a:sp3d/>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s-ES" sz="2500" kern="1200" noProof="0" dirty="0" err="1" smtClean="0">
              <a:solidFill>
                <a:schemeClr val="bg1"/>
              </a:solidFill>
              <a:latin typeface="Calibri"/>
              <a:ea typeface="+mn-ea"/>
              <a:cs typeface="+mn-cs"/>
            </a:rPr>
            <a:t>Org</a:t>
          </a:r>
          <a:r>
            <a:rPr lang="es-ES" sz="2500" kern="1200" noProof="0" dirty="0" smtClean="0">
              <a:solidFill>
                <a:schemeClr val="bg1"/>
              </a:solidFill>
              <a:latin typeface="Calibri"/>
              <a:ea typeface="+mn-ea"/>
              <a:cs typeface="+mn-cs"/>
            </a:rPr>
            <a:t>. religiosas</a:t>
          </a:r>
          <a:endParaRPr lang="es-ES" sz="1900" kern="1200" noProof="0" dirty="0">
            <a:solidFill>
              <a:schemeClr val="bg1"/>
            </a:solidFill>
            <a:latin typeface="Calibri"/>
            <a:ea typeface="+mn-ea"/>
            <a:cs typeface="+mn-cs"/>
          </a:endParaRPr>
        </a:p>
      </dsp:txBody>
      <dsp:txXfrm>
        <a:off x="5119387" y="2656343"/>
        <a:ext cx="1374874" cy="1374874"/>
      </dsp:txXfrm>
    </dsp:sp>
    <dsp:sp modelId="{E9912A04-528B-5240-995E-C6DB5EA6A379}">
      <dsp:nvSpPr>
        <dsp:cNvPr id="0" name=""/>
        <dsp:cNvSpPr/>
      </dsp:nvSpPr>
      <dsp:spPr>
        <a:xfrm>
          <a:off x="5774119" y="1127527"/>
          <a:ext cx="1944366" cy="1944366"/>
        </a:xfrm>
        <a:prstGeom prst="ellipse">
          <a:avLst/>
        </a:prstGeom>
        <a:solidFill>
          <a:schemeClr val="accent3"/>
        </a:solidFill>
        <a:ln w="12700" cap="flat" cmpd="sng" algn="ctr">
          <a:solidFill>
            <a:schemeClr val="accent3">
              <a:shade val="50000"/>
            </a:schemeClr>
          </a:solidFill>
          <a:prstDash val="solid"/>
          <a:miter lim="800000"/>
        </a:ln>
        <a:effectLst/>
        <a:scene3d>
          <a:camera prst="orthographicFront">
            <a:rot lat="0" lon="0" rev="0"/>
          </a:camera>
          <a:lightRig rig="contrasting" dir="t">
            <a:rot lat="0" lon="0" rev="1200000"/>
          </a:lightRig>
        </a:scene3d>
        <a:sp3d/>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S" sz="2400" kern="1200" noProof="0" dirty="0" smtClean="0"/>
            <a:t>Individuos</a:t>
          </a:r>
          <a:endParaRPr lang="es-ES" sz="2400" kern="1200" noProof="0" dirty="0"/>
        </a:p>
      </dsp:txBody>
      <dsp:txXfrm>
        <a:off x="6058865" y="1412273"/>
        <a:ext cx="1374874" cy="1374874"/>
      </dsp:txXfrm>
    </dsp:sp>
    <dsp:sp modelId="{3440A535-1D22-4144-A674-C86F3E0DEA1C}">
      <dsp:nvSpPr>
        <dsp:cNvPr id="0" name=""/>
        <dsp:cNvSpPr/>
      </dsp:nvSpPr>
      <dsp:spPr>
        <a:xfrm>
          <a:off x="7099567" y="306844"/>
          <a:ext cx="1944366" cy="1944366"/>
        </a:xfrm>
        <a:prstGeom prst="ellipse">
          <a:avLst/>
        </a:prstGeom>
        <a:solidFill>
          <a:schemeClr val="accent2"/>
        </a:solidFill>
        <a:ln w="12700" cap="flat" cmpd="sng" algn="ctr">
          <a:solidFill>
            <a:schemeClr val="accent2">
              <a:shade val="50000"/>
            </a:schemeClr>
          </a:solidFill>
          <a:prstDash val="solid"/>
          <a:miter lim="800000"/>
        </a:ln>
        <a:effectLst/>
        <a:scene3d>
          <a:camera prst="orthographicFront">
            <a:rot lat="0" lon="0" rev="0"/>
          </a:camera>
          <a:lightRig rig="contrasting" dir="t">
            <a:rot lat="0" lon="0" rev="1200000"/>
          </a:lightRig>
        </a:scene3d>
        <a:sp3d/>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s-ES" sz="2500" kern="1200" noProof="0" dirty="0" smtClean="0">
              <a:solidFill>
                <a:schemeClr val="bg1"/>
              </a:solidFill>
              <a:latin typeface="Calibri"/>
              <a:ea typeface="+mn-ea"/>
              <a:cs typeface="+mn-cs"/>
            </a:rPr>
            <a:t>Servicios Sanitarios</a:t>
          </a:r>
          <a:endParaRPr lang="es-ES" sz="2500" kern="1200" noProof="0" dirty="0">
            <a:solidFill>
              <a:schemeClr val="bg1"/>
            </a:solidFill>
            <a:latin typeface="Calibri"/>
            <a:ea typeface="+mn-ea"/>
            <a:cs typeface="+mn-cs"/>
          </a:endParaRPr>
        </a:p>
      </dsp:txBody>
      <dsp:txXfrm>
        <a:off x="7384313" y="591590"/>
        <a:ext cx="1374874" cy="13748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8075E-AC7D-46CB-A39E-080B840E4416}">
      <dsp:nvSpPr>
        <dsp:cNvPr id="0" name=""/>
        <dsp:cNvSpPr/>
      </dsp:nvSpPr>
      <dsp:spPr>
        <a:xfrm>
          <a:off x="3569879" y="-23999"/>
          <a:ext cx="10222487" cy="9382130"/>
        </a:xfrm>
        <a:prstGeom prst="ellipse">
          <a:avLst/>
        </a:prstGeom>
        <a:solidFill>
          <a:schemeClr val="accent4"/>
        </a:solidFill>
        <a:ln w="12700" cap="flat" cmpd="sng" algn="ctr">
          <a:no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426720" tIns="426720" rIns="426720" bIns="426720" numCol="1" spcCol="1270" anchor="ctr" anchorCtr="0">
          <a:noAutofit/>
        </a:bodyPr>
        <a:lstStyle/>
        <a:p>
          <a:pPr lvl="0" algn="ctr" defTabSz="2667000">
            <a:lnSpc>
              <a:spcPct val="90000"/>
            </a:lnSpc>
            <a:spcBef>
              <a:spcPct val="0"/>
            </a:spcBef>
            <a:spcAft>
              <a:spcPct val="35000"/>
            </a:spcAft>
          </a:pPr>
          <a:endParaRPr lang="nl-BE" sz="6000" kern="1200" dirty="0">
            <a:solidFill>
              <a:schemeClr val="bg1"/>
            </a:solidFill>
          </a:endParaRPr>
        </a:p>
      </dsp:txBody>
      <dsp:txXfrm>
        <a:off x="7252019" y="445107"/>
        <a:ext cx="2858207" cy="1407319"/>
      </dsp:txXfrm>
    </dsp:sp>
    <dsp:sp modelId="{A926EC75-4D06-4FE1-B354-841D73541E63}">
      <dsp:nvSpPr>
        <dsp:cNvPr id="0" name=""/>
        <dsp:cNvSpPr/>
      </dsp:nvSpPr>
      <dsp:spPr>
        <a:xfrm>
          <a:off x="4745169" y="1645963"/>
          <a:ext cx="7812987" cy="7812987"/>
        </a:xfrm>
        <a:prstGeom prst="ellipse">
          <a:avLst/>
        </a:prstGeom>
        <a:solidFill>
          <a:schemeClr val="accent3"/>
        </a:solidFill>
        <a:ln w="12700" cap="flat" cmpd="sng" algn="ctr">
          <a:no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341376" tIns="341376" rIns="341376" bIns="341376" numCol="1" spcCol="1270" anchor="ctr" anchorCtr="0">
          <a:noAutofit/>
        </a:bodyPr>
        <a:lstStyle/>
        <a:p>
          <a:pPr lvl="0" algn="ctr" defTabSz="2133600">
            <a:lnSpc>
              <a:spcPct val="90000"/>
            </a:lnSpc>
            <a:spcBef>
              <a:spcPct val="0"/>
            </a:spcBef>
            <a:spcAft>
              <a:spcPct val="35000"/>
            </a:spcAft>
          </a:pPr>
          <a:r>
            <a:rPr lang="nl-BE" sz="4800" b="1" kern="1200" dirty="0" smtClean="0">
              <a:solidFill>
                <a:schemeClr val="bg1"/>
              </a:solidFill>
            </a:rPr>
            <a:t> </a:t>
          </a:r>
          <a:endParaRPr lang="nl-BE" sz="4800" b="1" kern="1200" dirty="0">
            <a:solidFill>
              <a:schemeClr val="bg1"/>
            </a:solidFill>
          </a:endParaRPr>
        </a:p>
      </dsp:txBody>
      <dsp:txXfrm>
        <a:off x="7286343" y="2114742"/>
        <a:ext cx="2730639" cy="1406337"/>
      </dsp:txXfrm>
    </dsp:sp>
    <dsp:sp modelId="{48930EAD-0E3D-4072-92DA-C4787D13DA2C}">
      <dsp:nvSpPr>
        <dsp:cNvPr id="0" name=""/>
        <dsp:cNvSpPr/>
      </dsp:nvSpPr>
      <dsp:spPr>
        <a:xfrm>
          <a:off x="5837024" y="3676031"/>
          <a:ext cx="5629278" cy="5629278"/>
        </a:xfrm>
        <a:prstGeom prst="ellipse">
          <a:avLst/>
        </a:prstGeom>
        <a:solidFill>
          <a:schemeClr val="accent2"/>
        </a:solidFill>
        <a:ln w="12700" cap="flat" cmpd="sng" algn="ctr">
          <a:no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355600" tIns="355600" rIns="355600" bIns="355600" numCol="1" spcCol="1270" anchor="ctr" anchorCtr="0">
          <a:noAutofit/>
        </a:bodyPr>
        <a:lstStyle/>
        <a:p>
          <a:pPr lvl="0" algn="ctr" defTabSz="2222500">
            <a:lnSpc>
              <a:spcPct val="90000"/>
            </a:lnSpc>
            <a:spcBef>
              <a:spcPct val="0"/>
            </a:spcBef>
            <a:spcAft>
              <a:spcPct val="35000"/>
            </a:spcAft>
          </a:pPr>
          <a:r>
            <a:rPr lang="nl-BE" sz="5000" b="1" kern="1200" dirty="0" smtClean="0">
              <a:solidFill>
                <a:schemeClr val="bg1"/>
              </a:solidFill>
            </a:rPr>
            <a:t> </a:t>
          </a:r>
          <a:endParaRPr lang="nl-BE" sz="5000" b="1" kern="1200" dirty="0">
            <a:solidFill>
              <a:schemeClr val="bg1"/>
            </a:solidFill>
          </a:endParaRPr>
        </a:p>
      </dsp:txBody>
      <dsp:txXfrm>
        <a:off x="7340041" y="4098226"/>
        <a:ext cx="2623243" cy="1266587"/>
      </dsp:txXfrm>
    </dsp:sp>
    <dsp:sp modelId="{CF6D80F3-4124-4FDF-8814-6072ACAEA281}">
      <dsp:nvSpPr>
        <dsp:cNvPr id="0" name=""/>
        <dsp:cNvSpPr/>
      </dsp:nvSpPr>
      <dsp:spPr>
        <a:xfrm>
          <a:off x="6768407" y="5575236"/>
          <a:ext cx="3752852" cy="3752852"/>
        </a:xfrm>
        <a:prstGeom prst="ellipse">
          <a:avLst/>
        </a:prstGeom>
        <a:solidFill>
          <a:schemeClr val="accent1"/>
        </a:solidFill>
        <a:ln w="12700" cap="flat" cmpd="sng" algn="ctr">
          <a:no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55600" tIns="355600" rIns="355600" bIns="355600" numCol="1" spcCol="1270" anchor="ctr" anchorCtr="0">
          <a:noAutofit/>
        </a:bodyPr>
        <a:lstStyle/>
        <a:p>
          <a:pPr lvl="0" algn="ctr" defTabSz="2222500">
            <a:lnSpc>
              <a:spcPct val="90000"/>
            </a:lnSpc>
            <a:spcBef>
              <a:spcPct val="0"/>
            </a:spcBef>
            <a:spcAft>
              <a:spcPct val="35000"/>
            </a:spcAft>
          </a:pPr>
          <a:r>
            <a:rPr lang="nl-BE" sz="5000" b="1" kern="1200" dirty="0" smtClean="0"/>
            <a:t>TU</a:t>
          </a:r>
          <a:endParaRPr lang="nl-BE" sz="5000" b="1" kern="1200" dirty="0"/>
        </a:p>
      </dsp:txBody>
      <dsp:txXfrm>
        <a:off x="7317999" y="6513449"/>
        <a:ext cx="2653667" cy="18764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23BA93-2284-4D1E-A247-107C67E55CBE}">
      <dsp:nvSpPr>
        <dsp:cNvPr id="0" name=""/>
        <dsp:cNvSpPr/>
      </dsp:nvSpPr>
      <dsp:spPr>
        <a:xfrm rot="21300000">
          <a:off x="28704" y="4057992"/>
          <a:ext cx="9012189" cy="1052170"/>
        </a:xfrm>
        <a:prstGeom prst="mathMinus">
          <a:avLst/>
        </a:prstGeom>
        <a:solidFill>
          <a:schemeClr val="dk1"/>
        </a:solidFill>
        <a:ln w="12700" cap="flat" cmpd="sng" algn="ctr">
          <a:solidFill>
            <a:schemeClr val="dk1">
              <a:shade val="50000"/>
            </a:schemeClr>
          </a:solidFill>
          <a:prstDash val="solid"/>
          <a:miter lim="800000"/>
        </a:ln>
        <a:effectLst/>
        <a:scene3d>
          <a:camera prst="orthographicFront"/>
          <a:lightRig rig="chilly" dir="t"/>
        </a:scene3d>
        <a:sp3d z="12700" extrusionH="1700"/>
      </dsp:spPr>
      <dsp:style>
        <a:lnRef idx="2">
          <a:schemeClr val="dk1">
            <a:shade val="50000"/>
          </a:schemeClr>
        </a:lnRef>
        <a:fillRef idx="1">
          <a:schemeClr val="dk1"/>
        </a:fillRef>
        <a:effectRef idx="0">
          <a:schemeClr val="dk1"/>
        </a:effectRef>
        <a:fontRef idx="minor">
          <a:schemeClr val="lt1"/>
        </a:fontRef>
      </dsp:style>
    </dsp:sp>
    <dsp:sp modelId="{FFC68714-6BBD-4EBE-901B-DA92F6283B21}">
      <dsp:nvSpPr>
        <dsp:cNvPr id="0" name=""/>
        <dsp:cNvSpPr/>
      </dsp:nvSpPr>
      <dsp:spPr>
        <a:xfrm>
          <a:off x="1088351" y="458407"/>
          <a:ext cx="2720879" cy="3667262"/>
        </a:xfrm>
        <a:prstGeom prst="downArrow">
          <a:avLst/>
        </a:prstGeom>
        <a:solidFill>
          <a:schemeClr val="accent1"/>
        </a:solidFill>
        <a:ln w="12700" cap="flat" cmpd="sng" algn="ctr">
          <a:solidFill>
            <a:schemeClr val="accent1">
              <a:shade val="50000"/>
            </a:schemeClr>
          </a:solidFill>
          <a:prstDash val="solid"/>
          <a:miter lim="800000"/>
        </a:ln>
        <a:effectLst/>
        <a:scene3d>
          <a:camera prst="orthographicFront"/>
          <a:lightRig rig="chilly" dir="t"/>
        </a:scene3d>
        <a:sp3d/>
      </dsp:spPr>
      <dsp:style>
        <a:lnRef idx="2">
          <a:schemeClr val="accent1">
            <a:shade val="50000"/>
          </a:schemeClr>
        </a:lnRef>
        <a:fillRef idx="1">
          <a:schemeClr val="accent1"/>
        </a:fillRef>
        <a:effectRef idx="0">
          <a:schemeClr val="accent1"/>
        </a:effectRef>
        <a:fontRef idx="minor">
          <a:schemeClr val="lt1"/>
        </a:fontRef>
      </dsp:style>
    </dsp:sp>
    <dsp:sp modelId="{691E2111-6BE3-47A1-8ED4-04FE79450FDC}">
      <dsp:nvSpPr>
        <dsp:cNvPr id="0" name=""/>
        <dsp:cNvSpPr/>
      </dsp:nvSpPr>
      <dsp:spPr>
        <a:xfrm>
          <a:off x="3912377" y="0"/>
          <a:ext cx="4691289" cy="385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r>
            <a:rPr lang="es-ES" sz="4700" kern="1200" noProof="0" dirty="0" smtClean="0">
              <a:solidFill>
                <a:srgbClr val="000000"/>
              </a:solidFill>
              <a:latin typeface="+mn-lt"/>
              <a:cs typeface="Arial" panose="020B0604020202020204" pitchFamily="34" charset="0"/>
            </a:rPr>
            <a:t>Falsa denuncia de irregularidades</a:t>
          </a:r>
          <a:endParaRPr lang="es-ES" sz="4700" kern="1200" noProof="0" dirty="0">
            <a:solidFill>
              <a:srgbClr val="000000"/>
            </a:solidFill>
            <a:latin typeface="+mn-lt"/>
            <a:cs typeface="Arial" panose="020B0604020202020204" pitchFamily="34" charset="0"/>
          </a:endParaRPr>
        </a:p>
      </dsp:txBody>
      <dsp:txXfrm>
        <a:off x="3912377" y="0"/>
        <a:ext cx="4691289" cy="3850625"/>
      </dsp:txXfrm>
    </dsp:sp>
    <dsp:sp modelId="{FC6CBE03-38AF-446E-A2BF-351218AF79C7}">
      <dsp:nvSpPr>
        <dsp:cNvPr id="0" name=""/>
        <dsp:cNvSpPr/>
      </dsp:nvSpPr>
      <dsp:spPr>
        <a:xfrm>
          <a:off x="5260366" y="5042485"/>
          <a:ext cx="2720879" cy="3667262"/>
        </a:xfrm>
        <a:prstGeom prst="upArrow">
          <a:avLst/>
        </a:prstGeom>
        <a:solidFill>
          <a:schemeClr val="accent3"/>
        </a:solidFill>
        <a:ln w="12700" cap="flat" cmpd="sng" algn="ctr">
          <a:solidFill>
            <a:schemeClr val="accent3">
              <a:shade val="50000"/>
            </a:schemeClr>
          </a:solidFill>
          <a:prstDash val="solid"/>
          <a:miter lim="800000"/>
        </a:ln>
        <a:effectLst/>
        <a:scene3d>
          <a:camera prst="orthographicFront"/>
          <a:lightRig rig="chilly" dir="t"/>
        </a:scene3d>
        <a:sp3d/>
      </dsp:spPr>
      <dsp:style>
        <a:lnRef idx="2">
          <a:schemeClr val="accent3">
            <a:shade val="50000"/>
          </a:schemeClr>
        </a:lnRef>
        <a:fillRef idx="1">
          <a:schemeClr val="accent3"/>
        </a:fillRef>
        <a:effectRef idx="0">
          <a:schemeClr val="accent3"/>
        </a:effectRef>
        <a:fontRef idx="minor">
          <a:schemeClr val="lt1"/>
        </a:fontRef>
      </dsp:style>
    </dsp:sp>
    <dsp:sp modelId="{9BCD77B1-5085-4CFA-87EC-443DEE2FEBFC}">
      <dsp:nvSpPr>
        <dsp:cNvPr id="0" name=""/>
        <dsp:cNvSpPr/>
      </dsp:nvSpPr>
      <dsp:spPr>
        <a:xfrm>
          <a:off x="288093" y="5317529"/>
          <a:ext cx="5046962" cy="385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r>
            <a:rPr lang="es-ES" sz="4700" kern="1200" noProof="0" dirty="0" smtClean="0">
              <a:solidFill>
                <a:srgbClr val="000000"/>
              </a:solidFill>
              <a:latin typeface="+mn-lt"/>
              <a:cs typeface="Arial" panose="020B0604020202020204" pitchFamily="34" charset="0"/>
            </a:rPr>
            <a:t>Reducción de beneficios/salario + disculpa pública</a:t>
          </a:r>
          <a:endParaRPr lang="es-ES" sz="4700" kern="1200" noProof="0" dirty="0">
            <a:solidFill>
              <a:srgbClr val="000000"/>
            </a:solidFill>
            <a:latin typeface="+mn-lt"/>
            <a:cs typeface="Arial" panose="020B0604020202020204" pitchFamily="34" charset="0"/>
          </a:endParaRPr>
        </a:p>
      </dsp:txBody>
      <dsp:txXfrm>
        <a:off x="288093" y="5317529"/>
        <a:ext cx="5046962" cy="38506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23BA93-2284-4D1E-A247-107C67E55CBE}">
      <dsp:nvSpPr>
        <dsp:cNvPr id="0" name=""/>
        <dsp:cNvSpPr/>
      </dsp:nvSpPr>
      <dsp:spPr>
        <a:xfrm rot="21300000">
          <a:off x="28441" y="3915979"/>
          <a:ext cx="9211362" cy="1054840"/>
        </a:xfrm>
        <a:prstGeom prst="mathMinus">
          <a:avLst/>
        </a:prstGeom>
        <a:solidFill>
          <a:schemeClr val="dk1"/>
        </a:solidFill>
        <a:ln w="12700" cap="flat" cmpd="sng" algn="ctr">
          <a:solidFill>
            <a:schemeClr val="dk1">
              <a:shade val="50000"/>
            </a:schemeClr>
          </a:solidFill>
          <a:prstDash val="solid"/>
          <a:miter lim="800000"/>
        </a:ln>
        <a:effectLst/>
        <a:scene3d>
          <a:camera prst="orthographicFront"/>
          <a:lightRig rig="chilly" dir="t"/>
        </a:scene3d>
        <a:sp3d z="12700" extrusionH="1700"/>
      </dsp:spPr>
      <dsp:style>
        <a:lnRef idx="2">
          <a:schemeClr val="dk1">
            <a:shade val="50000"/>
          </a:schemeClr>
        </a:lnRef>
        <a:fillRef idx="1">
          <a:schemeClr val="dk1"/>
        </a:fillRef>
        <a:effectRef idx="0">
          <a:schemeClr val="dk1"/>
        </a:effectRef>
        <a:fontRef idx="minor">
          <a:schemeClr val="lt1"/>
        </a:fontRef>
      </dsp:style>
    </dsp:sp>
    <dsp:sp modelId="{FFC68714-6BBD-4EBE-901B-DA92F6283B21}">
      <dsp:nvSpPr>
        <dsp:cNvPr id="0" name=""/>
        <dsp:cNvSpPr/>
      </dsp:nvSpPr>
      <dsp:spPr>
        <a:xfrm>
          <a:off x="1112189" y="444340"/>
          <a:ext cx="2780473" cy="3554720"/>
        </a:xfrm>
        <a:prstGeom prst="downArrow">
          <a:avLst/>
        </a:prstGeom>
        <a:solidFill>
          <a:schemeClr val="accent6"/>
        </a:solidFill>
        <a:ln w="19050" cap="flat" cmpd="sng" algn="ctr">
          <a:solidFill>
            <a:schemeClr val="lt1"/>
          </a:solidFill>
          <a:prstDash val="solid"/>
          <a:miter lim="800000"/>
        </a:ln>
        <a:effectLst/>
        <a:scene3d>
          <a:camera prst="orthographicFront"/>
          <a:lightRig rig="chilly" dir="t"/>
        </a:scene3d>
        <a:sp3d/>
      </dsp:spPr>
      <dsp:style>
        <a:lnRef idx="3">
          <a:schemeClr val="lt1"/>
        </a:lnRef>
        <a:fillRef idx="1">
          <a:schemeClr val="accent6"/>
        </a:fillRef>
        <a:effectRef idx="1">
          <a:schemeClr val="accent6"/>
        </a:effectRef>
        <a:fontRef idx="minor">
          <a:schemeClr val="lt1"/>
        </a:fontRef>
      </dsp:style>
    </dsp:sp>
    <dsp:sp modelId="{691E2111-6BE3-47A1-8ED4-04FE79450FDC}">
      <dsp:nvSpPr>
        <dsp:cNvPr id="0" name=""/>
        <dsp:cNvSpPr/>
      </dsp:nvSpPr>
      <dsp:spPr>
        <a:xfrm>
          <a:off x="3329287" y="0"/>
          <a:ext cx="6120690" cy="3732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8056" tIns="448056" rIns="448056" bIns="448056" numCol="1" spcCol="1270" anchor="ctr" anchorCtr="0">
          <a:noAutofit/>
        </a:bodyPr>
        <a:lstStyle/>
        <a:p>
          <a:pPr lvl="0" algn="ctr" defTabSz="2800350">
            <a:lnSpc>
              <a:spcPct val="90000"/>
            </a:lnSpc>
            <a:spcBef>
              <a:spcPct val="0"/>
            </a:spcBef>
            <a:spcAft>
              <a:spcPct val="35000"/>
            </a:spcAft>
          </a:pPr>
          <a:r>
            <a:rPr lang="es-ES" sz="6300" kern="1200" noProof="0" dirty="0" smtClean="0">
              <a:solidFill>
                <a:srgbClr val="000000"/>
              </a:solidFill>
              <a:latin typeface="+mn-lt"/>
              <a:cs typeface="Arial" panose="020B0604020202020204" pitchFamily="34" charset="0"/>
            </a:rPr>
            <a:t>Malversación</a:t>
          </a:r>
          <a:endParaRPr lang="es-ES" sz="6300" kern="1200" noProof="0" dirty="0">
            <a:solidFill>
              <a:srgbClr val="000000"/>
            </a:solidFill>
            <a:latin typeface="+mn-lt"/>
            <a:cs typeface="Arial" panose="020B0604020202020204" pitchFamily="34" charset="0"/>
          </a:endParaRPr>
        </a:p>
      </dsp:txBody>
      <dsp:txXfrm>
        <a:off x="3329287" y="0"/>
        <a:ext cx="6120690" cy="3732456"/>
      </dsp:txXfrm>
    </dsp:sp>
    <dsp:sp modelId="{FC6CBE03-38AF-446E-A2BF-351218AF79C7}">
      <dsp:nvSpPr>
        <dsp:cNvPr id="0" name=""/>
        <dsp:cNvSpPr/>
      </dsp:nvSpPr>
      <dsp:spPr>
        <a:xfrm>
          <a:off x="5574887" y="4887740"/>
          <a:ext cx="2381865" cy="3554720"/>
        </a:xfrm>
        <a:prstGeom prst="upArrow">
          <a:avLst/>
        </a:prstGeom>
        <a:solidFill>
          <a:schemeClr val="accent5"/>
        </a:solidFill>
        <a:ln w="19050" cap="flat" cmpd="sng" algn="ctr">
          <a:solidFill>
            <a:schemeClr val="lt1"/>
          </a:solidFill>
          <a:prstDash val="solid"/>
          <a:miter lim="800000"/>
        </a:ln>
        <a:effectLst/>
        <a:scene3d>
          <a:camera prst="orthographicFront"/>
          <a:lightRig rig="chilly" dir="t"/>
        </a:scene3d>
        <a:sp3d/>
      </dsp:spPr>
      <dsp:style>
        <a:lnRef idx="3">
          <a:schemeClr val="lt1"/>
        </a:lnRef>
        <a:fillRef idx="1">
          <a:schemeClr val="accent5"/>
        </a:fillRef>
        <a:effectRef idx="1">
          <a:schemeClr val="accent5"/>
        </a:effectRef>
        <a:fontRef idx="minor">
          <a:schemeClr val="lt1"/>
        </a:fontRef>
      </dsp:style>
    </dsp:sp>
    <dsp:sp modelId="{9BCD77B1-5085-4CFA-87EC-443DEE2FEBFC}">
      <dsp:nvSpPr>
        <dsp:cNvPr id="0" name=""/>
        <dsp:cNvSpPr/>
      </dsp:nvSpPr>
      <dsp:spPr>
        <a:xfrm>
          <a:off x="-69059" y="5154343"/>
          <a:ext cx="5884431" cy="3732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1160" tIns="391160" rIns="391160" bIns="391160" numCol="1" spcCol="1270" anchor="ctr" anchorCtr="0">
          <a:noAutofit/>
        </a:bodyPr>
        <a:lstStyle/>
        <a:p>
          <a:pPr lvl="0" algn="ctr" defTabSz="2444750">
            <a:lnSpc>
              <a:spcPct val="90000"/>
            </a:lnSpc>
            <a:spcBef>
              <a:spcPct val="0"/>
            </a:spcBef>
            <a:spcAft>
              <a:spcPct val="35000"/>
            </a:spcAft>
          </a:pPr>
          <a:r>
            <a:rPr lang="es-ES" sz="5500" kern="1200" noProof="0" dirty="0" smtClean="0">
              <a:solidFill>
                <a:srgbClr val="000000"/>
              </a:solidFill>
              <a:latin typeface="+mn-lt"/>
              <a:cs typeface="Arial" panose="020B0604020202020204" pitchFamily="34" charset="0"/>
            </a:rPr>
            <a:t>Despido inmediato + auditoria externa</a:t>
          </a:r>
          <a:endParaRPr lang="es-ES" sz="5500" kern="1200" noProof="0" dirty="0">
            <a:solidFill>
              <a:srgbClr val="000000"/>
            </a:solidFill>
            <a:latin typeface="+mn-lt"/>
            <a:cs typeface="Arial" panose="020B0604020202020204" pitchFamily="34" charset="0"/>
          </a:endParaRPr>
        </a:p>
      </dsp:txBody>
      <dsp:txXfrm>
        <a:off x="-69059" y="5154343"/>
        <a:ext cx="5884431" cy="3732456"/>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4/13/2016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‹Nº›</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kern="1200">
        <a:solidFill>
          <a:schemeClr val="tx1"/>
        </a:solidFill>
        <a:latin typeface="Calibri Light"/>
        <a:ea typeface="+mn-ea"/>
        <a:cs typeface="+mn-cs"/>
      </a:defRPr>
    </a:lvl1pPr>
    <a:lvl2pPr marL="914217" algn="l" defTabSz="914217" rtl="0" eaLnBrk="1" latinLnBrk="0" hangingPunct="1">
      <a:defRPr sz="2400" kern="1200">
        <a:solidFill>
          <a:schemeClr val="tx1"/>
        </a:solidFill>
        <a:latin typeface="Calibri Light"/>
        <a:ea typeface="+mn-ea"/>
        <a:cs typeface="+mn-cs"/>
      </a:defRPr>
    </a:lvl2pPr>
    <a:lvl3pPr marL="1828434" algn="l" defTabSz="914217" rtl="0" eaLnBrk="1" latinLnBrk="0" hangingPunct="1">
      <a:defRPr sz="2400" kern="1200">
        <a:solidFill>
          <a:schemeClr val="tx1"/>
        </a:solidFill>
        <a:latin typeface="Calibri Light"/>
        <a:ea typeface="+mn-ea"/>
        <a:cs typeface="+mn-cs"/>
      </a:defRPr>
    </a:lvl3pPr>
    <a:lvl4pPr marL="2742651" algn="l" defTabSz="914217" rtl="0" eaLnBrk="1" latinLnBrk="0" hangingPunct="1">
      <a:defRPr sz="2400" kern="1200">
        <a:solidFill>
          <a:schemeClr val="tx1"/>
        </a:solidFill>
        <a:latin typeface="Calibri Light"/>
        <a:ea typeface="+mn-ea"/>
        <a:cs typeface="+mn-cs"/>
      </a:defRPr>
    </a:lvl4pPr>
    <a:lvl5pPr marL="3656868" algn="l" defTabSz="914217" rtl="0" eaLnBrk="1" latinLnBrk="0" hangingPunct="1">
      <a:defRPr sz="2400" kern="1200">
        <a:solidFill>
          <a:schemeClr val="tx1"/>
        </a:solidFill>
        <a:latin typeface="Calibri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2588" y="685800"/>
            <a:ext cx="6092825" cy="3429000"/>
          </a:xfrm>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2538338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2588" y="685800"/>
            <a:ext cx="6092825" cy="34290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871727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2588" y="685800"/>
            <a:ext cx="6092825" cy="3429000"/>
          </a:xfrm>
        </p:spPr>
      </p:sp>
      <p:sp>
        <p:nvSpPr>
          <p:cNvPr id="3" name="Plassholder for notater 2"/>
          <p:cNvSpPr>
            <a:spLocks noGrp="1"/>
          </p:cNvSpPr>
          <p:nvPr>
            <p:ph type="body" idx="1"/>
          </p:nvPr>
        </p:nvSpPr>
        <p:spPr/>
        <p:txBody>
          <a:bodyPr/>
          <a:lstStyle/>
          <a:p>
            <a:r>
              <a:rPr lang="nb-NO" dirty="0" smtClean="0"/>
              <a:t>Bilde? Noe mer?</a:t>
            </a:r>
            <a:endParaRPr lang="nb-NO" dirty="0"/>
          </a:p>
        </p:txBody>
      </p:sp>
      <p:sp>
        <p:nvSpPr>
          <p:cNvPr id="4" name="Plassholder for lysbildenummer 3"/>
          <p:cNvSpPr>
            <a:spLocks noGrp="1"/>
          </p:cNvSpPr>
          <p:nvPr>
            <p:ph type="sldNum" sz="quarter" idx="10"/>
          </p:nvPr>
        </p:nvSpPr>
        <p:spPr/>
        <p:txBody>
          <a:bodyPr/>
          <a:lstStyle/>
          <a:p>
            <a:fld id="{006BE02D-20C0-F840-AFAC-BEA99C74FDC2}" type="slidenum">
              <a:rPr lang="en-US" smtClean="0"/>
              <a:pPr/>
              <a:t>7</a:t>
            </a:fld>
            <a:endParaRPr lang="en-US" dirty="0"/>
          </a:p>
        </p:txBody>
      </p:sp>
    </p:spTree>
    <p:extLst>
      <p:ext uri="{BB962C8B-B14F-4D97-AF65-F5344CB8AC3E}">
        <p14:creationId xmlns:p14="http://schemas.microsoft.com/office/powerpoint/2010/main" val="1689612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The film </a:t>
            </a:r>
            <a:r>
              <a:rPr lang="nb-NO" dirty="0" err="1" smtClean="0"/>
              <a:t>can</a:t>
            </a:r>
            <a:r>
              <a:rPr lang="nb-NO" dirty="0" smtClean="0"/>
              <a:t> be </a:t>
            </a:r>
            <a:r>
              <a:rPr lang="nb-NO" dirty="0" err="1" smtClean="0"/>
              <a:t>found</a:t>
            </a:r>
            <a:r>
              <a:rPr lang="nb-NO" dirty="0" smtClean="0"/>
              <a:t> online </a:t>
            </a:r>
            <a:r>
              <a:rPr lang="nb-NO" dirty="0" err="1" smtClean="0"/>
              <a:t>here</a:t>
            </a:r>
            <a:r>
              <a:rPr lang="nb-NO" dirty="0" smtClean="0"/>
              <a:t>: https://vimeo.com/154570743</a:t>
            </a:r>
            <a:endParaRPr lang="nb-NO" dirty="0"/>
          </a:p>
        </p:txBody>
      </p:sp>
      <p:sp>
        <p:nvSpPr>
          <p:cNvPr id="4" name="Plassholder for lysbildenummer 3"/>
          <p:cNvSpPr>
            <a:spLocks noGrp="1"/>
          </p:cNvSpPr>
          <p:nvPr>
            <p:ph type="sldNum" sz="quarter" idx="10"/>
          </p:nvPr>
        </p:nvSpPr>
        <p:spPr/>
        <p:txBody>
          <a:bodyPr/>
          <a:lstStyle/>
          <a:p>
            <a:fld id="{006BE02D-20C0-F840-AFAC-BEA99C74FDC2}" type="slidenum">
              <a:rPr lang="en-US" smtClean="0"/>
              <a:pPr/>
              <a:t>16</a:t>
            </a:fld>
            <a:endParaRPr lang="en-US" dirty="0"/>
          </a:p>
        </p:txBody>
      </p:sp>
    </p:spTree>
    <p:extLst>
      <p:ext uri="{BB962C8B-B14F-4D97-AF65-F5344CB8AC3E}">
        <p14:creationId xmlns:p14="http://schemas.microsoft.com/office/powerpoint/2010/main" val="2450488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The film </a:t>
            </a:r>
            <a:r>
              <a:rPr lang="nb-NO" dirty="0" err="1" smtClean="0"/>
              <a:t>can</a:t>
            </a:r>
            <a:r>
              <a:rPr lang="nb-NO" dirty="0" smtClean="0"/>
              <a:t> be </a:t>
            </a:r>
            <a:r>
              <a:rPr lang="nb-NO" dirty="0" err="1" smtClean="0"/>
              <a:t>found</a:t>
            </a:r>
            <a:r>
              <a:rPr lang="nb-NO" dirty="0" smtClean="0"/>
              <a:t> online </a:t>
            </a:r>
            <a:r>
              <a:rPr lang="nb-NO" dirty="0" err="1" smtClean="0"/>
              <a:t>here</a:t>
            </a:r>
            <a:r>
              <a:rPr lang="nb-NO" dirty="0" smtClean="0"/>
              <a:t>: https://vimeo.com/154576357</a:t>
            </a:r>
          </a:p>
        </p:txBody>
      </p:sp>
      <p:sp>
        <p:nvSpPr>
          <p:cNvPr id="4" name="Plassholder for lysbildenummer 3"/>
          <p:cNvSpPr>
            <a:spLocks noGrp="1"/>
          </p:cNvSpPr>
          <p:nvPr>
            <p:ph type="sldNum" sz="quarter" idx="10"/>
          </p:nvPr>
        </p:nvSpPr>
        <p:spPr/>
        <p:txBody>
          <a:bodyPr/>
          <a:lstStyle/>
          <a:p>
            <a:fld id="{006BE02D-20C0-F840-AFAC-BEA99C74FDC2}" type="slidenum">
              <a:rPr lang="en-US" smtClean="0"/>
              <a:pPr/>
              <a:t>36</a:t>
            </a:fld>
            <a:endParaRPr lang="en-US" dirty="0"/>
          </a:p>
        </p:txBody>
      </p:sp>
    </p:spTree>
    <p:extLst>
      <p:ext uri="{BB962C8B-B14F-4D97-AF65-F5344CB8AC3E}">
        <p14:creationId xmlns:p14="http://schemas.microsoft.com/office/powerpoint/2010/main" val="2921888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The film </a:t>
            </a:r>
            <a:r>
              <a:rPr lang="nb-NO" dirty="0" err="1" smtClean="0"/>
              <a:t>can</a:t>
            </a:r>
            <a:r>
              <a:rPr lang="nb-NO" dirty="0" smtClean="0"/>
              <a:t> be </a:t>
            </a:r>
            <a:r>
              <a:rPr lang="nb-NO" dirty="0" err="1" smtClean="0"/>
              <a:t>found</a:t>
            </a:r>
            <a:r>
              <a:rPr lang="nb-NO" dirty="0" smtClean="0"/>
              <a:t> online </a:t>
            </a:r>
            <a:r>
              <a:rPr lang="nb-NO" dirty="0" err="1" smtClean="0"/>
              <a:t>here</a:t>
            </a:r>
            <a:r>
              <a:rPr lang="nb-NO" dirty="0" smtClean="0"/>
              <a:t>: https://vimeo.com/154576424</a:t>
            </a:r>
            <a:endParaRPr lang="nb-NO" dirty="0"/>
          </a:p>
        </p:txBody>
      </p:sp>
      <p:sp>
        <p:nvSpPr>
          <p:cNvPr id="4" name="Plassholder for lysbildenummer 3"/>
          <p:cNvSpPr>
            <a:spLocks noGrp="1"/>
          </p:cNvSpPr>
          <p:nvPr>
            <p:ph type="sldNum" sz="quarter" idx="10"/>
          </p:nvPr>
        </p:nvSpPr>
        <p:spPr/>
        <p:txBody>
          <a:bodyPr/>
          <a:lstStyle/>
          <a:p>
            <a:fld id="{006BE02D-20C0-F840-AFAC-BEA99C74FDC2}" type="slidenum">
              <a:rPr lang="en-US" smtClean="0"/>
              <a:pPr/>
              <a:t>55</a:t>
            </a:fld>
            <a:endParaRPr lang="en-US" dirty="0"/>
          </a:p>
        </p:txBody>
      </p:sp>
    </p:spTree>
    <p:extLst>
      <p:ext uri="{BB962C8B-B14F-4D97-AF65-F5344CB8AC3E}">
        <p14:creationId xmlns:p14="http://schemas.microsoft.com/office/powerpoint/2010/main" val="3198417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The film </a:t>
            </a:r>
            <a:r>
              <a:rPr lang="nb-NO" dirty="0" err="1" smtClean="0"/>
              <a:t>can</a:t>
            </a:r>
            <a:r>
              <a:rPr lang="nb-NO" dirty="0" smtClean="0"/>
              <a:t> be </a:t>
            </a:r>
            <a:r>
              <a:rPr lang="nb-NO" dirty="0" err="1" smtClean="0"/>
              <a:t>found</a:t>
            </a:r>
            <a:r>
              <a:rPr lang="nb-NO" baseline="0" dirty="0" smtClean="0"/>
              <a:t> online </a:t>
            </a:r>
            <a:r>
              <a:rPr lang="nb-NO" baseline="0" dirty="0" err="1" smtClean="0"/>
              <a:t>here</a:t>
            </a:r>
            <a:r>
              <a:rPr lang="nb-NO" baseline="0" dirty="0" smtClean="0"/>
              <a:t>: </a:t>
            </a:r>
            <a:r>
              <a:rPr lang="nb-NO" dirty="0" smtClean="0"/>
              <a:t>https://vimeo.com/154574627</a:t>
            </a:r>
            <a:endParaRPr lang="nb-NO" dirty="0"/>
          </a:p>
        </p:txBody>
      </p:sp>
      <p:sp>
        <p:nvSpPr>
          <p:cNvPr id="4" name="Plassholder for lysbildenummer 3"/>
          <p:cNvSpPr>
            <a:spLocks noGrp="1"/>
          </p:cNvSpPr>
          <p:nvPr>
            <p:ph type="sldNum" sz="quarter" idx="10"/>
          </p:nvPr>
        </p:nvSpPr>
        <p:spPr/>
        <p:txBody>
          <a:bodyPr/>
          <a:lstStyle/>
          <a:p>
            <a:fld id="{006BE02D-20C0-F840-AFAC-BEA99C74FDC2}" type="slidenum">
              <a:rPr lang="en-US" smtClean="0"/>
              <a:pPr/>
              <a:t>86</a:t>
            </a:fld>
            <a:endParaRPr lang="en-US" dirty="0"/>
          </a:p>
        </p:txBody>
      </p:sp>
    </p:spTree>
    <p:extLst>
      <p:ext uri="{BB962C8B-B14F-4D97-AF65-F5344CB8AC3E}">
        <p14:creationId xmlns:p14="http://schemas.microsoft.com/office/powerpoint/2010/main" val="4126184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8479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Picture Placeholder 13"/>
          <p:cNvSpPr>
            <a:spLocks noGrp="1"/>
          </p:cNvSpPr>
          <p:nvPr>
            <p:ph type="pic" sz="quarter" idx="14"/>
          </p:nvPr>
        </p:nvSpPr>
        <p:spPr>
          <a:xfrm>
            <a:off x="18255954" y="3863107"/>
            <a:ext cx="6148155" cy="9852897"/>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28" name="Picture Placeholder 13"/>
          <p:cNvSpPr>
            <a:spLocks noGrp="1"/>
          </p:cNvSpPr>
          <p:nvPr>
            <p:ph type="pic" sz="quarter" idx="13"/>
          </p:nvPr>
        </p:nvSpPr>
        <p:spPr>
          <a:xfrm>
            <a:off x="12107800" y="4"/>
            <a:ext cx="6148155" cy="9852897"/>
          </a:xfrm>
          <a:effectLst/>
        </p:spPr>
        <p:txBody>
          <a:bodyPr>
            <a:normAutofit/>
          </a:bodyPr>
          <a:lstStyle>
            <a:lvl1pPr marL="0" indent="0">
              <a:buNone/>
              <a:defRPr sz="36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0358017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5" name="Picture Placeholder 13"/>
          <p:cNvSpPr>
            <a:spLocks noGrp="1"/>
          </p:cNvSpPr>
          <p:nvPr>
            <p:ph type="pic" sz="quarter" idx="16"/>
          </p:nvPr>
        </p:nvSpPr>
        <p:spPr>
          <a:xfrm>
            <a:off x="6165140" y="6289204"/>
            <a:ext cx="5902578" cy="7413566"/>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16" name="Picture Placeholder 13"/>
          <p:cNvSpPr>
            <a:spLocks noGrp="1"/>
          </p:cNvSpPr>
          <p:nvPr>
            <p:ph type="pic" sz="quarter" idx="17"/>
          </p:nvPr>
        </p:nvSpPr>
        <p:spPr>
          <a:xfrm>
            <a:off x="18475071" y="6289204"/>
            <a:ext cx="5902578" cy="7413566"/>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2" name="Rectangle 1"/>
          <p:cNvSpPr/>
          <p:nvPr userDrawn="1"/>
        </p:nvSpPr>
        <p:spPr>
          <a:xfrm>
            <a:off x="2" y="0"/>
            <a:ext cx="10001087" cy="13759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13" name="Picture Placeholder 13"/>
          <p:cNvSpPr>
            <a:spLocks noGrp="1"/>
          </p:cNvSpPr>
          <p:nvPr>
            <p:ph type="pic" sz="quarter" idx="13"/>
          </p:nvPr>
        </p:nvSpPr>
        <p:spPr>
          <a:xfrm>
            <a:off x="2" y="0"/>
            <a:ext cx="5902578" cy="10583844"/>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14" name="Picture Placeholder 13"/>
          <p:cNvSpPr>
            <a:spLocks noGrp="1"/>
          </p:cNvSpPr>
          <p:nvPr>
            <p:ph type="pic" sz="quarter" idx="15"/>
          </p:nvPr>
        </p:nvSpPr>
        <p:spPr>
          <a:xfrm>
            <a:off x="12326918" y="0"/>
            <a:ext cx="5902578" cy="10583844"/>
          </a:xfrm>
          <a:effectLst/>
        </p:spPr>
        <p:txBody>
          <a:bodyPr>
            <a:normAutofit/>
          </a:bodyPr>
          <a:lstStyle>
            <a:lvl1pPr marL="0" indent="0">
              <a:buNone/>
              <a:defRPr sz="36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9120771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3" name="Picture Placeholder 13"/>
          <p:cNvSpPr>
            <a:spLocks noGrp="1"/>
          </p:cNvSpPr>
          <p:nvPr>
            <p:ph type="pic" sz="quarter" idx="16"/>
          </p:nvPr>
        </p:nvSpPr>
        <p:spPr>
          <a:xfrm>
            <a:off x="12280497" y="0"/>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34" name="Picture Placeholder 13"/>
          <p:cNvSpPr>
            <a:spLocks noGrp="1"/>
          </p:cNvSpPr>
          <p:nvPr>
            <p:ph type="pic" sz="quarter" idx="17"/>
          </p:nvPr>
        </p:nvSpPr>
        <p:spPr>
          <a:xfrm>
            <a:off x="16373263" y="0"/>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35" name="Picture Placeholder 13"/>
          <p:cNvSpPr>
            <a:spLocks noGrp="1"/>
          </p:cNvSpPr>
          <p:nvPr>
            <p:ph type="pic" sz="quarter" idx="18"/>
          </p:nvPr>
        </p:nvSpPr>
        <p:spPr>
          <a:xfrm>
            <a:off x="20466030" y="0"/>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2" name="Rectangle 1"/>
          <p:cNvSpPr/>
          <p:nvPr userDrawn="1"/>
        </p:nvSpPr>
        <p:spPr>
          <a:xfrm>
            <a:off x="2" y="0"/>
            <a:ext cx="10001087" cy="13759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13" name="Picture Placeholder 13"/>
          <p:cNvSpPr>
            <a:spLocks noGrp="1"/>
          </p:cNvSpPr>
          <p:nvPr>
            <p:ph type="pic" sz="quarter" idx="13"/>
          </p:nvPr>
        </p:nvSpPr>
        <p:spPr>
          <a:xfrm>
            <a:off x="-6064" y="0"/>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31" name="Picture Placeholder 13"/>
          <p:cNvSpPr>
            <a:spLocks noGrp="1"/>
          </p:cNvSpPr>
          <p:nvPr>
            <p:ph type="pic" sz="quarter" idx="14"/>
          </p:nvPr>
        </p:nvSpPr>
        <p:spPr>
          <a:xfrm>
            <a:off x="4086702" y="0"/>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32" name="Picture Placeholder 13"/>
          <p:cNvSpPr>
            <a:spLocks noGrp="1"/>
          </p:cNvSpPr>
          <p:nvPr>
            <p:ph type="pic" sz="quarter" idx="15"/>
          </p:nvPr>
        </p:nvSpPr>
        <p:spPr>
          <a:xfrm>
            <a:off x="8187731" y="0"/>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48" name="Picture Placeholder 13"/>
          <p:cNvSpPr>
            <a:spLocks noGrp="1"/>
          </p:cNvSpPr>
          <p:nvPr>
            <p:ph type="pic" sz="quarter" idx="19"/>
          </p:nvPr>
        </p:nvSpPr>
        <p:spPr>
          <a:xfrm>
            <a:off x="12280497" y="4605298"/>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49" name="Picture Placeholder 13"/>
          <p:cNvSpPr>
            <a:spLocks noGrp="1"/>
          </p:cNvSpPr>
          <p:nvPr>
            <p:ph type="pic" sz="quarter" idx="20"/>
          </p:nvPr>
        </p:nvSpPr>
        <p:spPr>
          <a:xfrm>
            <a:off x="16373263" y="4605298"/>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50" name="Picture Placeholder 13"/>
          <p:cNvSpPr>
            <a:spLocks noGrp="1"/>
          </p:cNvSpPr>
          <p:nvPr>
            <p:ph type="pic" sz="quarter" idx="21"/>
          </p:nvPr>
        </p:nvSpPr>
        <p:spPr>
          <a:xfrm>
            <a:off x="20466030" y="4605298"/>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51" name="Picture Placeholder 13"/>
          <p:cNvSpPr>
            <a:spLocks noGrp="1"/>
          </p:cNvSpPr>
          <p:nvPr>
            <p:ph type="pic" sz="quarter" idx="22"/>
          </p:nvPr>
        </p:nvSpPr>
        <p:spPr>
          <a:xfrm>
            <a:off x="-6064" y="4605298"/>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52" name="Picture Placeholder 13"/>
          <p:cNvSpPr>
            <a:spLocks noGrp="1"/>
          </p:cNvSpPr>
          <p:nvPr>
            <p:ph type="pic" sz="quarter" idx="23"/>
          </p:nvPr>
        </p:nvSpPr>
        <p:spPr>
          <a:xfrm>
            <a:off x="4086702" y="4605298"/>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53" name="Picture Placeholder 13"/>
          <p:cNvSpPr>
            <a:spLocks noGrp="1"/>
          </p:cNvSpPr>
          <p:nvPr>
            <p:ph type="pic" sz="quarter" idx="24"/>
          </p:nvPr>
        </p:nvSpPr>
        <p:spPr>
          <a:xfrm>
            <a:off x="8187731" y="4605298"/>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54" name="Picture Placeholder 13"/>
          <p:cNvSpPr>
            <a:spLocks noGrp="1"/>
          </p:cNvSpPr>
          <p:nvPr>
            <p:ph type="pic" sz="quarter" idx="25"/>
          </p:nvPr>
        </p:nvSpPr>
        <p:spPr>
          <a:xfrm>
            <a:off x="12280497" y="9236272"/>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55" name="Picture Placeholder 13"/>
          <p:cNvSpPr>
            <a:spLocks noGrp="1"/>
          </p:cNvSpPr>
          <p:nvPr>
            <p:ph type="pic" sz="quarter" idx="26"/>
          </p:nvPr>
        </p:nvSpPr>
        <p:spPr>
          <a:xfrm>
            <a:off x="16373263" y="9236272"/>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56" name="Picture Placeholder 13"/>
          <p:cNvSpPr>
            <a:spLocks noGrp="1"/>
          </p:cNvSpPr>
          <p:nvPr>
            <p:ph type="pic" sz="quarter" idx="27"/>
          </p:nvPr>
        </p:nvSpPr>
        <p:spPr>
          <a:xfrm>
            <a:off x="20466030" y="9236272"/>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57" name="Picture Placeholder 13"/>
          <p:cNvSpPr>
            <a:spLocks noGrp="1"/>
          </p:cNvSpPr>
          <p:nvPr>
            <p:ph type="pic" sz="quarter" idx="28"/>
          </p:nvPr>
        </p:nvSpPr>
        <p:spPr>
          <a:xfrm>
            <a:off x="-6064" y="9236272"/>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58" name="Picture Placeholder 13"/>
          <p:cNvSpPr>
            <a:spLocks noGrp="1"/>
          </p:cNvSpPr>
          <p:nvPr>
            <p:ph type="pic" sz="quarter" idx="29"/>
          </p:nvPr>
        </p:nvSpPr>
        <p:spPr>
          <a:xfrm>
            <a:off x="4086702" y="9236272"/>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59" name="Picture Placeholder 13"/>
          <p:cNvSpPr>
            <a:spLocks noGrp="1"/>
          </p:cNvSpPr>
          <p:nvPr>
            <p:ph type="pic" sz="quarter" idx="30"/>
          </p:nvPr>
        </p:nvSpPr>
        <p:spPr>
          <a:xfrm>
            <a:off x="8187731" y="9236272"/>
            <a:ext cx="3959353" cy="4480560"/>
          </a:xfrm>
          <a:effectLst/>
        </p:spPr>
        <p:txBody>
          <a:bodyPr>
            <a:normAutofit/>
          </a:bodyPr>
          <a:lstStyle>
            <a:lvl1pPr marL="0" indent="0">
              <a:buNone/>
              <a:defRPr sz="36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23250834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ablet Horizontal">
    <p:spTree>
      <p:nvGrpSpPr>
        <p:cNvPr id="1" name=""/>
        <p:cNvGrpSpPr/>
        <p:nvPr/>
      </p:nvGrpSpPr>
      <p:grpSpPr>
        <a:xfrm>
          <a:off x="0" y="0"/>
          <a:ext cx="0" cy="0"/>
          <a:chOff x="0" y="0"/>
          <a:chExt cx="0" cy="0"/>
        </a:xfrm>
      </p:grpSpPr>
      <p:sp>
        <p:nvSpPr>
          <p:cNvPr id="34" name="Picture Placeholder 2"/>
          <p:cNvSpPr>
            <a:spLocks noGrp="1" noChangeAspect="1"/>
          </p:cNvSpPr>
          <p:nvPr>
            <p:ph type="pic" sz="quarter" idx="11"/>
          </p:nvPr>
        </p:nvSpPr>
        <p:spPr>
          <a:xfrm>
            <a:off x="7956667" y="5627022"/>
            <a:ext cx="8357714" cy="6228342"/>
          </a:xfrm>
          <a:noFill/>
        </p:spPr>
        <p:txBody>
          <a:bodyPr>
            <a:normAutofit/>
          </a:bodyPr>
          <a:lstStyle>
            <a:lvl1pPr marL="0" indent="0">
              <a:buNone/>
              <a:defRPr sz="2000">
                <a:latin typeface="Calibri Light"/>
                <a:cs typeface="Calibri Light"/>
              </a:defRPr>
            </a:lvl1pPr>
          </a:lstStyle>
          <a:p>
            <a:endParaRPr lang="en-US" dirty="0"/>
          </a:p>
        </p:txBody>
      </p:sp>
    </p:spTree>
    <p:extLst>
      <p:ext uri="{BB962C8B-B14F-4D97-AF65-F5344CB8AC3E}">
        <p14:creationId xmlns:p14="http://schemas.microsoft.com/office/powerpoint/2010/main" val="16359498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ockup">
    <p:spTree>
      <p:nvGrpSpPr>
        <p:cNvPr id="1" name=""/>
        <p:cNvGrpSpPr/>
        <p:nvPr/>
      </p:nvGrpSpPr>
      <p:grpSpPr>
        <a:xfrm>
          <a:off x="0" y="0"/>
          <a:ext cx="0" cy="0"/>
          <a:chOff x="0" y="0"/>
          <a:chExt cx="0" cy="0"/>
        </a:xfrm>
      </p:grpSpPr>
      <p:sp>
        <p:nvSpPr>
          <p:cNvPr id="7" name="Picture Placeholder 9"/>
          <p:cNvSpPr>
            <a:spLocks noGrp="1"/>
          </p:cNvSpPr>
          <p:nvPr>
            <p:ph type="pic" sz="quarter" idx="11"/>
          </p:nvPr>
        </p:nvSpPr>
        <p:spPr>
          <a:xfrm>
            <a:off x="13365236" y="3486211"/>
            <a:ext cx="9121013" cy="5465258"/>
          </a:xfrm>
          <a:noFill/>
        </p:spPr>
        <p:txBody>
          <a:bodyPr>
            <a:normAutofit/>
          </a:bodyPr>
          <a:lstStyle>
            <a:lvl1pPr marL="0" indent="0">
              <a:buNone/>
              <a:defRPr sz="2099">
                <a:solidFill>
                  <a:schemeClr val="tx1">
                    <a:lumMod val="50000"/>
                    <a:lumOff val="50000"/>
                  </a:schemeClr>
                </a:solidFill>
              </a:defRPr>
            </a:lvl1pPr>
          </a:lstStyle>
          <a:p>
            <a:endParaRPr lang="en-US"/>
          </a:p>
        </p:txBody>
      </p:sp>
      <p:sp>
        <p:nvSpPr>
          <p:cNvPr id="8" name="Picture Placeholder 9"/>
          <p:cNvSpPr>
            <a:spLocks noGrp="1"/>
          </p:cNvSpPr>
          <p:nvPr>
            <p:ph type="pic" sz="quarter" idx="12"/>
          </p:nvPr>
        </p:nvSpPr>
        <p:spPr>
          <a:xfrm>
            <a:off x="10764349" y="7416429"/>
            <a:ext cx="5201777" cy="3916945"/>
          </a:xfrm>
          <a:noFill/>
        </p:spPr>
        <p:txBody>
          <a:bodyPr>
            <a:normAutofit/>
          </a:bodyPr>
          <a:lstStyle>
            <a:lvl1pPr marL="0" indent="0">
              <a:buNone/>
              <a:defRPr sz="2099">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41721458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Mockup">
    <p:spTree>
      <p:nvGrpSpPr>
        <p:cNvPr id="1" name=""/>
        <p:cNvGrpSpPr/>
        <p:nvPr/>
      </p:nvGrpSpPr>
      <p:grpSpPr>
        <a:xfrm>
          <a:off x="0" y="0"/>
          <a:ext cx="0" cy="0"/>
          <a:chOff x="0" y="0"/>
          <a:chExt cx="0" cy="0"/>
        </a:xfrm>
      </p:grpSpPr>
      <p:sp>
        <p:nvSpPr>
          <p:cNvPr id="7" name="Picture Placeholder 9"/>
          <p:cNvSpPr>
            <a:spLocks noGrp="1"/>
          </p:cNvSpPr>
          <p:nvPr>
            <p:ph type="pic" sz="quarter" idx="11"/>
          </p:nvPr>
        </p:nvSpPr>
        <p:spPr>
          <a:xfrm>
            <a:off x="8428751" y="4477616"/>
            <a:ext cx="7537741" cy="4580045"/>
          </a:xfrm>
          <a:noFill/>
        </p:spPr>
        <p:txBody>
          <a:bodyPr>
            <a:normAutofit/>
          </a:bodyPr>
          <a:lstStyle>
            <a:lvl1pPr marL="0" indent="0">
              <a:buNone/>
              <a:defRPr sz="2099">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3413494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3177" y="0"/>
            <a:ext cx="24426547" cy="13716000"/>
          </a:xfrm>
          <a:effectLst/>
        </p:spPr>
        <p:txBody>
          <a:bodyPr>
            <a:normAutofit/>
          </a:bodyPr>
          <a:lstStyle>
            <a:lvl1pPr marL="0" indent="0">
              <a:buNone/>
              <a:defRPr sz="42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7355361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3177" y="0"/>
            <a:ext cx="12585210" cy="13716000"/>
          </a:xfrm>
          <a:effectLst/>
        </p:spPr>
        <p:txBody>
          <a:bodyPr>
            <a:normAutofit/>
          </a:bodyPr>
          <a:lstStyle>
            <a:lvl1pPr marL="0" indent="0">
              <a:buNone/>
              <a:defRPr sz="42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2682033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4 Images">
    <p:spTree>
      <p:nvGrpSpPr>
        <p:cNvPr id="1" name=""/>
        <p:cNvGrpSpPr/>
        <p:nvPr/>
      </p:nvGrpSpPr>
      <p:grpSpPr>
        <a:xfrm>
          <a:off x="0" y="0"/>
          <a:ext cx="0" cy="0"/>
          <a:chOff x="0" y="0"/>
          <a:chExt cx="0" cy="0"/>
        </a:xfrm>
      </p:grpSpPr>
      <p:sp>
        <p:nvSpPr>
          <p:cNvPr id="7" name="Picture Placeholder 13"/>
          <p:cNvSpPr>
            <a:spLocks noGrp="1"/>
          </p:cNvSpPr>
          <p:nvPr>
            <p:ph type="pic" sz="quarter" idx="13"/>
          </p:nvPr>
        </p:nvSpPr>
        <p:spPr>
          <a:xfrm>
            <a:off x="0" y="0"/>
            <a:ext cx="24377650" cy="8039968"/>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2" name="Rectangle 1"/>
          <p:cNvSpPr/>
          <p:nvPr userDrawn="1"/>
        </p:nvSpPr>
        <p:spPr>
          <a:xfrm>
            <a:off x="459854" y="11824613"/>
            <a:ext cx="5792426" cy="1707999"/>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37928541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4 Images">
    <p:spTree>
      <p:nvGrpSpPr>
        <p:cNvPr id="1" name=""/>
        <p:cNvGrpSpPr/>
        <p:nvPr/>
      </p:nvGrpSpPr>
      <p:grpSpPr>
        <a:xfrm>
          <a:off x="0" y="0"/>
          <a:ext cx="0" cy="0"/>
          <a:chOff x="0" y="0"/>
          <a:chExt cx="0" cy="0"/>
        </a:xfrm>
      </p:grpSpPr>
      <p:sp>
        <p:nvSpPr>
          <p:cNvPr id="7" name="Picture Placeholder 13"/>
          <p:cNvSpPr>
            <a:spLocks noGrp="1"/>
          </p:cNvSpPr>
          <p:nvPr>
            <p:ph type="pic" sz="quarter" idx="13"/>
          </p:nvPr>
        </p:nvSpPr>
        <p:spPr>
          <a:xfrm>
            <a:off x="2" y="0"/>
            <a:ext cx="24423370" cy="7258050"/>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2" name="Rectangle 1"/>
          <p:cNvSpPr/>
          <p:nvPr userDrawn="1"/>
        </p:nvSpPr>
        <p:spPr>
          <a:xfrm>
            <a:off x="459854" y="11824613"/>
            <a:ext cx="5792426" cy="1707999"/>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14" name="Picture Placeholder 13"/>
          <p:cNvSpPr>
            <a:spLocks noGrp="1" noChangeAspect="1"/>
          </p:cNvSpPr>
          <p:nvPr>
            <p:ph type="pic" sz="quarter" idx="17"/>
          </p:nvPr>
        </p:nvSpPr>
        <p:spPr>
          <a:xfrm>
            <a:off x="18521854" y="5099897"/>
            <a:ext cx="3950208" cy="3950208"/>
          </a:xfrm>
          <a:prstGeom prst="ellipse">
            <a:avLst/>
          </a:prstGeom>
          <a:effectLst/>
        </p:spPr>
        <p:txBody>
          <a:bodyPr>
            <a:normAutofit/>
          </a:bodyPr>
          <a:lstStyle>
            <a:lvl1pPr marL="0" indent="0">
              <a:buNone/>
              <a:defRPr sz="2501">
                <a:ln>
                  <a:noFill/>
                </a:ln>
                <a:solidFill>
                  <a:schemeClr val="bg1">
                    <a:lumMod val="85000"/>
                  </a:schemeClr>
                </a:solidFill>
              </a:defRPr>
            </a:lvl1pPr>
          </a:lstStyle>
          <a:p>
            <a:endParaRPr lang="en-US" dirty="0"/>
          </a:p>
        </p:txBody>
      </p:sp>
      <p:sp>
        <p:nvSpPr>
          <p:cNvPr id="10" name="Picture Placeholder 13"/>
          <p:cNvSpPr>
            <a:spLocks noGrp="1" noChangeAspect="1"/>
          </p:cNvSpPr>
          <p:nvPr>
            <p:ph type="pic" sz="quarter" idx="14"/>
          </p:nvPr>
        </p:nvSpPr>
        <p:spPr>
          <a:xfrm>
            <a:off x="1950431" y="5099897"/>
            <a:ext cx="3950208" cy="3950208"/>
          </a:xfrm>
          <a:prstGeom prst="ellipse">
            <a:avLst/>
          </a:prstGeom>
          <a:effectLst/>
        </p:spPr>
        <p:txBody>
          <a:bodyPr>
            <a:normAutofit/>
          </a:bodyPr>
          <a:lstStyle>
            <a:lvl1pPr marL="0" indent="0">
              <a:buNone/>
              <a:defRPr sz="2501">
                <a:ln>
                  <a:noFill/>
                </a:ln>
                <a:solidFill>
                  <a:schemeClr val="bg1">
                    <a:lumMod val="85000"/>
                  </a:schemeClr>
                </a:solidFill>
              </a:defRPr>
            </a:lvl1pPr>
          </a:lstStyle>
          <a:p>
            <a:endParaRPr lang="en-US" dirty="0"/>
          </a:p>
        </p:txBody>
      </p:sp>
      <p:sp>
        <p:nvSpPr>
          <p:cNvPr id="11" name="Picture Placeholder 13"/>
          <p:cNvSpPr>
            <a:spLocks noGrp="1" noChangeAspect="1"/>
          </p:cNvSpPr>
          <p:nvPr>
            <p:ph type="pic" sz="quarter" idx="15"/>
          </p:nvPr>
        </p:nvSpPr>
        <p:spPr>
          <a:xfrm>
            <a:off x="7502942" y="5099897"/>
            <a:ext cx="3950208" cy="3950208"/>
          </a:xfrm>
          <a:prstGeom prst="ellipse">
            <a:avLst/>
          </a:prstGeom>
          <a:effectLst/>
        </p:spPr>
        <p:txBody>
          <a:bodyPr>
            <a:normAutofit/>
          </a:bodyPr>
          <a:lstStyle>
            <a:lvl1pPr marL="0" indent="0">
              <a:buNone/>
              <a:defRPr sz="2501">
                <a:ln>
                  <a:noFill/>
                </a:ln>
                <a:solidFill>
                  <a:schemeClr val="bg1">
                    <a:lumMod val="85000"/>
                  </a:schemeClr>
                </a:solidFill>
              </a:defRPr>
            </a:lvl1pPr>
          </a:lstStyle>
          <a:p>
            <a:endParaRPr lang="en-US" dirty="0"/>
          </a:p>
        </p:txBody>
      </p:sp>
      <p:sp>
        <p:nvSpPr>
          <p:cNvPr id="12" name="Picture Placeholder 13"/>
          <p:cNvSpPr>
            <a:spLocks noGrp="1" noChangeAspect="1"/>
          </p:cNvSpPr>
          <p:nvPr>
            <p:ph type="pic" sz="quarter" idx="16"/>
          </p:nvPr>
        </p:nvSpPr>
        <p:spPr>
          <a:xfrm>
            <a:off x="12965371" y="5099897"/>
            <a:ext cx="3950208" cy="3950208"/>
          </a:xfrm>
          <a:prstGeom prst="ellipse">
            <a:avLst/>
          </a:prstGeom>
          <a:effectLst/>
        </p:spPr>
        <p:txBody>
          <a:bodyPr>
            <a:normAutofit/>
          </a:bodyPr>
          <a:lstStyle>
            <a:lvl1pPr marL="0" indent="0">
              <a:buNone/>
              <a:defRPr sz="2501">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5190734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4 Images">
    <p:spTree>
      <p:nvGrpSpPr>
        <p:cNvPr id="1" name=""/>
        <p:cNvGrpSpPr/>
        <p:nvPr/>
      </p:nvGrpSpPr>
      <p:grpSpPr>
        <a:xfrm>
          <a:off x="0" y="0"/>
          <a:ext cx="0" cy="0"/>
          <a:chOff x="0" y="0"/>
          <a:chExt cx="0" cy="0"/>
        </a:xfrm>
      </p:grpSpPr>
      <p:sp>
        <p:nvSpPr>
          <p:cNvPr id="2" name="Rectangle 1"/>
          <p:cNvSpPr/>
          <p:nvPr userDrawn="1"/>
        </p:nvSpPr>
        <p:spPr>
          <a:xfrm>
            <a:off x="459854" y="11824613"/>
            <a:ext cx="5792426" cy="1707999"/>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14" name="Picture Placeholder 13"/>
          <p:cNvSpPr>
            <a:spLocks noGrp="1" noChangeAspect="1"/>
          </p:cNvSpPr>
          <p:nvPr>
            <p:ph type="pic" sz="quarter" idx="14"/>
          </p:nvPr>
        </p:nvSpPr>
        <p:spPr>
          <a:xfrm>
            <a:off x="2093924" y="4671761"/>
            <a:ext cx="3401569" cy="3401568"/>
          </a:xfrm>
          <a:prstGeom prst="ellipse">
            <a:avLst/>
          </a:prstGeom>
          <a:effectLst/>
        </p:spPr>
        <p:txBody>
          <a:bodyPr>
            <a:normAutofit/>
          </a:bodyPr>
          <a:lstStyle>
            <a:lvl1pPr marL="0" indent="0">
              <a:buNone/>
              <a:defRPr sz="2501">
                <a:ln>
                  <a:noFill/>
                </a:ln>
                <a:solidFill>
                  <a:schemeClr val="bg1">
                    <a:lumMod val="85000"/>
                  </a:schemeClr>
                </a:solidFill>
              </a:defRPr>
            </a:lvl1pPr>
          </a:lstStyle>
          <a:p>
            <a:endParaRPr lang="en-US" dirty="0"/>
          </a:p>
        </p:txBody>
      </p:sp>
      <p:sp>
        <p:nvSpPr>
          <p:cNvPr id="15" name="Picture Placeholder 13"/>
          <p:cNvSpPr>
            <a:spLocks noGrp="1" noChangeAspect="1"/>
          </p:cNvSpPr>
          <p:nvPr>
            <p:ph type="pic" sz="quarter" idx="15"/>
          </p:nvPr>
        </p:nvSpPr>
        <p:spPr>
          <a:xfrm>
            <a:off x="5639819" y="4671761"/>
            <a:ext cx="3401569" cy="3401568"/>
          </a:xfrm>
          <a:prstGeom prst="ellipse">
            <a:avLst/>
          </a:prstGeom>
          <a:effectLst/>
        </p:spPr>
        <p:txBody>
          <a:bodyPr>
            <a:normAutofit/>
          </a:bodyPr>
          <a:lstStyle>
            <a:lvl1pPr marL="0" indent="0">
              <a:buNone/>
              <a:defRPr sz="2501">
                <a:ln>
                  <a:noFill/>
                </a:ln>
                <a:solidFill>
                  <a:schemeClr val="bg1">
                    <a:lumMod val="85000"/>
                  </a:schemeClr>
                </a:solidFill>
              </a:defRPr>
            </a:lvl1pPr>
          </a:lstStyle>
          <a:p>
            <a:endParaRPr lang="en-US" dirty="0"/>
          </a:p>
        </p:txBody>
      </p:sp>
      <p:sp>
        <p:nvSpPr>
          <p:cNvPr id="16" name="Picture Placeholder 13"/>
          <p:cNvSpPr>
            <a:spLocks noGrp="1" noChangeAspect="1"/>
          </p:cNvSpPr>
          <p:nvPr>
            <p:ph type="pic" sz="quarter" idx="16"/>
          </p:nvPr>
        </p:nvSpPr>
        <p:spPr>
          <a:xfrm>
            <a:off x="15331781" y="4671761"/>
            <a:ext cx="3401569" cy="3401568"/>
          </a:xfrm>
          <a:prstGeom prst="ellipse">
            <a:avLst/>
          </a:prstGeom>
          <a:effectLst/>
        </p:spPr>
        <p:txBody>
          <a:bodyPr>
            <a:normAutofit/>
          </a:bodyPr>
          <a:lstStyle>
            <a:lvl1pPr marL="0" indent="0">
              <a:buNone/>
              <a:defRPr sz="2501">
                <a:ln>
                  <a:noFill/>
                </a:ln>
                <a:solidFill>
                  <a:schemeClr val="bg1">
                    <a:lumMod val="85000"/>
                  </a:schemeClr>
                </a:solidFill>
              </a:defRPr>
            </a:lvl1pPr>
          </a:lstStyle>
          <a:p>
            <a:endParaRPr lang="en-US" dirty="0"/>
          </a:p>
        </p:txBody>
      </p:sp>
      <p:sp>
        <p:nvSpPr>
          <p:cNvPr id="17" name="Picture Placeholder 13"/>
          <p:cNvSpPr>
            <a:spLocks noGrp="1" noChangeAspect="1"/>
          </p:cNvSpPr>
          <p:nvPr>
            <p:ph type="pic" sz="quarter" idx="17"/>
          </p:nvPr>
        </p:nvSpPr>
        <p:spPr>
          <a:xfrm>
            <a:off x="18877676" y="4671761"/>
            <a:ext cx="3401569" cy="3401568"/>
          </a:xfrm>
          <a:prstGeom prst="ellipse">
            <a:avLst/>
          </a:prstGeom>
          <a:effectLst/>
        </p:spPr>
        <p:txBody>
          <a:bodyPr>
            <a:normAutofit/>
          </a:bodyPr>
          <a:lstStyle>
            <a:lvl1pPr marL="0" indent="0">
              <a:buNone/>
              <a:defRPr sz="2501">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27577908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4 Images">
    <p:spTree>
      <p:nvGrpSpPr>
        <p:cNvPr id="1" name=""/>
        <p:cNvGrpSpPr/>
        <p:nvPr/>
      </p:nvGrpSpPr>
      <p:grpSpPr>
        <a:xfrm>
          <a:off x="0" y="0"/>
          <a:ext cx="0" cy="0"/>
          <a:chOff x="0" y="0"/>
          <a:chExt cx="0" cy="0"/>
        </a:xfrm>
      </p:grpSpPr>
      <p:sp>
        <p:nvSpPr>
          <p:cNvPr id="25" name="Picture Placeholder 13"/>
          <p:cNvSpPr>
            <a:spLocks noGrp="1"/>
          </p:cNvSpPr>
          <p:nvPr>
            <p:ph type="pic" sz="quarter" idx="13"/>
          </p:nvPr>
        </p:nvSpPr>
        <p:spPr>
          <a:xfrm>
            <a:off x="2" y="-1"/>
            <a:ext cx="4879954" cy="4857274"/>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26" name="Picture Placeholder 13"/>
          <p:cNvSpPr>
            <a:spLocks noGrp="1"/>
          </p:cNvSpPr>
          <p:nvPr>
            <p:ph type="pic" sz="quarter" idx="14"/>
          </p:nvPr>
        </p:nvSpPr>
        <p:spPr>
          <a:xfrm>
            <a:off x="4879956" y="-1"/>
            <a:ext cx="4879954" cy="4857274"/>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27" name="Picture Placeholder 13"/>
          <p:cNvSpPr>
            <a:spLocks noGrp="1"/>
          </p:cNvSpPr>
          <p:nvPr>
            <p:ph type="pic" sz="quarter" idx="15"/>
          </p:nvPr>
        </p:nvSpPr>
        <p:spPr>
          <a:xfrm>
            <a:off x="9756787" y="-1"/>
            <a:ext cx="4879954" cy="4857274"/>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28" name="Picture Placeholder 13"/>
          <p:cNvSpPr>
            <a:spLocks noGrp="1"/>
          </p:cNvSpPr>
          <p:nvPr>
            <p:ph type="pic" sz="quarter" idx="16"/>
          </p:nvPr>
        </p:nvSpPr>
        <p:spPr>
          <a:xfrm>
            <a:off x="14636740" y="-1"/>
            <a:ext cx="4879954" cy="4857274"/>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29" name="Picture Placeholder 13"/>
          <p:cNvSpPr>
            <a:spLocks noGrp="1"/>
          </p:cNvSpPr>
          <p:nvPr>
            <p:ph type="pic" sz="quarter" idx="17"/>
          </p:nvPr>
        </p:nvSpPr>
        <p:spPr>
          <a:xfrm>
            <a:off x="19519816" y="-1"/>
            <a:ext cx="4879954" cy="4857274"/>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30" name="Picture Placeholder 13"/>
          <p:cNvSpPr>
            <a:spLocks noGrp="1"/>
          </p:cNvSpPr>
          <p:nvPr>
            <p:ph type="pic" sz="quarter" idx="18"/>
          </p:nvPr>
        </p:nvSpPr>
        <p:spPr>
          <a:xfrm>
            <a:off x="2" y="4857273"/>
            <a:ext cx="4879954" cy="4857274"/>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31" name="Picture Placeholder 13"/>
          <p:cNvSpPr>
            <a:spLocks noGrp="1"/>
          </p:cNvSpPr>
          <p:nvPr>
            <p:ph type="pic" sz="quarter" idx="19"/>
          </p:nvPr>
        </p:nvSpPr>
        <p:spPr>
          <a:xfrm>
            <a:off x="4879956" y="4857273"/>
            <a:ext cx="4879954" cy="4857274"/>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32" name="Picture Placeholder 13"/>
          <p:cNvSpPr>
            <a:spLocks noGrp="1"/>
          </p:cNvSpPr>
          <p:nvPr>
            <p:ph type="pic" sz="quarter" idx="20"/>
          </p:nvPr>
        </p:nvSpPr>
        <p:spPr>
          <a:xfrm>
            <a:off x="9756787" y="4857273"/>
            <a:ext cx="4879954" cy="4857274"/>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33" name="Picture Placeholder 13"/>
          <p:cNvSpPr>
            <a:spLocks noGrp="1"/>
          </p:cNvSpPr>
          <p:nvPr>
            <p:ph type="pic" sz="quarter" idx="21"/>
          </p:nvPr>
        </p:nvSpPr>
        <p:spPr>
          <a:xfrm>
            <a:off x="14636740" y="4857273"/>
            <a:ext cx="4879954" cy="4857274"/>
          </a:xfrm>
          <a:effectLst/>
        </p:spPr>
        <p:txBody>
          <a:bodyPr>
            <a:normAutofit/>
          </a:bodyPr>
          <a:lstStyle>
            <a:lvl1pPr marL="0" indent="0">
              <a:buNone/>
              <a:defRPr sz="3600">
                <a:ln>
                  <a:noFill/>
                </a:ln>
                <a:solidFill>
                  <a:schemeClr val="bg1">
                    <a:lumMod val="85000"/>
                  </a:schemeClr>
                </a:solidFill>
              </a:defRPr>
            </a:lvl1pPr>
          </a:lstStyle>
          <a:p>
            <a:endParaRPr lang="en-US" dirty="0"/>
          </a:p>
        </p:txBody>
      </p:sp>
      <p:sp>
        <p:nvSpPr>
          <p:cNvPr id="34" name="Picture Placeholder 13"/>
          <p:cNvSpPr>
            <a:spLocks noGrp="1"/>
          </p:cNvSpPr>
          <p:nvPr>
            <p:ph type="pic" sz="quarter" idx="22"/>
          </p:nvPr>
        </p:nvSpPr>
        <p:spPr>
          <a:xfrm>
            <a:off x="19519816" y="4857273"/>
            <a:ext cx="4879954" cy="4857274"/>
          </a:xfrm>
          <a:effectLst/>
        </p:spPr>
        <p:txBody>
          <a:bodyPr>
            <a:normAutofit/>
          </a:bodyPr>
          <a:lstStyle>
            <a:lvl1pPr marL="0" indent="0">
              <a:buNone/>
              <a:defRPr sz="36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5889304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4 Images">
    <p:spTree>
      <p:nvGrpSpPr>
        <p:cNvPr id="1" name=""/>
        <p:cNvGrpSpPr/>
        <p:nvPr/>
      </p:nvGrpSpPr>
      <p:grpSpPr>
        <a:xfrm>
          <a:off x="0" y="0"/>
          <a:ext cx="0" cy="0"/>
          <a:chOff x="0" y="0"/>
          <a:chExt cx="0" cy="0"/>
        </a:xfrm>
      </p:grpSpPr>
      <p:sp>
        <p:nvSpPr>
          <p:cNvPr id="10" name="Picture Placeholder 13"/>
          <p:cNvSpPr>
            <a:spLocks noGrp="1"/>
          </p:cNvSpPr>
          <p:nvPr>
            <p:ph type="pic" sz="quarter" idx="13"/>
          </p:nvPr>
        </p:nvSpPr>
        <p:spPr>
          <a:xfrm>
            <a:off x="1528765" y="3190890"/>
            <a:ext cx="9741248" cy="6858000"/>
          </a:xfrm>
          <a:effectLst/>
        </p:spPr>
        <p:txBody>
          <a:bodyPr>
            <a:normAutofit/>
          </a:bodyPr>
          <a:lstStyle>
            <a:lvl1pPr marL="0" indent="0">
              <a:buNone/>
              <a:defRPr sz="36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5729169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4836622" y="-46150"/>
            <a:ext cx="9606154" cy="13762150"/>
          </a:xfrm>
          <a:effectLst/>
        </p:spPr>
        <p:txBody>
          <a:bodyPr>
            <a:normAutofit/>
          </a:bodyPr>
          <a:lstStyle>
            <a:lvl1pPr marL="0" indent="0">
              <a:buNone/>
              <a:defRPr sz="36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2158143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6" y="730259"/>
            <a:ext cx="21025723" cy="2651126"/>
          </a:xfrm>
          <a:prstGeom prst="rect">
            <a:avLst/>
          </a:prstGeom>
        </p:spPr>
        <p:txBody>
          <a:bodyPr vert="horz" lIns="182843" tIns="91422" rIns="182843" bIns="91422"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675966" y="3651250"/>
            <a:ext cx="21025723" cy="8702676"/>
          </a:xfrm>
          <a:prstGeom prst="rect">
            <a:avLst/>
          </a:prstGeom>
        </p:spPr>
        <p:txBody>
          <a:bodyPr vert="horz" lIns="182843" tIns="91422" rIns="182843" bIns="9142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4" name="Group 3"/>
          <p:cNvGrpSpPr/>
          <p:nvPr/>
        </p:nvGrpSpPr>
        <p:grpSpPr>
          <a:xfrm>
            <a:off x="1" y="4"/>
            <a:ext cx="9521227" cy="192103"/>
            <a:chOff x="0" y="0"/>
            <a:chExt cx="9521227" cy="192103"/>
          </a:xfrm>
        </p:grpSpPr>
        <p:sp>
          <p:nvSpPr>
            <p:cNvPr id="7" name="Rectangle 6"/>
            <p:cNvSpPr/>
            <p:nvPr/>
          </p:nvSpPr>
          <p:spPr>
            <a:xfrm>
              <a:off x="0" y="0"/>
              <a:ext cx="1546948" cy="19210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8" name="Rectangle 7"/>
            <p:cNvSpPr/>
            <p:nvPr/>
          </p:nvSpPr>
          <p:spPr>
            <a:xfrm>
              <a:off x="1594856" y="0"/>
              <a:ext cx="1546948" cy="19210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9" name="Rectangle 8"/>
            <p:cNvSpPr/>
            <p:nvPr/>
          </p:nvSpPr>
          <p:spPr>
            <a:xfrm>
              <a:off x="3189711" y="0"/>
              <a:ext cx="1546948" cy="19210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10" name="Rectangle 9"/>
            <p:cNvSpPr/>
            <p:nvPr/>
          </p:nvSpPr>
          <p:spPr>
            <a:xfrm>
              <a:off x="4784567" y="0"/>
              <a:ext cx="1546948" cy="19210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11" name="Rectangle 10"/>
            <p:cNvSpPr/>
            <p:nvPr/>
          </p:nvSpPr>
          <p:spPr>
            <a:xfrm>
              <a:off x="6379423" y="0"/>
              <a:ext cx="1546948" cy="19210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13" name="Rectangle 12"/>
            <p:cNvSpPr/>
            <p:nvPr/>
          </p:nvSpPr>
          <p:spPr>
            <a:xfrm>
              <a:off x="7974279" y="0"/>
              <a:ext cx="1546948" cy="192103"/>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grpSp>
      <p:sp>
        <p:nvSpPr>
          <p:cNvPr id="12" name="TextBox 11"/>
          <p:cNvSpPr txBox="1"/>
          <p:nvPr/>
        </p:nvSpPr>
        <p:spPr>
          <a:xfrm>
            <a:off x="23639377" y="13187151"/>
            <a:ext cx="738273" cy="553961"/>
          </a:xfrm>
          <a:prstGeom prst="rect">
            <a:avLst/>
          </a:prstGeom>
          <a:noFill/>
        </p:spPr>
        <p:txBody>
          <a:bodyPr wrap="none" lIns="182843" tIns="91422" rIns="182843" bIns="91422" rtlCol="0">
            <a:spAutoFit/>
          </a:bodyPr>
          <a:lstStyle/>
          <a:p>
            <a:pPr algn="ctr"/>
            <a:fld id="{260E2A6B-A809-4840-BF14-8648BC0BDF87}" type="slidenum">
              <a:rPr lang="id-ID" sz="2400" b="1" smtClean="0">
                <a:solidFill>
                  <a:schemeClr val="bg1">
                    <a:lumMod val="65000"/>
                  </a:schemeClr>
                </a:solidFill>
                <a:latin typeface="Lato Light"/>
                <a:cs typeface="Lato Light"/>
              </a:rPr>
              <a:pPr algn="ctr"/>
              <a:t>‹Nº›</a:t>
            </a:fld>
            <a:endParaRPr lang="id-ID" sz="2400" dirty="0">
              <a:solidFill>
                <a:schemeClr val="bg1">
                  <a:lumMod val="65000"/>
                </a:schemeClr>
              </a:solidFill>
              <a:latin typeface="Lato Light"/>
              <a:cs typeface="Lato Light"/>
            </a:endParaRPr>
          </a:p>
        </p:txBody>
      </p:sp>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3757" r:id="rId1"/>
    <p:sldLayoutId id="2147483752" r:id="rId2"/>
    <p:sldLayoutId id="2147484001" r:id="rId3"/>
    <p:sldLayoutId id="2147483969" r:id="rId4"/>
    <p:sldLayoutId id="2147484003" r:id="rId5"/>
    <p:sldLayoutId id="2147484002" r:id="rId6"/>
    <p:sldLayoutId id="2147483970" r:id="rId7"/>
    <p:sldLayoutId id="2147483971" r:id="rId8"/>
    <p:sldLayoutId id="2147483979" r:id="rId9"/>
    <p:sldLayoutId id="2147483977" r:id="rId10"/>
    <p:sldLayoutId id="2147484007" r:id="rId11"/>
    <p:sldLayoutId id="2147484008" r:id="rId12"/>
    <p:sldLayoutId id="2147483985" r:id="rId13"/>
    <p:sldLayoutId id="2147484015" r:id="rId14"/>
    <p:sldLayoutId id="2147484016" r:id="rId15"/>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hf hdr="0" ftr="0" dt="0"/>
  <p:txStyles>
    <p:titleStyle>
      <a:lvl1pPr algn="l" defTabSz="1828464" rtl="0" eaLnBrk="1" latinLnBrk="0" hangingPunct="1">
        <a:lnSpc>
          <a:spcPct val="90000"/>
        </a:lnSpc>
        <a:spcBef>
          <a:spcPct val="0"/>
        </a:spcBef>
        <a:buNone/>
        <a:defRPr lang="en-US" sz="8000" kern="1200">
          <a:solidFill>
            <a:schemeClr val="tx1"/>
          </a:solidFill>
          <a:latin typeface="+mj-lt"/>
          <a:ea typeface="+mj-ea"/>
          <a:cs typeface="Lato Light"/>
        </a:defRPr>
      </a:lvl1pPr>
    </p:titleStyle>
    <p:bodyStyle>
      <a:lvl1pPr marL="0" indent="0" algn="l" defTabSz="1828464" rtl="0" eaLnBrk="1" latinLnBrk="0" hangingPunct="1">
        <a:lnSpc>
          <a:spcPct val="90000"/>
        </a:lnSpc>
        <a:spcBef>
          <a:spcPts val="2000"/>
        </a:spcBef>
        <a:buFont typeface="Arial" panose="020B0604020202020204" pitchFamily="34" charset="0"/>
        <a:buNone/>
        <a:defRPr lang="en-US" sz="5400" kern="1200" dirty="0" smtClean="0">
          <a:solidFill>
            <a:schemeClr val="tx1"/>
          </a:solidFill>
          <a:effectLst/>
          <a:latin typeface="+mn-lt"/>
          <a:ea typeface="+mn-ea"/>
          <a:cs typeface="Lato Light"/>
        </a:defRPr>
      </a:lvl1pPr>
      <a:lvl2pPr marL="914233" indent="0" algn="l" defTabSz="1828464" rtl="0" eaLnBrk="1" latinLnBrk="0" hangingPunct="1">
        <a:lnSpc>
          <a:spcPct val="90000"/>
        </a:lnSpc>
        <a:spcBef>
          <a:spcPts val="1000"/>
        </a:spcBef>
        <a:buFont typeface="Arial" panose="020B0604020202020204" pitchFamily="34" charset="0"/>
        <a:buNone/>
        <a:defRPr lang="en-US" sz="5000" kern="1200" dirty="0" smtClean="0">
          <a:solidFill>
            <a:schemeClr val="tx1"/>
          </a:solidFill>
          <a:effectLst/>
          <a:latin typeface="+mn-lt"/>
          <a:ea typeface="+mn-ea"/>
          <a:cs typeface="Lato Light"/>
        </a:defRPr>
      </a:lvl2pPr>
      <a:lvl3pPr marL="1828464" indent="0" algn="l" defTabSz="182846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mn-lt"/>
          <a:ea typeface="+mn-ea"/>
          <a:cs typeface="Lato Light"/>
        </a:defRPr>
      </a:lvl3pPr>
      <a:lvl4pPr marL="2742697" indent="0" algn="l" defTabSz="1828464" rtl="0" eaLnBrk="1" latinLnBrk="0" hangingPunct="1">
        <a:lnSpc>
          <a:spcPct val="90000"/>
        </a:lnSpc>
        <a:spcBef>
          <a:spcPts val="1000"/>
        </a:spcBef>
        <a:buFont typeface="Arial" panose="020B0604020202020204" pitchFamily="34" charset="0"/>
        <a:buNone/>
        <a:defRPr lang="en-US" sz="3500" kern="1200" dirty="0" smtClean="0">
          <a:solidFill>
            <a:schemeClr val="tx1"/>
          </a:solidFill>
          <a:effectLst/>
          <a:latin typeface="+mn-lt"/>
          <a:ea typeface="+mn-ea"/>
          <a:cs typeface="Lato Light"/>
        </a:defRPr>
      </a:lvl4pPr>
      <a:lvl5pPr marL="3656928" indent="0" algn="l" defTabSz="1828464" rtl="0" eaLnBrk="1" latinLnBrk="0" hangingPunct="1">
        <a:lnSpc>
          <a:spcPct val="90000"/>
        </a:lnSpc>
        <a:spcBef>
          <a:spcPts val="1000"/>
        </a:spcBef>
        <a:buFont typeface="Arial" panose="020B0604020202020204" pitchFamily="34" charset="0"/>
        <a:buNone/>
        <a:defRPr lang="en-US" sz="3201" kern="1200" dirty="0">
          <a:solidFill>
            <a:schemeClr val="tx1"/>
          </a:solidFill>
          <a:effectLst/>
          <a:latin typeface="+mn-lt"/>
          <a:ea typeface="+mn-ea"/>
          <a:cs typeface="Lato Light"/>
        </a:defRPr>
      </a:lvl5pPr>
      <a:lvl6pPr marL="5028277" indent="-457116" algn="l" defTabSz="182846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510" indent="-457116" algn="l" defTabSz="182846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741" indent="-457116" algn="l" defTabSz="182846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975" indent="-457116" algn="l" defTabSz="182846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64" rtl="0" eaLnBrk="1" latinLnBrk="0" hangingPunct="1">
        <a:defRPr sz="3600" kern="1200">
          <a:solidFill>
            <a:schemeClr val="tx1"/>
          </a:solidFill>
          <a:latin typeface="+mn-lt"/>
          <a:ea typeface="+mn-ea"/>
          <a:cs typeface="+mn-cs"/>
        </a:defRPr>
      </a:lvl1pPr>
      <a:lvl2pPr marL="914233" algn="l" defTabSz="1828464" rtl="0" eaLnBrk="1" latinLnBrk="0" hangingPunct="1">
        <a:defRPr sz="3600" kern="1200">
          <a:solidFill>
            <a:schemeClr val="tx1"/>
          </a:solidFill>
          <a:latin typeface="+mn-lt"/>
          <a:ea typeface="+mn-ea"/>
          <a:cs typeface="+mn-cs"/>
        </a:defRPr>
      </a:lvl2pPr>
      <a:lvl3pPr marL="1828464" algn="l" defTabSz="1828464" rtl="0" eaLnBrk="1" latinLnBrk="0" hangingPunct="1">
        <a:defRPr sz="3600" kern="1200">
          <a:solidFill>
            <a:schemeClr val="tx1"/>
          </a:solidFill>
          <a:latin typeface="+mn-lt"/>
          <a:ea typeface="+mn-ea"/>
          <a:cs typeface="+mn-cs"/>
        </a:defRPr>
      </a:lvl3pPr>
      <a:lvl4pPr marL="2742697" algn="l" defTabSz="1828464" rtl="0" eaLnBrk="1" latinLnBrk="0" hangingPunct="1">
        <a:defRPr sz="3600" kern="1200">
          <a:solidFill>
            <a:schemeClr val="tx1"/>
          </a:solidFill>
          <a:latin typeface="+mn-lt"/>
          <a:ea typeface="+mn-ea"/>
          <a:cs typeface="+mn-cs"/>
        </a:defRPr>
      </a:lvl4pPr>
      <a:lvl5pPr marL="3656928" algn="l" defTabSz="1828464" rtl="0" eaLnBrk="1" latinLnBrk="0" hangingPunct="1">
        <a:defRPr sz="3600" kern="1200">
          <a:solidFill>
            <a:schemeClr val="tx1"/>
          </a:solidFill>
          <a:latin typeface="+mn-lt"/>
          <a:ea typeface="+mn-ea"/>
          <a:cs typeface="+mn-cs"/>
        </a:defRPr>
      </a:lvl5pPr>
      <a:lvl6pPr marL="4571162" algn="l" defTabSz="1828464" rtl="0" eaLnBrk="1" latinLnBrk="0" hangingPunct="1">
        <a:defRPr sz="3600" kern="1200">
          <a:solidFill>
            <a:schemeClr val="tx1"/>
          </a:solidFill>
          <a:latin typeface="+mn-lt"/>
          <a:ea typeface="+mn-ea"/>
          <a:cs typeface="+mn-cs"/>
        </a:defRPr>
      </a:lvl6pPr>
      <a:lvl7pPr marL="5485394" algn="l" defTabSz="1828464" rtl="0" eaLnBrk="1" latinLnBrk="0" hangingPunct="1">
        <a:defRPr sz="3600" kern="1200">
          <a:solidFill>
            <a:schemeClr val="tx1"/>
          </a:solidFill>
          <a:latin typeface="+mn-lt"/>
          <a:ea typeface="+mn-ea"/>
          <a:cs typeface="+mn-cs"/>
        </a:defRPr>
      </a:lvl7pPr>
      <a:lvl8pPr marL="6399626" algn="l" defTabSz="1828464" rtl="0" eaLnBrk="1" latinLnBrk="0" hangingPunct="1">
        <a:defRPr sz="3600" kern="1200">
          <a:solidFill>
            <a:schemeClr val="tx1"/>
          </a:solidFill>
          <a:latin typeface="+mn-lt"/>
          <a:ea typeface="+mn-ea"/>
          <a:cs typeface="+mn-cs"/>
        </a:defRPr>
      </a:lvl8pPr>
      <a:lvl9pPr marL="7313858" algn="l" defTabSz="182846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8" Type="http://schemas.openxmlformats.org/officeDocument/2006/relationships/hyperlink" Target="https://www.flickr.com/photos/anirudhkoul/3695401461/in/photolist-6CxU7i-fAb4QL-674ab4-oGdb5j-72NEtZ-kWN77f-6L4C3i-6778CJ-9fkafG-8FvPjo-adzhGb-a2kfiw-8V86G1-9aZe2u-7jEmEZ-9aVVTk-9pstBp-jMrL9a-8fk5dr-7jEkXP-6bLCkp-8W7ZnQ-8W87to-8GFAkA-gG1Tzg-9fjYdd-7AdqZ3-hvLb4d-3qn9DA-aDSg3X-9aZ5UU-pbcEAK-gYV5RX-bXWhUs-47B9v9-7eCNa3-aZsfmt-adR9xJ-a7CPZ8-62uvRi-E9ADf-pQzscP-a8vJdN-63NnVa-7jKjLb-9Ryo8g-kiUxUi-8V7Xgy-iaCD2g-o3H2vu" TargetMode="External"/><Relationship Id="rId3" Type="http://schemas.openxmlformats.org/officeDocument/2006/relationships/hyperlink" Target="https://creativecommons.org/licenses/by-nc-nd/2.0/" TargetMode="External"/><Relationship Id="rId7" Type="http://schemas.openxmlformats.org/officeDocument/2006/relationships/hyperlink" Target="http://www.5thpillar.org/" TargetMode="External"/><Relationship Id="rId12" Type="http://schemas.openxmlformats.org/officeDocument/2006/relationships/hyperlink" Target="https://www.flickr.com/photos/whiteafrican/3083722597/in/photolist-5GuThZ-5swrbn-5NNrx-5zxRCY-8EVCWz-4jrvEX-4jvz9d-4jvze1-4jvzgb-4jvzcq-4jvza3-4jvzih-4jvzh9-4jrvD6-4jvzfh-3PCoH-h4EdXr-7iqFmD-9ktSTK-ndw9bR-dS85e2-46uZse-52Tnxd-4jvAed-4jrweH-4js1DZ-4jrwjx-4js1zi-4jvzNG-4jw5pw-4sKA9J-4jvAjA-4jw5mW-4jw5f5-4jrwHx-4jrvYn-4jvzX5-4jrwGp-4sFwGe-4jw5dw-4jw5ks-4jvAfj-4jw5gJ-4jvzUU-4sKA7d-4jrwiv-mZCzk8-5Axiq4-5AxiFe-5AByeQ" TargetMode="External"/><Relationship Id="rId2" Type="http://schemas.openxmlformats.org/officeDocument/2006/relationships/hyperlink" Target="https://www.flickr.com/photos/kaysha/" TargetMode="External"/><Relationship Id="rId1" Type="http://schemas.openxmlformats.org/officeDocument/2006/relationships/slideLayout" Target="../slideLayouts/slideLayout1.xml"/><Relationship Id="rId6" Type="http://schemas.openxmlformats.org/officeDocument/2006/relationships/hyperlink" Target="https://www.flickr.com/photos/devinish/6257120924/in/photolist-awVo4f-3UpZhQ-aeacJz-9MmL7R-9sH5hs-87YfHy-aCi3tk-eTwvmo-nyqZY-9Vbw33-3UpZMG-pTCrg6-9QSFBR-6b7NJJ-aDhtBi-5BiBQd-6yyhzN-pTtom7-6b7waw-inTfNs-zFr7sL-3QZFhB-amQThS-6b7wC9-EKgo1-7mCE7U-nmPmb-hjmKRM-jdtdPa-az8X25-gqwjiW-aAPiLa-bqpa4D-6b3MDP-6b7TzY-6b3kGe-jcZeoL-nDjkdY-8qfkAQ-axtL4B-8qfvSE-neieV-aAmebM-dym3Uh-az6syi-aym65x-amyuTm-awdVJ7-fkvzKF-jcSMLT" TargetMode="External"/><Relationship Id="rId11" Type="http://schemas.openxmlformats.org/officeDocument/2006/relationships/hyperlink" Target="https://www.flickr.com/photos/29233640@N07/11318623824/in/photolist-ifbUwC-ngsmEn-euKPvw-ngs3qL-naZo2G-ySaNZL-oUVUJ1-AyWPnZ-pc9ZDx-paqzvY-pftT6q-egQf83-p9DsGE-oUVe3D-n6pmra-9R56kU-gpGMS9-qzUcMB-i31t44-kCK2HF-aAEmcR-d9TT9s-rf7eBy-7WjfpS-AhYasE-rWW8ND-9xrHJS-nw98BK-cQW6D3-n4YT49-ngYHXb-pcoNnY-doYfb2-cQWstd-qf97xc-rEChED-euKRry-ar5YUa-aCuFk8-an9Sns-n4GEDa-pcovP7-n4WycK-9zebjK-cbpFYY-zng7XR-pcqjke-pDcQn1-n6s8SC-kCzG6T" TargetMode="External"/><Relationship Id="rId5" Type="http://schemas.openxmlformats.org/officeDocument/2006/relationships/hyperlink" Target="https://creativecommons.org/licenses/by/2.0/" TargetMode="External"/><Relationship Id="rId10" Type="http://schemas.openxmlformats.org/officeDocument/2006/relationships/hyperlink" Target="https://www.flickr.com/photos/davidyuweb/14250342362/in/photolist-nHfJiY-excscX-mbyayZ-a1APnb-d5jvTY-dgnzwp-d5Qyxm-gCATDR-nsyHoU-d5Qv69-nMFUkN-d5XucA-eysKRv-9nsvSW-fBPnUh-sDaKV1-eysS2H-9u5dQh-dVGQin-bqQwF3-neuQDn-aDVts3-nu1MiZ-kSEsY5-m9HWm9-reMu6m-hMe8Eb-nvnfYU-hMd5Hw-mnHRTJ-ooqzqQ-pq5ZWf-nTwiWQ-dGx4Xo-dGrDx8-m9B7pk-rmVUYC-eysMze-9Z4fH3-9Z1bfZ-eeDeiE-b939VT-q3SabE-r8Ninm-fBQvNA-gQop8s-vbJgHf-qD3kir-dt21Q9-nMFTth" TargetMode="External"/><Relationship Id="rId4" Type="http://schemas.openxmlformats.org/officeDocument/2006/relationships/hyperlink" Target="https://www.flickr.com/photos/87913776@N00/4363265760/in/photolist-7DySU1-8MBDdG-5Ztxih-7gXEXK-8rZ3hf-8S99p5-wKbnR5-bhWNkz-8rVVWt-goiigc-7MNTe1-vrdnJi-pTX25K-knrnyD-9FsEY1-6tG3zL-nrN2bD-nazV1R-nazU5x-naA3cL-nazZaw-cpRMmu-ntR7AF-nazWjH-CtgoPF-8wiBFg-qZz9Y3-ns5ohP-nazZzu-ns5kCk-nazVfP-ns5jXH-ntRcgc-naA1JU-nrN4aP-nrNgTA-naA2Bg-nazTg8-nazYDR-naA5UY-naA1FZ-naA8cL-ntR6DF-naA95C-8eaNNU-8eaQph-8eaPpu-8eaQQu-8eaPY5-5zxyYC" TargetMode="External"/><Relationship Id="rId9" Type="http://schemas.openxmlformats.org/officeDocument/2006/relationships/hyperlink" Target="https://creativecommons.org/licenses/by-nc/2.0/" TargetMode="Externa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755562" y="9258323"/>
            <a:ext cx="19817505" cy="2630620"/>
            <a:chOff x="10846208" y="5364974"/>
            <a:chExt cx="19817504" cy="2630620"/>
          </a:xfrm>
        </p:grpSpPr>
        <p:sp>
          <p:nvSpPr>
            <p:cNvPr id="10" name="Rectangle 9"/>
            <p:cNvSpPr/>
            <p:nvPr/>
          </p:nvSpPr>
          <p:spPr>
            <a:xfrm>
              <a:off x="10846208" y="5364974"/>
              <a:ext cx="19817504" cy="1723506"/>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9600" b="1" dirty="0" smtClean="0">
                  <a:solidFill>
                    <a:srgbClr val="000000"/>
                  </a:solidFill>
                  <a:latin typeface="Calibri" panose="020F0502020204030204" pitchFamily="34" charset="0"/>
                  <a:cs typeface="Lato Black"/>
                </a:rPr>
                <a:t>COMO COMBATIR LA CORRUPCION</a:t>
              </a:r>
              <a:endParaRPr lang="en-US" sz="9600" b="1" dirty="0">
                <a:solidFill>
                  <a:srgbClr val="000000"/>
                </a:solidFill>
                <a:latin typeface="Calibri" panose="020F0502020204030204" pitchFamily="34" charset="0"/>
                <a:cs typeface="Lato Light"/>
              </a:endParaRPr>
            </a:p>
          </p:txBody>
        </p:sp>
        <p:sp>
          <p:nvSpPr>
            <p:cNvPr id="11" name="Rectangle 10"/>
            <p:cNvSpPr/>
            <p:nvPr/>
          </p:nvSpPr>
          <p:spPr>
            <a:xfrm>
              <a:off x="10846208" y="6918418"/>
              <a:ext cx="11428979" cy="1077176"/>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s-ES" sz="5400" dirty="0" smtClean="0">
                  <a:solidFill>
                    <a:srgbClr val="000000"/>
                  </a:solidFill>
                  <a:latin typeface="Calibri Light" panose="020F0302020204030204" pitchFamily="34" charset="0"/>
                  <a:cs typeface="Lato Light"/>
                </a:rPr>
                <a:t>Curso realizado por </a:t>
              </a:r>
              <a:r>
                <a:rPr lang="es-ES" sz="5400" dirty="0" err="1" smtClean="0">
                  <a:solidFill>
                    <a:srgbClr val="000000"/>
                  </a:solidFill>
                  <a:latin typeface="Calibri Light" panose="020F0302020204030204" pitchFamily="34" charset="0"/>
                  <a:cs typeface="Lato Light"/>
                </a:rPr>
                <a:t>Digni</a:t>
              </a:r>
              <a:r>
                <a:rPr lang="es-ES" sz="5400" dirty="0" smtClean="0">
                  <a:solidFill>
                    <a:srgbClr val="000000"/>
                  </a:solidFill>
                  <a:latin typeface="Calibri Light" panose="020F0302020204030204" pitchFamily="34" charset="0"/>
                  <a:cs typeface="Lato Light"/>
                </a:rPr>
                <a:t> y </a:t>
              </a:r>
              <a:r>
                <a:rPr lang="es-ES" sz="5400" dirty="0" err="1" smtClean="0">
                  <a:solidFill>
                    <a:srgbClr val="000000"/>
                  </a:solidFill>
                  <a:latin typeface="Calibri Light" panose="020F0302020204030204" pitchFamily="34" charset="0"/>
                  <a:cs typeface="Lato Light"/>
                </a:rPr>
                <a:t>Wycliffe</a:t>
              </a:r>
              <a:endParaRPr lang="es-ES" sz="5400" dirty="0">
                <a:solidFill>
                  <a:srgbClr val="000000"/>
                </a:solidFill>
                <a:latin typeface="Calibri Light" panose="020F0302020204030204" pitchFamily="34" charset="0"/>
                <a:cs typeface="Lato Light"/>
              </a:endParaRPr>
            </a:p>
          </p:txBody>
        </p:sp>
      </p:grpSp>
      <p:grpSp>
        <p:nvGrpSpPr>
          <p:cNvPr id="14" name="Group 13"/>
          <p:cNvGrpSpPr/>
          <p:nvPr/>
        </p:nvGrpSpPr>
        <p:grpSpPr>
          <a:xfrm>
            <a:off x="1982358" y="12093062"/>
            <a:ext cx="8817914" cy="98580"/>
            <a:chOff x="4517996" y="10410325"/>
            <a:chExt cx="15868517" cy="158763"/>
          </a:xfrm>
        </p:grpSpPr>
        <p:sp>
          <p:nvSpPr>
            <p:cNvPr id="15" name="Rectangle 14"/>
            <p:cNvSpPr/>
            <p:nvPr/>
          </p:nvSpPr>
          <p:spPr>
            <a:xfrm>
              <a:off x="4517996" y="10410325"/>
              <a:ext cx="2606953" cy="15876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170309" y="10410325"/>
              <a:ext cx="2606953" cy="15876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9822621" y="10410325"/>
              <a:ext cx="2606953" cy="15876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2474934" y="10410325"/>
              <a:ext cx="2606953" cy="15876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5127247" y="10410325"/>
              <a:ext cx="2606953" cy="15876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7779560" y="10410325"/>
              <a:ext cx="2606953" cy="158763"/>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Bild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240228" y="11974659"/>
            <a:ext cx="3527932" cy="1333569"/>
          </a:xfrm>
          <a:prstGeom prst="rect">
            <a:avLst/>
          </a:prstGeom>
        </p:spPr>
      </p:pic>
      <p:sp>
        <p:nvSpPr>
          <p:cNvPr id="21" name="Rectangle 10"/>
          <p:cNvSpPr/>
          <p:nvPr/>
        </p:nvSpPr>
        <p:spPr>
          <a:xfrm>
            <a:off x="1755563" y="12096604"/>
            <a:ext cx="11428978" cy="677194"/>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s-ES" sz="2801" dirty="0" smtClean="0">
                <a:solidFill>
                  <a:srgbClr val="000000"/>
                </a:solidFill>
                <a:latin typeface="Calibri Light" panose="020F0302020204030204" pitchFamily="34" charset="0"/>
                <a:cs typeface="Lato Light"/>
              </a:rPr>
              <a:t>Curso de Anticorrupción para </a:t>
            </a:r>
            <a:r>
              <a:rPr lang="es-ES" sz="2801" dirty="0">
                <a:solidFill>
                  <a:srgbClr val="000000"/>
                </a:solidFill>
                <a:latin typeface="Calibri Light" panose="020F0302020204030204" pitchFamily="34" charset="0"/>
                <a:cs typeface="Lato Light"/>
              </a:rPr>
              <a:t>B</a:t>
            </a:r>
            <a:r>
              <a:rPr lang="es-ES" sz="2801" dirty="0" smtClean="0">
                <a:solidFill>
                  <a:srgbClr val="000000"/>
                </a:solidFill>
                <a:latin typeface="Calibri Light" panose="020F0302020204030204" pitchFamily="34" charset="0"/>
                <a:cs typeface="Lato Light"/>
              </a:rPr>
              <a:t>ases - versión 3/2016</a:t>
            </a:r>
            <a:endParaRPr lang="es-ES" sz="2801" dirty="0">
              <a:solidFill>
                <a:srgbClr val="000000"/>
              </a:solidFill>
              <a:latin typeface="Calibri Light" panose="020F0302020204030204" pitchFamily="34" charset="0"/>
              <a:cs typeface="Lato Light"/>
            </a:endParaRPr>
          </a:p>
        </p:txBody>
      </p:sp>
      <p:pic>
        <p:nvPicPr>
          <p:cNvPr id="23" name="Picture 2" descr="C:\Users\Rob\AppData\Local\Microsoft\Windows Live Mail\WLMDSS.tmp\WLME3B5.tmp\2014 Wyc NorwaY 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82105" y="12086748"/>
            <a:ext cx="3501455" cy="1193678"/>
          </a:xfrm>
          <a:prstGeom prst="rect">
            <a:avLst/>
          </a:prstGeom>
          <a:noFill/>
          <a:extLst>
            <a:ext uri="{909E8E84-426E-40DD-AFC4-6F175D3DCCD1}">
              <a14:hiddenFill xmlns:a14="http://schemas.microsoft.com/office/drawing/2010/main">
                <a:solidFill>
                  <a:srgbClr val="FFFFFF"/>
                </a:solidFill>
              </a14:hiddenFill>
            </a:ext>
          </a:extLst>
        </p:spPr>
      </p:pic>
      <p:pic>
        <p:nvPicPr>
          <p:cNvPr id="7" name="Plassholder for bilde 6"/>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l="7174" t="16851" r="174" b="13559"/>
          <a:stretch/>
        </p:blipFill>
        <p:spPr/>
      </p:pic>
    </p:spTree>
    <p:extLst>
      <p:ext uri="{BB962C8B-B14F-4D97-AF65-F5344CB8AC3E}">
        <p14:creationId xmlns:p14="http://schemas.microsoft.com/office/powerpoint/2010/main" val="1753184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2" y="2778919"/>
            <a:ext cx="10591798" cy="7941625"/>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s-ES" sz="5400" b="1" dirty="0" smtClean="0">
                <a:solidFill>
                  <a:srgbClr val="000000"/>
                </a:solidFill>
                <a:latin typeface="Calibri Light" panose="020F0302020204030204" pitchFamily="34" charset="0"/>
              </a:rPr>
              <a:t>En qué circunstancias has escuchado sobre corrupción?</a:t>
            </a:r>
          </a:p>
          <a:p>
            <a:pPr marL="571509" indent="-571509">
              <a:buFont typeface="Arial" panose="020B0604020202020204" pitchFamily="34" charset="0"/>
              <a:buChar char="•"/>
            </a:pPr>
            <a:r>
              <a:rPr lang="es-ES" sz="5400" dirty="0" smtClean="0">
                <a:solidFill>
                  <a:srgbClr val="000000"/>
                </a:solidFill>
                <a:latin typeface="Calibri Light" panose="020F0302020204030204" pitchFamily="34" charset="0"/>
              </a:rPr>
              <a:t>Experiencias personales</a:t>
            </a:r>
          </a:p>
          <a:p>
            <a:pPr marL="571509" indent="-571509">
              <a:buFont typeface="Arial" panose="020B0604020202020204" pitchFamily="34" charset="0"/>
              <a:buChar char="•"/>
            </a:pPr>
            <a:r>
              <a:rPr lang="es-ES" sz="5400" dirty="0" smtClean="0">
                <a:solidFill>
                  <a:srgbClr val="000000"/>
                </a:solidFill>
                <a:latin typeface="Calibri Light" panose="020F0302020204030204" pitchFamily="34" charset="0"/>
              </a:rPr>
              <a:t>Experiencias de otras personas</a:t>
            </a:r>
          </a:p>
          <a:p>
            <a:pPr marL="571509" indent="-571509">
              <a:buFont typeface="Arial" panose="020B0604020202020204" pitchFamily="34" charset="0"/>
              <a:buChar char="•"/>
            </a:pPr>
            <a:r>
              <a:rPr lang="es-ES" sz="5400" dirty="0" smtClean="0">
                <a:solidFill>
                  <a:srgbClr val="000000"/>
                </a:solidFill>
                <a:latin typeface="Calibri Light" panose="020F0302020204030204" pitchFamily="34" charset="0"/>
              </a:rPr>
              <a:t>Ejemplos en el gobierno, organizaciones religiosas, </a:t>
            </a:r>
            <a:r>
              <a:rPr lang="es-ES" sz="5400" dirty="0" err="1" smtClean="0">
                <a:solidFill>
                  <a:srgbClr val="000000"/>
                </a:solidFill>
                <a:latin typeface="Calibri Light" panose="020F0302020204030204" pitchFamily="34" charset="0"/>
              </a:rPr>
              <a:t>ONGs</a:t>
            </a:r>
            <a:r>
              <a:rPr lang="es-ES" sz="5400" dirty="0" smtClean="0">
                <a:solidFill>
                  <a:srgbClr val="000000"/>
                </a:solidFill>
                <a:latin typeface="Calibri Light" panose="020F0302020204030204" pitchFamily="34" charset="0"/>
              </a:rPr>
              <a:t> y organizaciones internacionales</a:t>
            </a:r>
          </a:p>
          <a:p>
            <a:pPr marL="571509" indent="-571509">
              <a:buFont typeface="Arial" panose="020B0604020202020204" pitchFamily="34" charset="0"/>
              <a:buChar char="•"/>
            </a:pPr>
            <a:r>
              <a:rPr lang="es-ES" sz="5400" dirty="0" smtClean="0">
                <a:solidFill>
                  <a:srgbClr val="000000"/>
                </a:solidFill>
                <a:latin typeface="Calibri Light" panose="020F0302020204030204" pitchFamily="34" charset="0"/>
              </a:rPr>
              <a:t>En negocios o con otras organizaciones</a:t>
            </a:r>
            <a:endParaRPr lang="es-ES" sz="5400" dirty="0">
              <a:solidFill>
                <a:srgbClr val="000000"/>
              </a:solidFill>
              <a:latin typeface="Calibri Light" panose="020F0302020204030204" pitchFamily="34" charset="0"/>
            </a:endParaRPr>
          </a:p>
        </p:txBody>
      </p:sp>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s-ES" sz="8001" dirty="0" smtClean="0">
                <a:solidFill>
                  <a:schemeClr val="accent1"/>
                </a:solidFill>
                <a:latin typeface="Calibri" panose="020F0502020204030204" pitchFamily="34" charset="0"/>
                <a:cs typeface="Lato Regular"/>
              </a:rPr>
              <a:t>Historias</a:t>
            </a:r>
            <a:endParaRPr lang="es-ES" sz="8001" dirty="0">
              <a:solidFill>
                <a:schemeClr val="accent1"/>
              </a:solidFill>
              <a:latin typeface="Calibri" panose="020F0502020204030204" pitchFamily="34" charset="0"/>
              <a:cs typeface="Lato Regular"/>
            </a:endParaRPr>
          </a:p>
        </p:txBody>
      </p:sp>
      <p:sp>
        <p:nvSpPr>
          <p:cNvPr id="10" name="Oval 15"/>
          <p:cNvSpPr/>
          <p:nvPr/>
        </p:nvSpPr>
        <p:spPr>
          <a:xfrm>
            <a:off x="22649090" y="184825"/>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42"/>
          <p:cNvSpPr>
            <a:spLocks noChangeArrowheads="1"/>
          </p:cNvSpPr>
          <p:nvPr/>
        </p:nvSpPr>
        <p:spPr bwMode="auto">
          <a:xfrm>
            <a:off x="23136539" y="676433"/>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pic>
        <p:nvPicPr>
          <p:cNvPr id="6" name="Plassholder for bilde 12"/>
          <p:cNvPicPr>
            <a:picLocks noChangeAspect="1"/>
          </p:cNvPicPr>
          <p:nvPr/>
        </p:nvPicPr>
        <p:blipFill rotWithShape="1">
          <a:blip r:embed="rId2" cstate="email">
            <a:extLst>
              <a:ext uri="{28A0092B-C50C-407E-A947-70E740481C1C}">
                <a14:useLocalDpi xmlns:a14="http://schemas.microsoft.com/office/drawing/2010/main" val="0"/>
              </a:ext>
            </a:extLst>
          </a:blip>
          <a:srcRect l="11485" t="6088" r="5404" b="8366"/>
          <a:stretch/>
        </p:blipFill>
        <p:spPr>
          <a:xfrm>
            <a:off x="15578197" y="0"/>
            <a:ext cx="8898164" cy="13784063"/>
          </a:xfrm>
          <a:prstGeom prst="rect">
            <a:avLst/>
          </a:prstGeom>
        </p:spPr>
      </p:pic>
      <p:sp>
        <p:nvSpPr>
          <p:cNvPr id="2" name="1 CuadroTexto"/>
          <p:cNvSpPr txBox="1"/>
          <p:nvPr/>
        </p:nvSpPr>
        <p:spPr>
          <a:xfrm>
            <a:off x="16033210" y="-14787"/>
            <a:ext cx="8170594" cy="2308324"/>
          </a:xfrm>
          <a:prstGeom prst="rect">
            <a:avLst/>
          </a:prstGeom>
          <a:solidFill>
            <a:srgbClr val="CC9900"/>
          </a:solidFill>
        </p:spPr>
        <p:txBody>
          <a:bodyPr wrap="square" rtlCol="0">
            <a:spAutoFit/>
          </a:bodyPr>
          <a:lstStyle/>
          <a:p>
            <a:endParaRPr lang="es-ES" b="1" dirty="0" smtClean="0">
              <a:solidFill>
                <a:srgbClr val="000000"/>
              </a:solidFill>
              <a:latin typeface="Broadway" panose="04040905080B02020502" pitchFamily="82" charset="0"/>
              <a:cs typeface="Aharoni" panose="02010803020104030203" pitchFamily="2" charset="-79"/>
            </a:endParaRPr>
          </a:p>
          <a:p>
            <a:pPr algn="ctr"/>
            <a:r>
              <a:rPr lang="es-ES" b="1" dirty="0" smtClean="0">
                <a:solidFill>
                  <a:srgbClr val="000000"/>
                </a:solidFill>
                <a:latin typeface="Arial Black" panose="020B0A04020102020204" pitchFamily="34" charset="0"/>
                <a:cs typeface="Aharoni" panose="02010803020104030203" pitchFamily="2" charset="-79"/>
              </a:rPr>
              <a:t>LA CORRUPCION EN LOS CONTRATOS</a:t>
            </a:r>
          </a:p>
          <a:p>
            <a:pPr algn="ctr"/>
            <a:r>
              <a:rPr lang="es-ES" b="1" dirty="0" smtClean="0">
                <a:solidFill>
                  <a:srgbClr val="000000"/>
                </a:solidFill>
                <a:latin typeface="Arial Black" panose="020B0A04020102020204" pitchFamily="34" charset="0"/>
                <a:cs typeface="Aharoni" panose="02010803020104030203" pitchFamily="2" charset="-79"/>
              </a:rPr>
              <a:t>AGRAVA LA POBREZA</a:t>
            </a:r>
            <a:endParaRPr lang="es-ES" b="1" dirty="0">
              <a:solidFill>
                <a:srgbClr val="000000"/>
              </a:solidFill>
              <a:latin typeface="Arial Black" panose="020B0A04020102020204" pitchFamily="34" charset="0"/>
              <a:cs typeface="Aharoni" panose="02010803020104030203" pitchFamily="2" charset="-79"/>
            </a:endParaRPr>
          </a:p>
        </p:txBody>
      </p:sp>
    </p:spTree>
    <p:extLst>
      <p:ext uri="{BB962C8B-B14F-4D97-AF65-F5344CB8AC3E}">
        <p14:creationId xmlns:p14="http://schemas.microsoft.com/office/powerpoint/2010/main" val="19345504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899773"/>
            <a:ext cx="18372991" cy="10698277"/>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dirty="0">
                <a:solidFill>
                  <a:srgbClr val="000000"/>
                </a:solidFill>
                <a:latin typeface="+mn-lt"/>
              </a:rPr>
              <a:t>E</a:t>
            </a:r>
            <a:r>
              <a:rPr lang="es-ES" sz="5400" dirty="0" smtClean="0">
                <a:solidFill>
                  <a:srgbClr val="000000"/>
                </a:solidFill>
                <a:latin typeface="+mn-lt"/>
              </a:rPr>
              <a:t>n concordancia a los procedimientos acordados mutuamente, informar en forma narrativa y financiera a los beneficiarios y donantes: mensual, trimestral y anualmente. </a:t>
            </a:r>
          </a:p>
          <a:p>
            <a:r>
              <a:rPr lang="es-ES" sz="5400" b="1" dirty="0" smtClean="0">
                <a:solidFill>
                  <a:srgbClr val="000000"/>
                </a:solidFill>
                <a:latin typeface="+mn-lt"/>
              </a:rPr>
              <a:t>Basados en:</a:t>
            </a:r>
          </a:p>
          <a:p>
            <a:pPr marL="685800" indent="-685800">
              <a:buFont typeface="Arial" panose="020B0604020202020204" pitchFamily="34" charset="0"/>
              <a:buChar char="•"/>
            </a:pPr>
            <a:r>
              <a:rPr lang="es-ES" sz="5400" dirty="0" smtClean="0">
                <a:solidFill>
                  <a:srgbClr val="000000"/>
                </a:solidFill>
                <a:latin typeface="+mn-lt"/>
              </a:rPr>
              <a:t>La aplicación del proyecto, marco lógico/RBM (Gestión basada en resultados) y presupuesto, aprobado por el responsable de la organización. </a:t>
            </a:r>
          </a:p>
          <a:p>
            <a:pPr marL="685800" indent="-685800">
              <a:buFont typeface="Arial" panose="020B0604020202020204" pitchFamily="34" charset="0"/>
              <a:buChar char="•"/>
            </a:pPr>
            <a:r>
              <a:rPr lang="es-ES" sz="5400" dirty="0" smtClean="0">
                <a:solidFill>
                  <a:srgbClr val="000000"/>
                </a:solidFill>
                <a:latin typeface="+mn-lt"/>
              </a:rPr>
              <a:t>Cronogramas y Hojas de actividades</a:t>
            </a:r>
          </a:p>
          <a:p>
            <a:pPr marL="685800" indent="-685800">
              <a:buFont typeface="Arial" panose="020B0604020202020204" pitchFamily="34" charset="0"/>
              <a:buChar char="•"/>
            </a:pPr>
            <a:r>
              <a:rPr lang="es-ES" sz="5400" dirty="0" smtClean="0">
                <a:solidFill>
                  <a:srgbClr val="000000"/>
                </a:solidFill>
                <a:latin typeface="+mn-lt"/>
              </a:rPr>
              <a:t>Fotos e historias actualizadas de los proyectos implementados</a:t>
            </a:r>
          </a:p>
          <a:p>
            <a:endParaRPr lang="es-ES" sz="5400" dirty="0" smtClean="0">
              <a:solidFill>
                <a:srgbClr val="000000"/>
              </a:solidFill>
              <a:latin typeface="+mn-lt"/>
            </a:endParaRPr>
          </a:p>
          <a:p>
            <a:r>
              <a:rPr lang="es-ES" sz="5400" i="1" dirty="0" smtClean="0">
                <a:solidFill>
                  <a:srgbClr val="000000"/>
                </a:solidFill>
                <a:latin typeface="+mn-lt"/>
              </a:rPr>
              <a:t>Nota: El informe debe incluir éxitos y errores, figuras reales, logros y problemas. No ocultar las cosas. </a:t>
            </a:r>
            <a:endParaRPr lang="es-ES" sz="5400" i="1"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Transparencia en los reportes</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17534818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899773"/>
            <a:ext cx="18372991" cy="9247623"/>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b="1" dirty="0">
                <a:solidFill>
                  <a:srgbClr val="000000"/>
                </a:solidFill>
                <a:latin typeface="+mn-lt"/>
              </a:rPr>
              <a:t>M</a:t>
            </a:r>
            <a:r>
              <a:rPr lang="es-ES" sz="5400" b="1" dirty="0" smtClean="0">
                <a:solidFill>
                  <a:srgbClr val="000000"/>
                </a:solidFill>
                <a:latin typeface="+mn-lt"/>
              </a:rPr>
              <a:t>onitoreo  interno , externo y la evaluación</a:t>
            </a:r>
          </a:p>
          <a:p>
            <a:pPr marL="685800" indent="-685800">
              <a:buFont typeface="Arial" panose="020B0604020202020204" pitchFamily="34" charset="0"/>
              <a:buChar char="•"/>
            </a:pPr>
            <a:r>
              <a:rPr lang="es-ES" dirty="0" smtClean="0">
                <a:solidFill>
                  <a:srgbClr val="000000"/>
                </a:solidFill>
                <a:latin typeface="+mn-lt"/>
              </a:rPr>
              <a:t>Mecanismos de monitoreo interno. </a:t>
            </a:r>
          </a:p>
          <a:p>
            <a:pPr marL="685800" indent="-685800">
              <a:buFont typeface="Arial" panose="020B0604020202020204" pitchFamily="34" charset="0"/>
              <a:buChar char="•"/>
            </a:pPr>
            <a:r>
              <a:rPr lang="es-ES" dirty="0" smtClean="0">
                <a:solidFill>
                  <a:srgbClr val="000000"/>
                </a:solidFill>
                <a:latin typeface="+mn-lt"/>
              </a:rPr>
              <a:t>Inspecciones regulares de los suministros y del área de trabajo</a:t>
            </a:r>
          </a:p>
          <a:p>
            <a:pPr marL="685800" indent="-685800">
              <a:buFont typeface="Arial" panose="020B0604020202020204" pitchFamily="34" charset="0"/>
              <a:buChar char="•"/>
            </a:pPr>
            <a:r>
              <a:rPr lang="es-ES" dirty="0" smtClean="0">
                <a:solidFill>
                  <a:srgbClr val="000000"/>
                </a:solidFill>
                <a:latin typeface="+mn-lt"/>
              </a:rPr>
              <a:t>Inspecciones externas.</a:t>
            </a:r>
          </a:p>
          <a:p>
            <a:pPr marL="685800" indent="-685800">
              <a:buFont typeface="Arial" panose="020B0604020202020204" pitchFamily="34" charset="0"/>
              <a:buChar char="•"/>
            </a:pPr>
            <a:r>
              <a:rPr lang="es-ES" dirty="0" smtClean="0">
                <a:solidFill>
                  <a:srgbClr val="000000"/>
                </a:solidFill>
                <a:latin typeface="+mn-lt"/>
              </a:rPr>
              <a:t>Evaluación externa del programa/proyecto para proyectos grandes.</a:t>
            </a:r>
          </a:p>
          <a:p>
            <a:pPr marL="685800" indent="-685800">
              <a:buFont typeface="Arial" panose="020B0604020202020204" pitchFamily="34" charset="0"/>
              <a:buChar char="•"/>
            </a:pPr>
            <a:r>
              <a:rPr lang="es-ES" dirty="0" smtClean="0">
                <a:solidFill>
                  <a:srgbClr val="000000"/>
                </a:solidFill>
                <a:latin typeface="+mn-lt"/>
              </a:rPr>
              <a:t>En algunas organizaciones grandes el auditor interno tiene la tarea de asegurar que: </a:t>
            </a:r>
          </a:p>
          <a:p>
            <a:pPr marL="1600017" lvl="1" indent="-685800">
              <a:buFont typeface="Arial" panose="020B0604020202020204" pitchFamily="34" charset="0"/>
              <a:buChar char="•"/>
            </a:pPr>
            <a:r>
              <a:rPr lang="es-ES" sz="4800" dirty="0" smtClean="0">
                <a:solidFill>
                  <a:srgbClr val="000000"/>
                </a:solidFill>
                <a:latin typeface="+mn-lt"/>
              </a:rPr>
              <a:t>Los procedimientos financieros sean razonables y aplicables. </a:t>
            </a:r>
          </a:p>
          <a:p>
            <a:pPr marL="1600017" lvl="1" indent="-685800">
              <a:buFont typeface="Arial" panose="020B0604020202020204" pitchFamily="34" charset="0"/>
              <a:buChar char="•"/>
            </a:pPr>
            <a:r>
              <a:rPr lang="es-ES" sz="4800" dirty="0" smtClean="0">
                <a:solidFill>
                  <a:srgbClr val="000000"/>
                </a:solidFill>
                <a:latin typeface="+mn-lt"/>
              </a:rPr>
              <a:t>Las normas y procedimientos sean respetados.</a:t>
            </a:r>
          </a:p>
          <a:p>
            <a:pPr marL="1600017" lvl="1" indent="-685800">
              <a:buFont typeface="Arial" panose="020B0604020202020204" pitchFamily="34" charset="0"/>
              <a:buChar char="•"/>
            </a:pPr>
            <a:r>
              <a:rPr lang="es-ES" sz="4800" dirty="0" smtClean="0">
                <a:solidFill>
                  <a:srgbClr val="000000"/>
                </a:solidFill>
                <a:latin typeface="+mn-lt"/>
              </a:rPr>
              <a:t>La organización trabaja con eficiencia, efectividad y económicamente.</a:t>
            </a:r>
            <a:endParaRPr lang="es-ES" sz="4800" dirty="0">
              <a:solidFill>
                <a:srgbClr val="000000"/>
              </a:solidFill>
              <a:latin typeface="+mn-lt"/>
            </a:endParaRPr>
          </a:p>
        </p:txBody>
      </p:sp>
      <p:sp>
        <p:nvSpPr>
          <p:cNvPr id="7" name="Rectangle 14"/>
          <p:cNvSpPr/>
          <p:nvPr/>
        </p:nvSpPr>
        <p:spPr>
          <a:xfrm>
            <a:off x="1431211" y="129163"/>
            <a:ext cx="20874609" cy="2708648"/>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endParaRPr lang="en-US" sz="8001" dirty="0" smtClean="0">
              <a:solidFill>
                <a:schemeClr val="accent1"/>
              </a:solidFill>
              <a:latin typeface="+mj-lt"/>
              <a:cs typeface="Lato Regular"/>
            </a:endParaRPr>
          </a:p>
          <a:p>
            <a:pPr>
              <a:tabLst>
                <a:tab pos="338143" algn="l"/>
              </a:tabLst>
            </a:pPr>
            <a:r>
              <a:rPr lang="es-ES" sz="8001" dirty="0" smtClean="0">
                <a:solidFill>
                  <a:schemeClr val="accent1"/>
                </a:solidFill>
                <a:latin typeface="+mj-lt"/>
                <a:cs typeface="Lato Regular"/>
              </a:rPr>
              <a:t>Transparencia en el monitoreo y la evaluación</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480033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520820" y="4600778"/>
            <a:ext cx="20645899" cy="6278606"/>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buClr>
                <a:schemeClr val="accent6">
                  <a:lumMod val="75000"/>
                </a:schemeClr>
              </a:buClr>
            </a:pPr>
            <a:r>
              <a:rPr lang="es-ES" sz="11000" dirty="0" smtClean="0">
                <a:solidFill>
                  <a:srgbClr val="000000"/>
                </a:solidFill>
                <a:latin typeface="+mj-lt"/>
              </a:rPr>
              <a:t>Como director o miembro de la directiva, ¿Qué puedes hacer si sospechas de corrupción en tu organización?</a:t>
            </a:r>
            <a:endParaRPr lang="es-ES" sz="11000" dirty="0">
              <a:solidFill>
                <a:srgbClr val="000000"/>
              </a:solidFill>
              <a:latin typeface="+mj-lt"/>
            </a:endParaRPr>
          </a:p>
        </p:txBody>
      </p:sp>
    </p:spTree>
    <p:extLst>
      <p:ext uri="{BB962C8B-B14F-4D97-AF65-F5344CB8AC3E}">
        <p14:creationId xmlns:p14="http://schemas.microsoft.com/office/powerpoint/2010/main" val="19403107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899773"/>
            <a:ext cx="18372991" cy="8689522"/>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b="1" dirty="0" smtClean="0">
                <a:solidFill>
                  <a:srgbClr val="000000"/>
                </a:solidFill>
                <a:latin typeface="+mn-lt"/>
              </a:rPr>
              <a:t>Acciones internas</a:t>
            </a:r>
          </a:p>
          <a:p>
            <a:pPr marL="685800" indent="-685800">
              <a:buFont typeface="Arial" panose="020B0604020202020204" pitchFamily="34" charset="0"/>
              <a:buChar char="•"/>
            </a:pPr>
            <a:r>
              <a:rPr lang="es-ES" sz="5400" dirty="0" smtClean="0">
                <a:solidFill>
                  <a:srgbClr val="000000"/>
                </a:solidFill>
                <a:latin typeface="+mn-lt"/>
              </a:rPr>
              <a:t>Informar a la directiva, pero asegurarse que esto se mantenga en confidencia, de tal manera la administración y la contabilidad no podrán ser alterados, escondidos o destruidos, ni la reputación de uno o más trabajadores ser dañada.</a:t>
            </a:r>
          </a:p>
          <a:p>
            <a:pPr marL="685800" indent="-685800">
              <a:buFont typeface="Arial" panose="020B0604020202020204" pitchFamily="34" charset="0"/>
              <a:buChar char="•"/>
            </a:pPr>
            <a:r>
              <a:rPr lang="es-ES" sz="5400" dirty="0" smtClean="0">
                <a:solidFill>
                  <a:srgbClr val="000000"/>
                </a:solidFill>
                <a:latin typeface="+mn-lt"/>
              </a:rPr>
              <a:t>Confrontar a los individuos en privado, para que el/ella tenga una oportunidad para dar explicaciones.</a:t>
            </a:r>
          </a:p>
          <a:p>
            <a:pPr marL="685800" indent="-685800">
              <a:buFont typeface="Arial" panose="020B0604020202020204" pitchFamily="34" charset="0"/>
              <a:buChar char="•"/>
            </a:pPr>
            <a:r>
              <a:rPr lang="es-ES" sz="5400" dirty="0" smtClean="0">
                <a:solidFill>
                  <a:srgbClr val="000000"/>
                </a:solidFill>
                <a:latin typeface="+mn-lt"/>
              </a:rPr>
              <a:t>Llevar a cabo una investigación interna.</a:t>
            </a:r>
          </a:p>
          <a:p>
            <a:pPr marL="685800" indent="-685800">
              <a:buFont typeface="Arial" panose="020B0604020202020204" pitchFamily="34" charset="0"/>
              <a:buChar char="•"/>
            </a:pPr>
            <a:r>
              <a:rPr lang="es-ES" sz="5400" dirty="0" smtClean="0">
                <a:solidFill>
                  <a:srgbClr val="000000"/>
                </a:solidFill>
                <a:latin typeface="+mn-lt"/>
              </a:rPr>
              <a:t>Cuando se encuentren las evidencias, aplicar las sanciones apropiadas. Ver las diapositivas de “Sanciones”.</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Sospecha de corrupción</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10388917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3915773"/>
            <a:ext cx="18372991" cy="5932870"/>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b="1" dirty="0" smtClean="0">
                <a:solidFill>
                  <a:srgbClr val="000000"/>
                </a:solidFill>
                <a:latin typeface="+mn-lt"/>
              </a:rPr>
              <a:t>Acciones externas</a:t>
            </a:r>
          </a:p>
          <a:p>
            <a:pPr marL="685800" indent="-685800">
              <a:buFont typeface="Arial" panose="020B0604020202020204" pitchFamily="34" charset="0"/>
              <a:buChar char="•"/>
            </a:pPr>
            <a:r>
              <a:rPr lang="es-ES" sz="5400" dirty="0" smtClean="0">
                <a:solidFill>
                  <a:srgbClr val="000000"/>
                </a:solidFill>
                <a:latin typeface="+mn-lt"/>
              </a:rPr>
              <a:t>Si una investigación interna ha dado la suficiente evidencia de corrupción extensa, realizar una investigación externa o auditoria. </a:t>
            </a:r>
          </a:p>
          <a:p>
            <a:pPr marL="685800" indent="-685800">
              <a:buFont typeface="Arial" panose="020B0604020202020204" pitchFamily="34" charset="0"/>
              <a:buChar char="•"/>
            </a:pPr>
            <a:r>
              <a:rPr lang="es-ES" sz="5400" dirty="0" smtClean="0">
                <a:solidFill>
                  <a:srgbClr val="000000"/>
                </a:solidFill>
                <a:latin typeface="+mn-lt"/>
              </a:rPr>
              <a:t>Si la corrupción se relaciona con un proyecto financiado, informar al donante sobre el problema y las acciones a tomar. Nunca tratar de ocultar este problema al donante.</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Sospecha de Corrupción</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1428840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5431958"/>
            <a:ext cx="18372991" cy="4180595"/>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b="1" dirty="0" smtClean="0">
                <a:solidFill>
                  <a:srgbClr val="000000"/>
                </a:solidFill>
                <a:latin typeface="+mn-lt"/>
              </a:rPr>
              <a:t>Principio:</a:t>
            </a:r>
          </a:p>
          <a:p>
            <a:pPr marL="720725">
              <a:tabLst>
                <a:tab pos="263525" algn="l"/>
              </a:tabLst>
            </a:pPr>
            <a:r>
              <a:rPr lang="es-ES" sz="5400" dirty="0" smtClean="0">
                <a:solidFill>
                  <a:srgbClr val="000000"/>
                </a:solidFill>
                <a:latin typeface="+mn-lt"/>
              </a:rPr>
              <a:t>Las normas y procedimientos deben ser aplicados. Cuando la gente ignora o viola las normas deben haber consecuencias. Sin sanciones, la gente que sigue las reglas se sentirá traicionada</a:t>
            </a:r>
            <a:r>
              <a:rPr lang="en-US" sz="5400" dirty="0" smtClean="0">
                <a:solidFill>
                  <a:srgbClr val="000000"/>
                </a:solidFill>
                <a:latin typeface="+mn-lt"/>
              </a:rPr>
              <a:t>. </a:t>
            </a:r>
            <a:endParaRPr lang="en-U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Sanciones</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23006384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3428521" y="5097851"/>
            <a:ext cx="8050822" cy="6189350"/>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a:buFont typeface="Arial" panose="020B0604020202020204" pitchFamily="34" charset="0"/>
              <a:buChar char="•"/>
            </a:pPr>
            <a:r>
              <a:rPr lang="es-ES" sz="5400" dirty="0" smtClean="0">
                <a:solidFill>
                  <a:srgbClr val="000000"/>
                </a:solidFill>
                <a:latin typeface="+mn-lt"/>
              </a:rPr>
              <a:t>Cesación del empleo</a:t>
            </a:r>
          </a:p>
          <a:p>
            <a:pPr marL="685800" indent="-685800">
              <a:buFont typeface="Arial" panose="020B0604020202020204" pitchFamily="34" charset="0"/>
              <a:buChar char="•"/>
            </a:pPr>
            <a:r>
              <a:rPr lang="es-ES" sz="5400" dirty="0" smtClean="0">
                <a:solidFill>
                  <a:srgbClr val="000000"/>
                </a:solidFill>
                <a:latin typeface="+mn-lt"/>
              </a:rPr>
              <a:t>Cesación de membresía</a:t>
            </a:r>
          </a:p>
          <a:p>
            <a:pPr marL="685800" indent="-685800">
              <a:buFont typeface="Arial" panose="020B0604020202020204" pitchFamily="34" charset="0"/>
              <a:buChar char="•"/>
            </a:pPr>
            <a:r>
              <a:rPr lang="es-ES" sz="5400" dirty="0" smtClean="0">
                <a:solidFill>
                  <a:srgbClr val="000000"/>
                </a:solidFill>
                <a:latin typeface="+mn-lt"/>
              </a:rPr>
              <a:t>Probables multas o sentencia de cárcel</a:t>
            </a:r>
          </a:p>
          <a:p>
            <a:pPr marL="685800" indent="-685800">
              <a:buFont typeface="Arial" panose="020B0604020202020204" pitchFamily="34" charset="0"/>
              <a:buChar char="•"/>
            </a:pPr>
            <a:r>
              <a:rPr lang="es-ES" sz="5400" dirty="0" smtClean="0">
                <a:solidFill>
                  <a:srgbClr val="000000"/>
                </a:solidFill>
                <a:latin typeface="+mn-lt"/>
              </a:rPr>
              <a:t>Compensación de daños /pagados por la parte responsable</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Riesgos y sanciones - Individuos</a:t>
            </a:r>
            <a:endParaRPr lang="es-ES" sz="8001" dirty="0">
              <a:solidFill>
                <a:schemeClr val="accent1"/>
              </a:solidFill>
              <a:latin typeface="+mj-lt"/>
              <a:cs typeface="Lato Regular"/>
            </a:endParaRPr>
          </a:p>
        </p:txBody>
      </p:sp>
      <p:sp>
        <p:nvSpPr>
          <p:cNvPr id="12" name="Text Placeholder 2"/>
          <p:cNvSpPr txBox="1">
            <a:spLocks/>
          </p:cNvSpPr>
          <p:nvPr/>
        </p:nvSpPr>
        <p:spPr>
          <a:xfrm>
            <a:off x="3150579" y="3547191"/>
            <a:ext cx="8203222" cy="1077561"/>
          </a:xfrm>
          <a:prstGeom prst="rect">
            <a:avLst/>
          </a:prstGeom>
          <a:noFill/>
          <a:ln w="12700" cap="flat" cmpd="sng" algn="ctr">
            <a:solidFill>
              <a:srgbClr val="1F497D"/>
            </a:solidFill>
            <a:prstDash val="solid"/>
            <a:miter lim="800000"/>
          </a:ln>
          <a:effectLst/>
        </p:spPr>
        <p:txBody>
          <a:bodyPr anchor="ctr"/>
          <a:lstStyle>
            <a:lvl1pPr marL="0" indent="0" algn="ctr" defTabSz="914400" rtl="0" eaLnBrk="1" latinLnBrk="0" hangingPunct="1">
              <a:spcBef>
                <a:spcPct val="20000"/>
              </a:spcBef>
              <a:buFont typeface="Arial" pitchFamily="34" charset="0"/>
              <a:buNone/>
              <a:defRPr sz="1800" b="1" kern="1200">
                <a:solidFill>
                  <a:schemeClr val="tx2"/>
                </a:solidFill>
                <a:effectLst/>
                <a:latin typeface="+mn-lt"/>
                <a:ea typeface="+mn-ea"/>
                <a:cs typeface="+mn-cs"/>
              </a:defRPr>
            </a:lvl1pPr>
            <a:lvl2pPr marL="742950" indent="-285750" algn="l" defTabSz="914400" rtl="0" eaLnBrk="1" latinLnBrk="0" hangingPunct="1">
              <a:spcBef>
                <a:spcPct val="20000"/>
              </a:spcBef>
              <a:buFont typeface="Arial" pitchFamily="34" charset="0"/>
              <a:buNone/>
              <a:defRPr sz="2000" b="1"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None/>
              <a:defRPr sz="1800" b="1"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5500" b="1" i="0" u="none" strike="noStrike" kern="1200" cap="none" spc="0" normalizeH="0" baseline="0" noProof="0" dirty="0" smtClean="0">
                <a:ln>
                  <a:noFill/>
                </a:ln>
                <a:solidFill>
                  <a:srgbClr val="0A46A4"/>
                </a:solidFill>
                <a:effectLst/>
                <a:uLnTx/>
                <a:uFillTx/>
                <a:latin typeface="+mj-lt"/>
                <a:ea typeface="+mn-ea"/>
                <a:cs typeface="Arial" panose="020B0604020202020204" pitchFamily="34" charset="0"/>
              </a:rPr>
              <a:t>MODERADO</a:t>
            </a:r>
            <a:endParaRPr kumimoji="0" lang="nl-BE" sz="5500" b="1" i="0" u="none" strike="noStrike" kern="1200" cap="none" spc="0" normalizeH="0" baseline="0" noProof="0" dirty="0">
              <a:ln>
                <a:noFill/>
              </a:ln>
              <a:solidFill>
                <a:srgbClr val="0A46A4"/>
              </a:solidFill>
              <a:effectLst/>
              <a:uLnTx/>
              <a:uFillTx/>
              <a:latin typeface="+mj-lt"/>
              <a:ea typeface="+mn-ea"/>
              <a:cs typeface="Arial" panose="020B0604020202020204" pitchFamily="34" charset="0"/>
            </a:endParaRPr>
          </a:p>
        </p:txBody>
      </p:sp>
      <p:sp>
        <p:nvSpPr>
          <p:cNvPr id="13" name="Text Placeholder 2"/>
          <p:cNvSpPr txBox="1">
            <a:spLocks/>
          </p:cNvSpPr>
          <p:nvPr/>
        </p:nvSpPr>
        <p:spPr>
          <a:xfrm>
            <a:off x="14254998" y="3635928"/>
            <a:ext cx="8050822" cy="1077561"/>
          </a:xfrm>
          <a:prstGeom prst="rect">
            <a:avLst/>
          </a:prstGeom>
          <a:noFill/>
          <a:ln w="12700" cap="flat" cmpd="sng" algn="ctr">
            <a:solidFill>
              <a:srgbClr val="1F497D"/>
            </a:solidFill>
            <a:prstDash val="solid"/>
            <a:miter lim="800000"/>
          </a:ln>
          <a:effectLst/>
        </p:spPr>
        <p:txBody>
          <a:bodyPr anchor="ctr"/>
          <a:lstStyle>
            <a:lvl1pPr marL="0" indent="0" algn="ctr" defTabSz="914400" rtl="0" eaLnBrk="1" latinLnBrk="0" hangingPunct="1">
              <a:spcBef>
                <a:spcPct val="20000"/>
              </a:spcBef>
              <a:buFont typeface="Arial" pitchFamily="34" charset="0"/>
              <a:buNone/>
              <a:defRPr sz="1800" b="1" kern="1200">
                <a:solidFill>
                  <a:schemeClr val="tx2"/>
                </a:solidFill>
                <a:effectLst/>
                <a:latin typeface="+mn-lt"/>
                <a:ea typeface="+mn-ea"/>
                <a:cs typeface="+mn-cs"/>
              </a:defRPr>
            </a:lvl1pPr>
            <a:lvl2pPr marL="742950" indent="-285750" algn="l" defTabSz="914400" rtl="0" eaLnBrk="1" latinLnBrk="0" hangingPunct="1">
              <a:spcBef>
                <a:spcPct val="20000"/>
              </a:spcBef>
              <a:buFont typeface="Arial" pitchFamily="34" charset="0"/>
              <a:buNone/>
              <a:defRPr sz="2000" b="1"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None/>
              <a:defRPr sz="1800" b="1"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5500" b="1" i="0" u="none" strike="noStrike" kern="1200" cap="none" spc="0" normalizeH="0" baseline="0" noProof="0" dirty="0" smtClean="0">
                <a:ln>
                  <a:noFill/>
                </a:ln>
                <a:solidFill>
                  <a:srgbClr val="0A46A4"/>
                </a:solidFill>
                <a:effectLst/>
                <a:uLnTx/>
                <a:uFillTx/>
                <a:latin typeface="+mj-lt"/>
                <a:ea typeface="+mn-ea"/>
                <a:cs typeface="Arial" panose="020B0604020202020204" pitchFamily="34" charset="0"/>
              </a:rPr>
              <a:t>SEVERO</a:t>
            </a:r>
            <a:endParaRPr kumimoji="0" lang="nl-BE" sz="5500" b="1" i="0" u="none" strike="noStrike" kern="1200" cap="none" spc="0" normalizeH="0" baseline="0" noProof="0" dirty="0">
              <a:ln>
                <a:noFill/>
              </a:ln>
              <a:solidFill>
                <a:srgbClr val="0A46A4"/>
              </a:solidFill>
              <a:effectLst/>
              <a:uLnTx/>
              <a:uFillTx/>
              <a:latin typeface="+mj-lt"/>
              <a:ea typeface="+mn-ea"/>
              <a:cs typeface="Arial" panose="020B0604020202020204" pitchFamily="34" charset="0"/>
            </a:endParaRPr>
          </a:p>
        </p:txBody>
      </p:sp>
      <p:sp>
        <p:nvSpPr>
          <p:cNvPr id="14" name="Subtitle 2"/>
          <p:cNvSpPr txBox="1">
            <a:spLocks/>
          </p:cNvSpPr>
          <p:nvPr/>
        </p:nvSpPr>
        <p:spPr>
          <a:xfrm>
            <a:off x="3302979" y="5250251"/>
            <a:ext cx="8050822" cy="6445831"/>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a:buFont typeface="Arial" panose="020B0604020202020204" pitchFamily="34" charset="0"/>
              <a:buChar char="•"/>
            </a:pPr>
            <a:r>
              <a:rPr lang="es-ES" sz="5400" dirty="0" smtClean="0">
                <a:solidFill>
                  <a:srgbClr val="000000"/>
                </a:solidFill>
                <a:latin typeface="+mn-lt"/>
              </a:rPr>
              <a:t>Emitir advertencia</a:t>
            </a:r>
          </a:p>
          <a:p>
            <a:pPr marL="685800" indent="-685800">
              <a:buFont typeface="Arial" panose="020B0604020202020204" pitchFamily="34" charset="0"/>
              <a:buChar char="•"/>
            </a:pPr>
            <a:r>
              <a:rPr lang="es-ES" sz="5400" dirty="0" smtClean="0">
                <a:solidFill>
                  <a:srgbClr val="000000"/>
                </a:solidFill>
                <a:latin typeface="+mn-lt"/>
              </a:rPr>
              <a:t>Suspensión temporal del trabajo</a:t>
            </a:r>
          </a:p>
          <a:p>
            <a:pPr marL="685800" indent="-685800">
              <a:buFont typeface="Arial" panose="020B0604020202020204" pitchFamily="34" charset="0"/>
              <a:buChar char="•"/>
            </a:pPr>
            <a:r>
              <a:rPr lang="es-ES" sz="5400" dirty="0" smtClean="0">
                <a:solidFill>
                  <a:srgbClr val="000000"/>
                </a:solidFill>
                <a:latin typeface="+mn-lt"/>
              </a:rPr>
              <a:t>Reducción temporal de beneficios</a:t>
            </a:r>
          </a:p>
          <a:p>
            <a:pPr marL="685800" indent="-685800">
              <a:buFont typeface="Arial" panose="020B0604020202020204" pitchFamily="34" charset="0"/>
              <a:buChar char="•"/>
            </a:pPr>
            <a:r>
              <a:rPr lang="es-ES" sz="5400" dirty="0" smtClean="0">
                <a:solidFill>
                  <a:srgbClr val="000000"/>
                </a:solidFill>
                <a:latin typeface="+mn-lt"/>
              </a:rPr>
              <a:t>Disminución del salario</a:t>
            </a:r>
          </a:p>
          <a:p>
            <a:pPr marL="685800" indent="-685800">
              <a:buFont typeface="Arial" panose="020B0604020202020204" pitchFamily="34" charset="0"/>
              <a:buChar char="•"/>
            </a:pPr>
            <a:r>
              <a:rPr lang="es-ES" sz="5400" dirty="0" smtClean="0">
                <a:solidFill>
                  <a:srgbClr val="000000"/>
                </a:solidFill>
                <a:latin typeface="+mn-lt"/>
              </a:rPr>
              <a:t>Disculpa pública </a:t>
            </a:r>
            <a:endParaRPr lang="es-ES" sz="5400" dirty="0">
              <a:solidFill>
                <a:srgbClr val="000000"/>
              </a:solidFill>
              <a:latin typeface="+mn-lt"/>
            </a:endParaRPr>
          </a:p>
        </p:txBody>
      </p:sp>
    </p:spTree>
    <p:extLst>
      <p:ext uri="{BB962C8B-B14F-4D97-AF65-F5344CB8AC3E}">
        <p14:creationId xmlns:p14="http://schemas.microsoft.com/office/powerpoint/2010/main" val="6494587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Ejemplos de sanciones</a:t>
            </a:r>
            <a:endParaRPr lang="es-ES" sz="8001" dirty="0">
              <a:solidFill>
                <a:schemeClr val="accent1"/>
              </a:solidFill>
              <a:latin typeface="+mj-lt"/>
              <a:cs typeface="Lato Regular"/>
            </a:endParaRPr>
          </a:p>
        </p:txBody>
      </p:sp>
      <p:graphicFrame>
        <p:nvGraphicFramePr>
          <p:cNvPr id="9" name="Content Placeholder 3"/>
          <p:cNvGraphicFramePr>
            <a:graphicFrameLocks/>
          </p:cNvGraphicFramePr>
          <p:nvPr>
            <p:extLst>
              <p:ext uri="{D42A27DB-BD31-4B8C-83A1-F6EECF244321}">
                <p14:modId xmlns:p14="http://schemas.microsoft.com/office/powerpoint/2010/main" val="3915304677"/>
              </p:ext>
            </p:extLst>
          </p:nvPr>
        </p:nvGraphicFramePr>
        <p:xfrm>
          <a:off x="1569094" y="3000399"/>
          <a:ext cx="9069598" cy="91681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Content Placeholder 3"/>
          <p:cNvGraphicFramePr>
            <a:graphicFrameLocks/>
          </p:cNvGraphicFramePr>
          <p:nvPr>
            <p:extLst>
              <p:ext uri="{D42A27DB-BD31-4B8C-83A1-F6EECF244321}">
                <p14:modId xmlns:p14="http://schemas.microsoft.com/office/powerpoint/2010/main" val="2255984768"/>
              </p:ext>
            </p:extLst>
          </p:nvPr>
        </p:nvGraphicFramePr>
        <p:xfrm>
          <a:off x="13037574" y="3000400"/>
          <a:ext cx="9268246" cy="8886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5483794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907589"/>
            <a:ext cx="18372991" cy="10600814"/>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a:buFont typeface="Arial" panose="020B0604020202020204" pitchFamily="34" charset="0"/>
              <a:buChar char="•"/>
            </a:pPr>
            <a:r>
              <a:rPr lang="es-ES" sz="5400" dirty="0" smtClean="0">
                <a:solidFill>
                  <a:srgbClr val="000000"/>
                </a:solidFill>
                <a:latin typeface="+mn-lt"/>
              </a:rPr>
              <a:t>Investigación: Un donante o un soporte de la organización podría exigir una auditoria externa. Se puede presionar a nivel nacional para que las autoridades legales vean este asunto.</a:t>
            </a:r>
          </a:p>
          <a:p>
            <a:pPr marL="685800" indent="-685800">
              <a:buFont typeface="Arial" panose="020B0604020202020204" pitchFamily="34" charset="0"/>
              <a:buChar char="•"/>
            </a:pPr>
            <a:r>
              <a:rPr lang="es-ES" sz="5400" dirty="0" smtClean="0">
                <a:solidFill>
                  <a:srgbClr val="000000"/>
                </a:solidFill>
                <a:latin typeface="+mn-lt"/>
              </a:rPr>
              <a:t>Reembolso total: En caso de encontrarse un caso de corrupción, la organización está en obligación de devolver todo el dinero donado. También deberá pagar los gastos legales y de auditoria realizadas durante la investigación.</a:t>
            </a:r>
          </a:p>
          <a:p>
            <a:pPr marL="685800" indent="-685800">
              <a:buFont typeface="Arial" panose="020B0604020202020204" pitchFamily="34" charset="0"/>
              <a:buChar char="•"/>
            </a:pPr>
            <a:r>
              <a:rPr lang="es-ES" sz="5400" dirty="0" smtClean="0">
                <a:solidFill>
                  <a:srgbClr val="000000"/>
                </a:solidFill>
                <a:latin typeface="+mn-lt"/>
              </a:rPr>
              <a:t>Enjuiciamiento: Si la corrupción es suficientemente seria, tú o los miembros de la directiva de la organización podrían perder sus licencias, el empleo o ir a la cárcel</a:t>
            </a:r>
          </a:p>
          <a:p>
            <a:endParaRPr lang="es-ES" sz="3000" dirty="0" smtClean="0">
              <a:solidFill>
                <a:srgbClr val="000000"/>
              </a:solidFill>
              <a:latin typeface="+mn-lt"/>
            </a:endParaRPr>
          </a:p>
          <a:p>
            <a:r>
              <a:rPr lang="es-ES" sz="5400" i="1" dirty="0" smtClean="0">
                <a:solidFill>
                  <a:srgbClr val="000000"/>
                </a:solidFill>
                <a:latin typeface="+mn-lt"/>
              </a:rPr>
              <a:t>Operar siempre dentro del concepto de Tolerancia Cero para la Corrupción. Es preferible prevenir que lamentar!</a:t>
            </a:r>
            <a:endParaRPr lang="es-ES" sz="5400" i="1"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Riesgos y sanciones - Organización</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20836288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4804773"/>
            <a:ext cx="18372991" cy="4180595"/>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dirty="0" smtClean="0">
                <a:solidFill>
                  <a:srgbClr val="000000"/>
                </a:solidFill>
                <a:latin typeface="+mn-lt"/>
              </a:rPr>
              <a:t>Cuando se tiene una política anticorrupción práctica y factible, el documento clave es el código de conducta anticorrupción . </a:t>
            </a:r>
          </a:p>
          <a:p>
            <a:r>
              <a:rPr lang="es-ES" sz="5400" dirty="0" smtClean="0">
                <a:solidFill>
                  <a:srgbClr val="000000"/>
                </a:solidFill>
                <a:latin typeface="+mn-lt"/>
              </a:rPr>
              <a:t>A continuación veremos el ejemplo de este tipo de documento de la organización de Ayuda del Gobierno de Dinamarca (DANIDA) </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Código de conducta</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35219190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20"/>
            <a:ext cx="20647024" cy="1936904"/>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s-ES" sz="5400" b="1" dirty="0" smtClean="0">
                <a:solidFill>
                  <a:srgbClr val="000000"/>
                </a:solidFill>
                <a:latin typeface="Calibri Light" panose="020F0302020204030204" pitchFamily="34" charset="0"/>
              </a:rPr>
              <a:t>Actividad Grupal </a:t>
            </a:r>
          </a:p>
          <a:p>
            <a:pPr marL="571509" indent="-571509">
              <a:buFont typeface="Arial" panose="020B0604020202020204" pitchFamily="34" charset="0"/>
              <a:buChar char="•"/>
            </a:pPr>
            <a:r>
              <a:rPr lang="es-ES" sz="5400" dirty="0" smtClean="0">
                <a:solidFill>
                  <a:srgbClr val="000000"/>
                </a:solidFill>
                <a:latin typeface="Calibri Light" panose="020F0302020204030204" pitchFamily="34" charset="0"/>
              </a:rPr>
              <a:t>Define y describe la corrupción en una oración.</a:t>
            </a:r>
            <a:endParaRPr lang="es-ES" sz="5400" dirty="0">
              <a:solidFill>
                <a:srgbClr val="000000"/>
              </a:solidFill>
              <a:latin typeface="Calibri Light" panose="020F0302020204030204" pitchFamily="34" charset="0"/>
            </a:endParaRPr>
          </a:p>
        </p:txBody>
      </p:sp>
      <p:sp>
        <p:nvSpPr>
          <p:cNvPr id="7" name="Rectangle 14"/>
          <p:cNvSpPr/>
          <p:nvPr/>
        </p:nvSpPr>
        <p:spPr>
          <a:xfrm>
            <a:off x="1431210" y="744780"/>
            <a:ext cx="11184123"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Calibri" panose="020F0502020204030204" pitchFamily="34" charset="0"/>
                <a:cs typeface="Lato Regular"/>
              </a:rPr>
              <a:t>Qué es la Corrupción?</a:t>
            </a:r>
            <a:endParaRPr lang="es-ES" sz="8001" dirty="0">
              <a:solidFill>
                <a:schemeClr val="accent1"/>
              </a:solidFill>
              <a:latin typeface="Calibri" panose="020F0502020204030204" pitchFamily="34" charset="0"/>
              <a:cs typeface="Lato Regular"/>
            </a:endParaRPr>
          </a:p>
        </p:txBody>
      </p:sp>
      <p:sp>
        <p:nvSpPr>
          <p:cNvPr id="5" name="Oval 26"/>
          <p:cNvSpPr/>
          <p:nvPr/>
        </p:nvSpPr>
        <p:spPr>
          <a:xfrm>
            <a:off x="22646793" y="126930"/>
            <a:ext cx="1554714" cy="1554714"/>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47"/>
          <p:cNvSpPr>
            <a:spLocks noChangeArrowheads="1"/>
          </p:cNvSpPr>
          <p:nvPr/>
        </p:nvSpPr>
        <p:spPr bwMode="auto">
          <a:xfrm>
            <a:off x="23058215" y="582702"/>
            <a:ext cx="731871" cy="643168"/>
          </a:xfrm>
          <a:custGeom>
            <a:avLst/>
            <a:gdLst>
              <a:gd name="T0" fmla="*/ 497 w 498"/>
              <a:gd name="T1" fmla="*/ 434 h 435"/>
              <a:gd name="T2" fmla="*/ 497 w 498"/>
              <a:gd name="T3" fmla="*/ 434 h 435"/>
              <a:gd name="T4" fmla="*/ 487 w 498"/>
              <a:gd name="T5" fmla="*/ 328 h 435"/>
              <a:gd name="T6" fmla="*/ 425 w 498"/>
              <a:gd name="T7" fmla="*/ 293 h 435"/>
              <a:gd name="T8" fmla="*/ 372 w 498"/>
              <a:gd name="T9" fmla="*/ 231 h 435"/>
              <a:gd name="T10" fmla="*/ 390 w 498"/>
              <a:gd name="T11" fmla="*/ 196 h 435"/>
              <a:gd name="T12" fmla="*/ 408 w 498"/>
              <a:gd name="T13" fmla="*/ 159 h 435"/>
              <a:gd name="T14" fmla="*/ 399 w 498"/>
              <a:gd name="T15" fmla="*/ 151 h 435"/>
              <a:gd name="T16" fmla="*/ 408 w 498"/>
              <a:gd name="T17" fmla="*/ 115 h 435"/>
              <a:gd name="T18" fmla="*/ 346 w 498"/>
              <a:gd name="T19" fmla="*/ 62 h 435"/>
              <a:gd name="T20" fmla="*/ 284 w 498"/>
              <a:gd name="T21" fmla="*/ 115 h 435"/>
              <a:gd name="T22" fmla="*/ 293 w 498"/>
              <a:gd name="T23" fmla="*/ 151 h 435"/>
              <a:gd name="T24" fmla="*/ 284 w 498"/>
              <a:gd name="T25" fmla="*/ 159 h 435"/>
              <a:gd name="T26" fmla="*/ 302 w 498"/>
              <a:gd name="T27" fmla="*/ 196 h 435"/>
              <a:gd name="T28" fmla="*/ 311 w 498"/>
              <a:gd name="T29" fmla="*/ 231 h 435"/>
              <a:gd name="T30" fmla="*/ 293 w 498"/>
              <a:gd name="T31" fmla="*/ 275 h 435"/>
              <a:gd name="T32" fmla="*/ 381 w 498"/>
              <a:gd name="T33" fmla="*/ 364 h 435"/>
              <a:gd name="T34" fmla="*/ 381 w 498"/>
              <a:gd name="T35" fmla="*/ 434 h 435"/>
              <a:gd name="T36" fmla="*/ 497 w 498"/>
              <a:gd name="T37" fmla="*/ 434 h 435"/>
              <a:gd name="T38" fmla="*/ 258 w 498"/>
              <a:gd name="T39" fmla="*/ 302 h 435"/>
              <a:gd name="T40" fmla="*/ 258 w 498"/>
              <a:gd name="T41" fmla="*/ 302 h 435"/>
              <a:gd name="T42" fmla="*/ 187 w 498"/>
              <a:gd name="T43" fmla="*/ 231 h 435"/>
              <a:gd name="T44" fmla="*/ 213 w 498"/>
              <a:gd name="T45" fmla="*/ 168 h 435"/>
              <a:gd name="T46" fmla="*/ 231 w 498"/>
              <a:gd name="T47" fmla="*/ 133 h 435"/>
              <a:gd name="T48" fmla="*/ 222 w 498"/>
              <a:gd name="T49" fmla="*/ 115 h 435"/>
              <a:gd name="T50" fmla="*/ 231 w 498"/>
              <a:gd name="T51" fmla="*/ 71 h 435"/>
              <a:gd name="T52" fmla="*/ 151 w 498"/>
              <a:gd name="T53" fmla="*/ 0 h 435"/>
              <a:gd name="T54" fmla="*/ 71 w 498"/>
              <a:gd name="T55" fmla="*/ 71 h 435"/>
              <a:gd name="T56" fmla="*/ 71 w 498"/>
              <a:gd name="T57" fmla="*/ 115 h 435"/>
              <a:gd name="T58" fmla="*/ 71 w 498"/>
              <a:gd name="T59" fmla="*/ 133 h 435"/>
              <a:gd name="T60" fmla="*/ 89 w 498"/>
              <a:gd name="T61" fmla="*/ 168 h 435"/>
              <a:gd name="T62" fmla="*/ 107 w 498"/>
              <a:gd name="T63" fmla="*/ 231 h 435"/>
              <a:gd name="T64" fmla="*/ 45 w 498"/>
              <a:gd name="T65" fmla="*/ 302 h 435"/>
              <a:gd name="T66" fmla="*/ 0 w 498"/>
              <a:gd name="T67" fmla="*/ 346 h 435"/>
              <a:gd name="T68" fmla="*/ 0 w 498"/>
              <a:gd name="T69" fmla="*/ 434 h 435"/>
              <a:gd name="T70" fmla="*/ 346 w 498"/>
              <a:gd name="T71" fmla="*/ 434 h 435"/>
              <a:gd name="T72" fmla="*/ 346 w 498"/>
              <a:gd name="T73" fmla="*/ 364 h 435"/>
              <a:gd name="T74" fmla="*/ 258 w 498"/>
              <a:gd name="T75" fmla="*/ 302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8" h="435">
                <a:moveTo>
                  <a:pt x="497" y="434"/>
                </a:moveTo>
                <a:lnTo>
                  <a:pt x="497" y="434"/>
                </a:lnTo>
                <a:cubicBezTo>
                  <a:pt x="497" y="434"/>
                  <a:pt x="497" y="337"/>
                  <a:pt x="487" y="328"/>
                </a:cubicBezTo>
                <a:cubicBezTo>
                  <a:pt x="479" y="319"/>
                  <a:pt x="462" y="302"/>
                  <a:pt x="425" y="293"/>
                </a:cubicBezTo>
                <a:cubicBezTo>
                  <a:pt x="390" y="275"/>
                  <a:pt x="372" y="257"/>
                  <a:pt x="372" y="231"/>
                </a:cubicBezTo>
                <a:cubicBezTo>
                  <a:pt x="372" y="213"/>
                  <a:pt x="390" y="222"/>
                  <a:pt x="390" y="196"/>
                </a:cubicBezTo>
                <a:cubicBezTo>
                  <a:pt x="390" y="178"/>
                  <a:pt x="408" y="196"/>
                  <a:pt x="408" y="159"/>
                </a:cubicBezTo>
                <a:cubicBezTo>
                  <a:pt x="408" y="151"/>
                  <a:pt x="399" y="151"/>
                  <a:pt x="399" y="151"/>
                </a:cubicBezTo>
                <a:cubicBezTo>
                  <a:pt x="399" y="151"/>
                  <a:pt x="408" y="133"/>
                  <a:pt x="408" y="115"/>
                </a:cubicBezTo>
                <a:cubicBezTo>
                  <a:pt x="408" y="98"/>
                  <a:pt x="399" y="62"/>
                  <a:pt x="346" y="62"/>
                </a:cubicBezTo>
                <a:cubicBezTo>
                  <a:pt x="293" y="62"/>
                  <a:pt x="284" y="98"/>
                  <a:pt x="284" y="115"/>
                </a:cubicBezTo>
                <a:cubicBezTo>
                  <a:pt x="284" y="133"/>
                  <a:pt x="293" y="151"/>
                  <a:pt x="293" y="151"/>
                </a:cubicBezTo>
                <a:cubicBezTo>
                  <a:pt x="293" y="151"/>
                  <a:pt x="284" y="151"/>
                  <a:pt x="284" y="159"/>
                </a:cubicBezTo>
                <a:cubicBezTo>
                  <a:pt x="284" y="196"/>
                  <a:pt x="293" y="178"/>
                  <a:pt x="302" y="196"/>
                </a:cubicBezTo>
                <a:cubicBezTo>
                  <a:pt x="302" y="222"/>
                  <a:pt x="311" y="213"/>
                  <a:pt x="311" y="231"/>
                </a:cubicBezTo>
                <a:cubicBezTo>
                  <a:pt x="311" y="249"/>
                  <a:pt x="311" y="266"/>
                  <a:pt x="293" y="275"/>
                </a:cubicBezTo>
                <a:cubicBezTo>
                  <a:pt x="372" y="319"/>
                  <a:pt x="381" y="319"/>
                  <a:pt x="381" y="364"/>
                </a:cubicBezTo>
                <a:cubicBezTo>
                  <a:pt x="381" y="434"/>
                  <a:pt x="381" y="434"/>
                  <a:pt x="381" y="434"/>
                </a:cubicBezTo>
                <a:lnTo>
                  <a:pt x="497" y="434"/>
                </a:lnTo>
                <a:close/>
                <a:moveTo>
                  <a:pt x="258" y="302"/>
                </a:moveTo>
                <a:lnTo>
                  <a:pt x="258" y="302"/>
                </a:lnTo>
                <a:cubicBezTo>
                  <a:pt x="204" y="284"/>
                  <a:pt x="187" y="266"/>
                  <a:pt x="187" y="231"/>
                </a:cubicBezTo>
                <a:cubicBezTo>
                  <a:pt x="187" y="204"/>
                  <a:pt x="204" y="213"/>
                  <a:pt x="213" y="168"/>
                </a:cubicBezTo>
                <a:cubicBezTo>
                  <a:pt x="213" y="159"/>
                  <a:pt x="231" y="168"/>
                  <a:pt x="231" y="133"/>
                </a:cubicBezTo>
                <a:cubicBezTo>
                  <a:pt x="231" y="115"/>
                  <a:pt x="222" y="115"/>
                  <a:pt x="222" y="115"/>
                </a:cubicBezTo>
                <a:cubicBezTo>
                  <a:pt x="222" y="115"/>
                  <a:pt x="222" y="89"/>
                  <a:pt x="231" y="71"/>
                </a:cubicBezTo>
                <a:cubicBezTo>
                  <a:pt x="231" y="53"/>
                  <a:pt x="213" y="0"/>
                  <a:pt x="151" y="0"/>
                </a:cubicBezTo>
                <a:cubicBezTo>
                  <a:pt x="80" y="0"/>
                  <a:pt x="71" y="53"/>
                  <a:pt x="71" y="71"/>
                </a:cubicBezTo>
                <a:cubicBezTo>
                  <a:pt x="71" y="89"/>
                  <a:pt x="71" y="115"/>
                  <a:pt x="71" y="115"/>
                </a:cubicBezTo>
                <a:cubicBezTo>
                  <a:pt x="71" y="115"/>
                  <a:pt x="71" y="115"/>
                  <a:pt x="71" y="133"/>
                </a:cubicBezTo>
                <a:cubicBezTo>
                  <a:pt x="71" y="168"/>
                  <a:pt x="80" y="159"/>
                  <a:pt x="89" y="168"/>
                </a:cubicBezTo>
                <a:cubicBezTo>
                  <a:pt x="89" y="213"/>
                  <a:pt x="107" y="204"/>
                  <a:pt x="107" y="231"/>
                </a:cubicBezTo>
                <a:cubicBezTo>
                  <a:pt x="107" y="266"/>
                  <a:pt x="89" y="284"/>
                  <a:pt x="45" y="302"/>
                </a:cubicBezTo>
                <a:cubicBezTo>
                  <a:pt x="27" y="310"/>
                  <a:pt x="0" y="319"/>
                  <a:pt x="0" y="346"/>
                </a:cubicBezTo>
                <a:cubicBezTo>
                  <a:pt x="0" y="434"/>
                  <a:pt x="0" y="434"/>
                  <a:pt x="0" y="434"/>
                </a:cubicBezTo>
                <a:cubicBezTo>
                  <a:pt x="346" y="434"/>
                  <a:pt x="346" y="434"/>
                  <a:pt x="346" y="434"/>
                </a:cubicBezTo>
                <a:cubicBezTo>
                  <a:pt x="346" y="434"/>
                  <a:pt x="346" y="381"/>
                  <a:pt x="346" y="364"/>
                </a:cubicBezTo>
                <a:cubicBezTo>
                  <a:pt x="346" y="346"/>
                  <a:pt x="302" y="328"/>
                  <a:pt x="258" y="302"/>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Tree>
    <p:extLst>
      <p:ext uri="{BB962C8B-B14F-4D97-AF65-F5344CB8AC3E}">
        <p14:creationId xmlns:p14="http://schemas.microsoft.com/office/powerpoint/2010/main" val="23967104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2773"/>
            <a:ext cx="19832514" cy="9735962"/>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914400" indent="-914400">
              <a:buFont typeface="+mj-lt"/>
              <a:buAutoNum type="arabicPeriod"/>
            </a:pPr>
            <a:r>
              <a:rPr lang="es-ES" sz="4000" dirty="0" smtClean="0">
                <a:solidFill>
                  <a:srgbClr val="000000"/>
                </a:solidFill>
                <a:latin typeface="+mn-lt"/>
              </a:rPr>
              <a:t>Evitaremos cualquier conflicto, real o potencial, entre nuestros intereses personales y los intereses de la organización</a:t>
            </a:r>
          </a:p>
          <a:p>
            <a:pPr marL="914400" indent="-914400">
              <a:buFont typeface="+mj-lt"/>
              <a:buAutoNum type="arabicPeriod"/>
            </a:pPr>
            <a:r>
              <a:rPr lang="es-ES" sz="4000" dirty="0" smtClean="0">
                <a:solidFill>
                  <a:srgbClr val="000000"/>
                </a:solidFill>
                <a:latin typeface="+mn-lt"/>
              </a:rPr>
              <a:t>No aceptaremos ni daremos soborno de ninguna naturaleza</a:t>
            </a:r>
          </a:p>
          <a:p>
            <a:pPr marL="914400" indent="-914400">
              <a:buFont typeface="+mj-lt"/>
              <a:buAutoNum type="arabicPeriod"/>
            </a:pPr>
            <a:r>
              <a:rPr lang="es-ES" sz="4000" dirty="0" smtClean="0">
                <a:solidFill>
                  <a:srgbClr val="000000"/>
                </a:solidFill>
                <a:latin typeface="+mn-lt"/>
              </a:rPr>
              <a:t>No trataremos de influir en ninguna persona o corporación, para conseguir fines privados, utilizando nuestra posición oficial, la fuerza o amenazas.</a:t>
            </a:r>
          </a:p>
          <a:p>
            <a:pPr marL="914400" indent="-914400">
              <a:buFont typeface="+mj-lt"/>
              <a:buAutoNum type="arabicPeriod"/>
            </a:pPr>
            <a:r>
              <a:rPr lang="es-ES" sz="4000" dirty="0" smtClean="0">
                <a:solidFill>
                  <a:srgbClr val="000000"/>
                </a:solidFill>
                <a:latin typeface="+mn-lt"/>
              </a:rPr>
              <a:t>No utilizaremos el engaño, trampa o violación de la confidencialidad para ganar ventaja deshonesta e injusta.</a:t>
            </a:r>
          </a:p>
          <a:p>
            <a:pPr marL="914400" indent="-914400">
              <a:buFont typeface="+mj-lt"/>
              <a:buAutoNum type="arabicPeriod"/>
            </a:pPr>
            <a:r>
              <a:rPr lang="es-ES" sz="4000" dirty="0" smtClean="0">
                <a:solidFill>
                  <a:srgbClr val="000000"/>
                </a:solidFill>
                <a:latin typeface="+mn-lt"/>
              </a:rPr>
              <a:t>No malversaremos, ni desviaremos fondos o bienes que nos han sido confiados.</a:t>
            </a:r>
          </a:p>
          <a:p>
            <a:pPr marL="914400" indent="-914400">
              <a:buFont typeface="+mj-lt"/>
              <a:buAutoNum type="arabicPeriod"/>
            </a:pPr>
            <a:r>
              <a:rPr lang="es-ES" sz="4000" dirty="0" smtClean="0">
                <a:solidFill>
                  <a:srgbClr val="000000"/>
                </a:solidFill>
                <a:latin typeface="+mn-lt"/>
              </a:rPr>
              <a:t>No daremos, no solicitaremos, ni recibiremos directa o indirectamente ningún regalo o favor que influya en el ejercicio de nuestras funciones, rendimiento del deber o juicio. Esto no incluye la hospitalidad convencional </a:t>
            </a:r>
            <a:r>
              <a:rPr lang="es-ES" sz="4000" dirty="0">
                <a:solidFill>
                  <a:srgbClr val="000000"/>
                </a:solidFill>
                <a:latin typeface="+mn-lt"/>
              </a:rPr>
              <a:t>u</a:t>
            </a:r>
            <a:r>
              <a:rPr lang="es-ES" sz="4000" dirty="0" smtClean="0">
                <a:solidFill>
                  <a:srgbClr val="000000"/>
                </a:solidFill>
                <a:latin typeface="+mn-lt"/>
              </a:rPr>
              <a:t> obsequios de menor importancia.</a:t>
            </a:r>
          </a:p>
          <a:p>
            <a:pPr marL="914400" indent="-914400">
              <a:buFont typeface="+mj-lt"/>
              <a:buAutoNum type="arabicPeriod"/>
            </a:pPr>
            <a:r>
              <a:rPr lang="es-ES" sz="4000" dirty="0" smtClean="0">
                <a:solidFill>
                  <a:srgbClr val="000000"/>
                </a:solidFill>
                <a:latin typeface="+mn-lt"/>
              </a:rPr>
              <a:t>No favoreceremos a familiares, amigos u otra relación personal cercana en el reclutamiento, la obtención o prestación de ayuda, servicios consulares u otra situación.</a:t>
            </a:r>
          </a:p>
          <a:p>
            <a:pPr marL="914400" indent="-914400">
              <a:buFont typeface="+mj-lt"/>
              <a:buAutoNum type="arabicPeriod"/>
            </a:pPr>
            <a:r>
              <a:rPr lang="es-ES" sz="4000" dirty="0" smtClean="0">
                <a:solidFill>
                  <a:srgbClr val="000000"/>
                </a:solidFill>
                <a:latin typeface="+mn-lt"/>
              </a:rPr>
              <a:t>Reportaremos cualquier evidencia o sospecha de violación </a:t>
            </a:r>
            <a:r>
              <a:rPr lang="es-ES" sz="4000" dirty="0">
                <a:solidFill>
                  <a:srgbClr val="000000"/>
                </a:solidFill>
                <a:latin typeface="+mn-lt"/>
              </a:rPr>
              <a:t>a</a:t>
            </a:r>
            <a:r>
              <a:rPr lang="es-ES" sz="4000" dirty="0" smtClean="0">
                <a:solidFill>
                  <a:srgbClr val="000000"/>
                </a:solidFill>
                <a:latin typeface="+mn-lt"/>
              </a:rPr>
              <a:t> este Código de Conducta.</a:t>
            </a:r>
            <a:endParaRPr lang="es-ES" sz="40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Ejemplo de Código de Conducta Anticorrupción </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8854253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3280773"/>
            <a:ext cx="18372991" cy="8198105"/>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b="1" dirty="0" smtClean="0">
                <a:solidFill>
                  <a:srgbClr val="000000"/>
                </a:solidFill>
                <a:latin typeface="+mn-lt"/>
              </a:rPr>
              <a:t>¡Que como líder, uno tiene el poder y la responsabilidad  de crear una cultura de anticorrupción! Dirigir dando el ejemplo: </a:t>
            </a:r>
          </a:p>
          <a:p>
            <a:pPr marL="685800" indent="-685800">
              <a:buFont typeface="Arial" panose="020B0604020202020204" pitchFamily="34" charset="0"/>
              <a:buChar char="•"/>
            </a:pPr>
            <a:r>
              <a:rPr lang="es-ES" sz="5400" dirty="0" smtClean="0">
                <a:solidFill>
                  <a:srgbClr val="000000"/>
                </a:solidFill>
                <a:latin typeface="+mn-lt"/>
              </a:rPr>
              <a:t>Ser una persona íntegra, responsable, transparente &amp; comprensible</a:t>
            </a:r>
          </a:p>
          <a:p>
            <a:r>
              <a:rPr lang="es-ES" sz="5400" b="1" dirty="0" smtClean="0">
                <a:solidFill>
                  <a:srgbClr val="000000"/>
                </a:solidFill>
                <a:latin typeface="+mn-lt"/>
              </a:rPr>
              <a:t>¡Las buenas herramientas  te empoderan a ti y a los demás para parar la corrupción en su marcha!</a:t>
            </a:r>
          </a:p>
          <a:p>
            <a:pPr marL="685800" indent="-685800">
              <a:buFont typeface="Arial" panose="020B0604020202020204" pitchFamily="34" charset="0"/>
              <a:buChar char="•"/>
            </a:pPr>
            <a:r>
              <a:rPr lang="es-ES" sz="5400" dirty="0" smtClean="0">
                <a:solidFill>
                  <a:srgbClr val="000000"/>
                </a:solidFill>
                <a:latin typeface="+mn-lt"/>
              </a:rPr>
              <a:t>La creación y la aplicación de normas &amp; procedimientos</a:t>
            </a:r>
          </a:p>
          <a:p>
            <a:pPr marL="685800" indent="-685800">
              <a:buFont typeface="Arial" panose="020B0604020202020204" pitchFamily="34" charset="0"/>
              <a:buChar char="•"/>
            </a:pPr>
            <a:r>
              <a:rPr lang="es-ES" sz="5400" dirty="0" smtClean="0">
                <a:solidFill>
                  <a:srgbClr val="000000"/>
                </a:solidFill>
                <a:latin typeface="+mn-lt"/>
              </a:rPr>
              <a:t>La sanción</a:t>
            </a:r>
          </a:p>
          <a:p>
            <a:pPr marL="685800" indent="-685800">
              <a:buFont typeface="Arial" panose="020B0604020202020204" pitchFamily="34" charset="0"/>
              <a:buChar char="•"/>
            </a:pPr>
            <a:r>
              <a:rPr lang="es-ES" sz="5400" dirty="0" smtClean="0">
                <a:solidFill>
                  <a:srgbClr val="000000"/>
                </a:solidFill>
                <a:latin typeface="+mn-lt"/>
              </a:rPr>
              <a:t>Código de Conducta  &amp; Plan de Acción</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Conclusión Parte 4: Qué hemos aprendido?</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6741535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3027486" y="8597188"/>
            <a:ext cx="18372991" cy="3176218"/>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dirty="0" smtClean="0">
                <a:solidFill>
                  <a:srgbClr val="000000"/>
                </a:solidFill>
                <a:latin typeface="+mn-lt"/>
              </a:rPr>
              <a:t>¡Sin embargo no estas solo! La corrupción puede ser derrotada trabajando en conjunto. Por favor, comparte lo que has aprendido en este curso para hacer del mundo un lugar mejor y más seguro!</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Conclusión del Curso</a:t>
            </a:r>
            <a:endParaRPr lang="es-ES" sz="8001" dirty="0">
              <a:solidFill>
                <a:schemeClr val="accent1"/>
              </a:solidFill>
              <a:latin typeface="+mj-lt"/>
              <a:cs typeface="Lato Regular"/>
            </a:endParaRPr>
          </a:p>
        </p:txBody>
      </p:sp>
      <p:sp>
        <p:nvSpPr>
          <p:cNvPr id="2" name="Rektangel 1"/>
          <p:cNvSpPr/>
          <p:nvPr/>
        </p:nvSpPr>
        <p:spPr>
          <a:xfrm>
            <a:off x="5830643" y="3588688"/>
            <a:ext cx="11384695" cy="3477875"/>
          </a:xfrm>
          <a:prstGeom prst="rect">
            <a:avLst/>
          </a:prstGeom>
        </p:spPr>
        <p:txBody>
          <a:bodyPr wrap="square">
            <a:spAutoFit/>
          </a:bodyPr>
          <a:lstStyle/>
          <a:p>
            <a:pPr>
              <a:buClr>
                <a:schemeClr val="tx1"/>
              </a:buClr>
            </a:pPr>
            <a:r>
              <a:rPr lang="es-ES" sz="7000" i="1" dirty="0" smtClean="0">
                <a:solidFill>
                  <a:srgbClr val="002060"/>
                </a:solidFill>
                <a:latin typeface="Calibri Light" panose="020F0302020204030204" pitchFamily="34" charset="0"/>
              </a:rPr>
              <a:t>“Tú debes ser el cambio que quieres ver en el mundo”</a:t>
            </a:r>
            <a:r>
              <a:rPr lang="es-ES" sz="10000" i="1" dirty="0" smtClean="0">
                <a:solidFill>
                  <a:srgbClr val="000000"/>
                </a:solidFill>
                <a:latin typeface="Calibri Light" panose="020F0302020204030204" pitchFamily="34" charset="0"/>
              </a:rPr>
              <a:t>	</a:t>
            </a:r>
            <a:r>
              <a:rPr lang="es-ES" sz="5000" i="1" dirty="0" smtClean="0">
                <a:solidFill>
                  <a:srgbClr val="000000"/>
                </a:solidFill>
                <a:latin typeface="Calibri Light" panose="020F0302020204030204" pitchFamily="34" charset="0"/>
              </a:rPr>
              <a:t>				</a:t>
            </a:r>
            <a:r>
              <a:rPr lang="es-ES" sz="5000" i="1" dirty="0" smtClean="0">
                <a:solidFill>
                  <a:srgbClr val="3E3F41"/>
                </a:solidFill>
                <a:latin typeface="Calibri Light" panose="020F0302020204030204" pitchFamily="34" charset="0"/>
              </a:rPr>
              <a:t>- Mahatma Gandhi</a:t>
            </a:r>
            <a:endParaRPr lang="es-ES" sz="5000" dirty="0">
              <a:solidFill>
                <a:srgbClr val="3E3F41"/>
              </a:solidFill>
              <a:latin typeface="Calibri Light" panose="020F0302020204030204" pitchFamily="34" charset="0"/>
            </a:endParaRPr>
          </a:p>
        </p:txBody>
      </p:sp>
    </p:spTree>
    <p:extLst>
      <p:ext uri="{BB962C8B-B14F-4D97-AF65-F5344CB8AC3E}">
        <p14:creationId xmlns:p14="http://schemas.microsoft.com/office/powerpoint/2010/main" val="38623161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353165"/>
            <a:ext cx="19322561" cy="11315882"/>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a:buFont typeface="Arial" panose="020B0604020202020204" pitchFamily="34" charset="0"/>
              <a:buChar char="•"/>
            </a:pPr>
            <a:r>
              <a:rPr lang="es-ES" sz="4000" dirty="0" smtClean="0">
                <a:solidFill>
                  <a:srgbClr val="000000"/>
                </a:solidFill>
                <a:latin typeface="+mn-lt"/>
              </a:rPr>
              <a:t>Diapositiva 1: </a:t>
            </a:r>
            <a:r>
              <a:rPr lang="es-ES" sz="4000" dirty="0" err="1" smtClean="0">
                <a:solidFill>
                  <a:srgbClr val="000000"/>
                </a:solidFill>
                <a:latin typeface="+mn-lt"/>
              </a:rPr>
              <a:t>Kåre</a:t>
            </a:r>
            <a:r>
              <a:rPr lang="es-ES" sz="4000" dirty="0" smtClean="0">
                <a:solidFill>
                  <a:srgbClr val="000000"/>
                </a:solidFill>
                <a:latin typeface="+mn-lt"/>
              </a:rPr>
              <a:t> </a:t>
            </a:r>
            <a:r>
              <a:rPr lang="es-ES" sz="4000" dirty="0" err="1" smtClean="0">
                <a:solidFill>
                  <a:srgbClr val="000000"/>
                </a:solidFill>
                <a:latin typeface="+mn-lt"/>
              </a:rPr>
              <a:t>Eriksen</a:t>
            </a:r>
            <a:r>
              <a:rPr lang="es-ES" sz="4000" dirty="0" smtClean="0">
                <a:solidFill>
                  <a:srgbClr val="000000"/>
                </a:solidFill>
                <a:latin typeface="+mn-lt"/>
              </a:rPr>
              <a:t>, </a:t>
            </a:r>
            <a:r>
              <a:rPr lang="es-ES" sz="4000" dirty="0" err="1" smtClean="0">
                <a:solidFill>
                  <a:srgbClr val="000000"/>
                </a:solidFill>
                <a:latin typeface="+mn-lt"/>
              </a:rPr>
              <a:t>Digni</a:t>
            </a:r>
            <a:endParaRPr lang="es-ES" sz="4000" dirty="0" smtClean="0">
              <a:solidFill>
                <a:srgbClr val="000000"/>
              </a:solidFill>
              <a:latin typeface="+mn-lt"/>
            </a:endParaRPr>
          </a:p>
          <a:p>
            <a:pPr marL="685800" indent="-685800">
              <a:buFont typeface="Arial" panose="020B0604020202020204" pitchFamily="34" charset="0"/>
              <a:buChar char="•"/>
            </a:pPr>
            <a:r>
              <a:rPr lang="es-ES" sz="4000" dirty="0" smtClean="0">
                <a:solidFill>
                  <a:srgbClr val="000000"/>
                </a:solidFill>
                <a:latin typeface="+mn-lt"/>
              </a:rPr>
              <a:t>Diapositiva 2: </a:t>
            </a:r>
            <a:r>
              <a:rPr lang="es-ES" sz="4000" dirty="0" err="1" smtClean="0">
                <a:solidFill>
                  <a:srgbClr val="000000"/>
                </a:solidFill>
                <a:latin typeface="+mn-lt"/>
                <a:hlinkClick r:id="rId2"/>
              </a:rPr>
              <a:t>Kaysha</a:t>
            </a:r>
            <a:r>
              <a:rPr lang="es-ES" sz="4000" dirty="0" smtClean="0">
                <a:solidFill>
                  <a:srgbClr val="000000"/>
                </a:solidFill>
                <a:latin typeface="+mn-lt"/>
              </a:rPr>
              <a:t> de </a:t>
            </a:r>
            <a:r>
              <a:rPr lang="es-ES" sz="4000" dirty="0" err="1" smtClean="0">
                <a:solidFill>
                  <a:srgbClr val="000000"/>
                </a:solidFill>
                <a:latin typeface="+mn-lt"/>
              </a:rPr>
              <a:t>Flickr</a:t>
            </a:r>
            <a:r>
              <a:rPr lang="es-ES" sz="4000" dirty="0" smtClean="0">
                <a:solidFill>
                  <a:srgbClr val="000000"/>
                </a:solidFill>
                <a:latin typeface="+mn-lt"/>
              </a:rPr>
              <a:t> bajo licencia </a:t>
            </a:r>
            <a:r>
              <a:rPr lang="es-ES" sz="4000" dirty="0" smtClean="0">
                <a:solidFill>
                  <a:srgbClr val="000000"/>
                </a:solidFill>
                <a:latin typeface="+mn-lt"/>
                <a:hlinkClick r:id="rId3"/>
              </a:rPr>
              <a:t>CC BY-NC-ND 2.0</a:t>
            </a:r>
            <a:r>
              <a:rPr lang="es-ES" sz="4000" dirty="0" smtClean="0">
                <a:solidFill>
                  <a:srgbClr val="000000"/>
                </a:solidFill>
                <a:latin typeface="+mn-lt"/>
              </a:rPr>
              <a:t>.</a:t>
            </a:r>
          </a:p>
          <a:p>
            <a:pPr marL="685800" indent="-685800">
              <a:buFont typeface="Arial" panose="020B0604020202020204" pitchFamily="34" charset="0"/>
              <a:buChar char="•"/>
            </a:pPr>
            <a:r>
              <a:rPr lang="es-ES" sz="4000" dirty="0" smtClean="0">
                <a:solidFill>
                  <a:srgbClr val="000000"/>
                </a:solidFill>
                <a:latin typeface="+mn-lt"/>
              </a:rPr>
              <a:t>Diapositiva 3: </a:t>
            </a:r>
            <a:r>
              <a:rPr lang="es-ES" sz="4000" dirty="0" err="1" smtClean="0">
                <a:solidFill>
                  <a:srgbClr val="000000"/>
                </a:solidFill>
                <a:latin typeface="+mn-lt"/>
              </a:rPr>
              <a:t>Sigbjørn</a:t>
            </a:r>
            <a:r>
              <a:rPr lang="es-ES" sz="4000" dirty="0" smtClean="0">
                <a:solidFill>
                  <a:srgbClr val="000000"/>
                </a:solidFill>
                <a:latin typeface="+mn-lt"/>
              </a:rPr>
              <a:t> </a:t>
            </a:r>
            <a:r>
              <a:rPr lang="es-ES" sz="4000" dirty="0" err="1" smtClean="0">
                <a:solidFill>
                  <a:srgbClr val="000000"/>
                </a:solidFill>
                <a:latin typeface="+mn-lt"/>
              </a:rPr>
              <a:t>Kiserud</a:t>
            </a:r>
            <a:r>
              <a:rPr lang="es-ES" sz="4000" dirty="0" smtClean="0">
                <a:solidFill>
                  <a:srgbClr val="000000"/>
                </a:solidFill>
                <a:latin typeface="+mn-lt"/>
              </a:rPr>
              <a:t>, </a:t>
            </a:r>
            <a:r>
              <a:rPr lang="es-ES" sz="4000" dirty="0" err="1" smtClean="0">
                <a:solidFill>
                  <a:srgbClr val="000000"/>
                </a:solidFill>
                <a:latin typeface="+mn-lt"/>
              </a:rPr>
              <a:t>Digni</a:t>
            </a:r>
            <a:r>
              <a:rPr lang="es-ES" sz="4000" dirty="0" smtClean="0">
                <a:solidFill>
                  <a:srgbClr val="000000"/>
                </a:solidFill>
                <a:latin typeface="+mn-lt"/>
              </a:rPr>
              <a:t>.</a:t>
            </a:r>
          </a:p>
          <a:p>
            <a:pPr marL="685800" indent="-685800">
              <a:buFont typeface="Arial" panose="020B0604020202020204" pitchFamily="34" charset="0"/>
              <a:buChar char="•"/>
            </a:pPr>
            <a:r>
              <a:rPr lang="es-ES" sz="4000" dirty="0" smtClean="0">
                <a:solidFill>
                  <a:srgbClr val="000000"/>
                </a:solidFill>
                <a:latin typeface="+mn-lt"/>
              </a:rPr>
              <a:t>Diapositiva 4: </a:t>
            </a:r>
            <a:r>
              <a:rPr lang="es-ES" sz="4000" dirty="0" smtClean="0">
                <a:solidFill>
                  <a:srgbClr val="000000"/>
                </a:solidFill>
                <a:latin typeface="+mn-lt"/>
                <a:hlinkClick r:id="rId4"/>
              </a:rPr>
              <a:t>Futureatlas.com</a:t>
            </a:r>
            <a:r>
              <a:rPr lang="es-ES" sz="4000" dirty="0" smtClean="0">
                <a:solidFill>
                  <a:srgbClr val="000000"/>
                </a:solidFill>
                <a:latin typeface="+mn-lt"/>
              </a:rPr>
              <a:t> de </a:t>
            </a:r>
            <a:r>
              <a:rPr lang="es-ES" sz="4000" dirty="0" err="1" smtClean="0">
                <a:solidFill>
                  <a:srgbClr val="000000"/>
                </a:solidFill>
                <a:latin typeface="+mn-lt"/>
              </a:rPr>
              <a:t>Flickr</a:t>
            </a:r>
            <a:r>
              <a:rPr lang="es-ES" sz="4000" dirty="0" smtClean="0">
                <a:solidFill>
                  <a:srgbClr val="000000"/>
                </a:solidFill>
                <a:latin typeface="+mn-lt"/>
              </a:rPr>
              <a:t> bajo licencia </a:t>
            </a:r>
            <a:r>
              <a:rPr lang="es-ES" sz="4000" dirty="0" smtClean="0">
                <a:solidFill>
                  <a:srgbClr val="000000"/>
                </a:solidFill>
                <a:latin typeface="+mn-lt"/>
                <a:hlinkClick r:id="rId5"/>
              </a:rPr>
              <a:t>CC BY 2.0</a:t>
            </a:r>
            <a:r>
              <a:rPr lang="es-ES" sz="4000" dirty="0" smtClean="0">
                <a:solidFill>
                  <a:srgbClr val="000000"/>
                </a:solidFill>
                <a:latin typeface="+mn-lt"/>
              </a:rPr>
              <a:t>.</a:t>
            </a:r>
          </a:p>
          <a:p>
            <a:pPr marL="685800" indent="-685800">
              <a:buFont typeface="Arial" panose="020B0604020202020204" pitchFamily="34" charset="0"/>
              <a:buChar char="•"/>
            </a:pPr>
            <a:r>
              <a:rPr lang="es-ES" sz="4000" dirty="0" smtClean="0">
                <a:solidFill>
                  <a:srgbClr val="000000"/>
                </a:solidFill>
                <a:latin typeface="+mn-lt"/>
              </a:rPr>
              <a:t>Diapositiva 10: Elizabeth Laura </a:t>
            </a:r>
            <a:r>
              <a:rPr lang="es-ES" sz="4000" dirty="0" err="1" smtClean="0">
                <a:solidFill>
                  <a:srgbClr val="000000"/>
                </a:solidFill>
                <a:latin typeface="+mn-lt"/>
              </a:rPr>
              <a:t>Walmann</a:t>
            </a:r>
            <a:r>
              <a:rPr lang="es-ES" sz="4000" dirty="0" smtClean="0">
                <a:solidFill>
                  <a:srgbClr val="000000"/>
                </a:solidFill>
                <a:latin typeface="+mn-lt"/>
              </a:rPr>
              <a:t>, </a:t>
            </a:r>
            <a:r>
              <a:rPr lang="es-ES" sz="4000" dirty="0" err="1" smtClean="0">
                <a:solidFill>
                  <a:srgbClr val="000000"/>
                </a:solidFill>
                <a:latin typeface="+mn-lt"/>
              </a:rPr>
              <a:t>Digni</a:t>
            </a:r>
            <a:r>
              <a:rPr lang="es-ES" sz="4000" dirty="0" smtClean="0">
                <a:solidFill>
                  <a:srgbClr val="000000"/>
                </a:solidFill>
                <a:latin typeface="+mn-lt"/>
              </a:rPr>
              <a:t>.</a:t>
            </a:r>
          </a:p>
          <a:p>
            <a:pPr marL="685800" indent="-685800">
              <a:buFont typeface="Arial" panose="020B0604020202020204" pitchFamily="34" charset="0"/>
              <a:buChar char="•"/>
            </a:pPr>
            <a:r>
              <a:rPr lang="es-ES" sz="4000" dirty="0" smtClean="0">
                <a:solidFill>
                  <a:srgbClr val="000000"/>
                </a:solidFill>
                <a:latin typeface="+mn-lt"/>
              </a:rPr>
              <a:t>Diapositiva 43: </a:t>
            </a:r>
            <a:r>
              <a:rPr lang="es-ES" sz="4000" dirty="0" err="1" smtClean="0">
                <a:solidFill>
                  <a:srgbClr val="000000"/>
                </a:solidFill>
                <a:latin typeface="+mn-lt"/>
              </a:rPr>
              <a:t>Kåre</a:t>
            </a:r>
            <a:r>
              <a:rPr lang="es-ES" sz="4000" dirty="0" smtClean="0">
                <a:solidFill>
                  <a:srgbClr val="000000"/>
                </a:solidFill>
                <a:latin typeface="+mn-lt"/>
              </a:rPr>
              <a:t> </a:t>
            </a:r>
            <a:r>
              <a:rPr lang="es-ES" sz="4000" dirty="0" err="1" smtClean="0">
                <a:solidFill>
                  <a:srgbClr val="000000"/>
                </a:solidFill>
                <a:latin typeface="+mn-lt"/>
              </a:rPr>
              <a:t>Eriksen</a:t>
            </a:r>
            <a:r>
              <a:rPr lang="es-ES" sz="4000" dirty="0" smtClean="0">
                <a:solidFill>
                  <a:srgbClr val="000000"/>
                </a:solidFill>
                <a:latin typeface="+mn-lt"/>
              </a:rPr>
              <a:t>, </a:t>
            </a:r>
            <a:r>
              <a:rPr lang="es-ES" sz="4000" dirty="0" err="1" smtClean="0">
                <a:solidFill>
                  <a:srgbClr val="000000"/>
                </a:solidFill>
                <a:latin typeface="+mn-lt"/>
              </a:rPr>
              <a:t>Digni</a:t>
            </a:r>
            <a:r>
              <a:rPr lang="es-ES" sz="4000" dirty="0" smtClean="0">
                <a:solidFill>
                  <a:srgbClr val="000000"/>
                </a:solidFill>
                <a:latin typeface="+mn-lt"/>
              </a:rPr>
              <a:t>.</a:t>
            </a:r>
          </a:p>
          <a:p>
            <a:pPr marL="685800" indent="-685800">
              <a:buFont typeface="Arial" panose="020B0604020202020204" pitchFamily="34" charset="0"/>
              <a:buChar char="•"/>
            </a:pPr>
            <a:r>
              <a:rPr lang="es-ES" sz="4000" dirty="0" smtClean="0">
                <a:solidFill>
                  <a:srgbClr val="000000"/>
                </a:solidFill>
                <a:latin typeface="+mn-lt"/>
              </a:rPr>
              <a:t>Diapositiva 58: </a:t>
            </a:r>
            <a:r>
              <a:rPr lang="es-ES" sz="4000" dirty="0" err="1" smtClean="0">
                <a:solidFill>
                  <a:srgbClr val="000000"/>
                </a:solidFill>
                <a:latin typeface="+mn-lt"/>
                <a:hlinkClick r:id="rId6"/>
              </a:rPr>
              <a:t>Devin</a:t>
            </a:r>
            <a:r>
              <a:rPr lang="es-ES" sz="4000" dirty="0" smtClean="0">
                <a:solidFill>
                  <a:srgbClr val="000000"/>
                </a:solidFill>
                <a:latin typeface="+mn-lt"/>
                <a:hlinkClick r:id="rId6"/>
              </a:rPr>
              <a:t> Smith</a:t>
            </a:r>
            <a:r>
              <a:rPr lang="es-ES" sz="4000" dirty="0" smtClean="0">
                <a:solidFill>
                  <a:srgbClr val="000000"/>
                </a:solidFill>
                <a:latin typeface="+mn-lt"/>
              </a:rPr>
              <a:t> de </a:t>
            </a:r>
            <a:r>
              <a:rPr lang="es-ES" sz="4000" dirty="0" err="1" smtClean="0">
                <a:solidFill>
                  <a:srgbClr val="000000"/>
                </a:solidFill>
                <a:latin typeface="+mn-lt"/>
              </a:rPr>
              <a:t>Flickr</a:t>
            </a:r>
            <a:r>
              <a:rPr lang="es-ES" sz="4000" dirty="0" smtClean="0">
                <a:solidFill>
                  <a:srgbClr val="000000"/>
                </a:solidFill>
                <a:latin typeface="+mn-lt"/>
              </a:rPr>
              <a:t> bajo licencia </a:t>
            </a:r>
            <a:r>
              <a:rPr lang="es-ES" sz="4000" dirty="0" smtClean="0">
                <a:solidFill>
                  <a:srgbClr val="000000"/>
                </a:solidFill>
                <a:latin typeface="+mn-lt"/>
                <a:hlinkClick r:id="rId5"/>
              </a:rPr>
              <a:t>CC BY 2.0</a:t>
            </a:r>
            <a:r>
              <a:rPr lang="es-ES" sz="4000" dirty="0" smtClean="0">
                <a:solidFill>
                  <a:srgbClr val="000000"/>
                </a:solidFill>
                <a:latin typeface="+mn-lt"/>
              </a:rPr>
              <a:t>.</a:t>
            </a:r>
          </a:p>
          <a:p>
            <a:pPr marL="685800" indent="-685800">
              <a:buFont typeface="Arial" panose="020B0604020202020204" pitchFamily="34" charset="0"/>
              <a:buChar char="•"/>
            </a:pPr>
            <a:r>
              <a:rPr lang="es-ES" sz="4000" dirty="0" smtClean="0">
                <a:solidFill>
                  <a:srgbClr val="000000"/>
                </a:solidFill>
                <a:latin typeface="+mn-lt"/>
              </a:rPr>
              <a:t>Diapositiva 60: Captura de pantalla de la fuente Apple Color </a:t>
            </a:r>
            <a:r>
              <a:rPr lang="es-ES" sz="4000" dirty="0" err="1" smtClean="0">
                <a:solidFill>
                  <a:srgbClr val="000000"/>
                </a:solidFill>
                <a:latin typeface="+mn-lt"/>
              </a:rPr>
              <a:t>Emoji</a:t>
            </a:r>
            <a:endParaRPr lang="es-ES" sz="4000" dirty="0" smtClean="0">
              <a:solidFill>
                <a:srgbClr val="000000"/>
              </a:solidFill>
              <a:latin typeface="+mn-lt"/>
            </a:endParaRPr>
          </a:p>
          <a:p>
            <a:pPr marL="685800" indent="-685800">
              <a:buFont typeface="Arial" panose="020B0604020202020204" pitchFamily="34" charset="0"/>
              <a:buChar char="•"/>
            </a:pPr>
            <a:r>
              <a:rPr lang="es-ES" sz="4000" dirty="0" smtClean="0">
                <a:solidFill>
                  <a:srgbClr val="000000"/>
                </a:solidFill>
                <a:latin typeface="+mn-lt"/>
              </a:rPr>
              <a:t>Diapositiva 74: Campaña Cero de </a:t>
            </a:r>
            <a:r>
              <a:rPr lang="es-ES" sz="4000" dirty="0" smtClean="0">
                <a:solidFill>
                  <a:srgbClr val="000000"/>
                </a:solidFill>
                <a:latin typeface="+mn-lt"/>
                <a:hlinkClick r:id="rId7"/>
              </a:rPr>
              <a:t>www.5thpillar.org</a:t>
            </a:r>
            <a:endParaRPr lang="es-ES" sz="4000" dirty="0" smtClean="0">
              <a:solidFill>
                <a:srgbClr val="000000"/>
              </a:solidFill>
              <a:latin typeface="+mn-lt"/>
            </a:endParaRPr>
          </a:p>
          <a:p>
            <a:pPr marL="685800" indent="-685800">
              <a:buFont typeface="Arial" panose="020B0604020202020204" pitchFamily="34" charset="0"/>
              <a:buChar char="•"/>
            </a:pPr>
            <a:r>
              <a:rPr lang="es-ES" sz="4000" dirty="0" smtClean="0">
                <a:solidFill>
                  <a:srgbClr val="000000"/>
                </a:solidFill>
                <a:latin typeface="+mn-lt"/>
              </a:rPr>
              <a:t>Diapositiva 73, primera línea de izquierda: </a:t>
            </a:r>
            <a:r>
              <a:rPr lang="es-ES" sz="4000" dirty="0" err="1" smtClean="0">
                <a:solidFill>
                  <a:srgbClr val="000000"/>
                </a:solidFill>
                <a:latin typeface="+mn-lt"/>
                <a:hlinkClick r:id="rId8"/>
              </a:rPr>
              <a:t>Anirudh</a:t>
            </a:r>
            <a:r>
              <a:rPr lang="es-ES" sz="4000" dirty="0" smtClean="0">
                <a:solidFill>
                  <a:srgbClr val="000000"/>
                </a:solidFill>
                <a:latin typeface="+mn-lt"/>
                <a:hlinkClick r:id="rId8"/>
              </a:rPr>
              <a:t> </a:t>
            </a:r>
            <a:r>
              <a:rPr lang="es-ES" sz="4000" dirty="0" err="1" smtClean="0">
                <a:solidFill>
                  <a:srgbClr val="000000"/>
                </a:solidFill>
                <a:latin typeface="+mn-lt"/>
                <a:hlinkClick r:id="rId8"/>
              </a:rPr>
              <a:t>Koul</a:t>
            </a:r>
            <a:r>
              <a:rPr lang="es-ES" sz="4000" dirty="0" smtClean="0">
                <a:solidFill>
                  <a:srgbClr val="000000"/>
                </a:solidFill>
                <a:latin typeface="+mn-lt"/>
              </a:rPr>
              <a:t> de </a:t>
            </a:r>
            <a:r>
              <a:rPr lang="es-ES" sz="4000" dirty="0" err="1" smtClean="0">
                <a:solidFill>
                  <a:srgbClr val="000000"/>
                </a:solidFill>
                <a:latin typeface="+mn-lt"/>
              </a:rPr>
              <a:t>Flickr</a:t>
            </a:r>
            <a:r>
              <a:rPr lang="es-ES" sz="4000" dirty="0" smtClean="0">
                <a:solidFill>
                  <a:srgbClr val="000000"/>
                </a:solidFill>
                <a:latin typeface="+mn-lt"/>
              </a:rPr>
              <a:t> bajo licencia </a:t>
            </a:r>
            <a:r>
              <a:rPr lang="es-ES" sz="4000" dirty="0" smtClean="0">
                <a:solidFill>
                  <a:srgbClr val="000000"/>
                </a:solidFill>
                <a:latin typeface="+mn-lt"/>
                <a:hlinkClick r:id="rId9"/>
              </a:rPr>
              <a:t>CC BY-NC 2.0</a:t>
            </a:r>
            <a:r>
              <a:rPr lang="es-ES" sz="4000" dirty="0" smtClean="0">
                <a:solidFill>
                  <a:srgbClr val="000000"/>
                </a:solidFill>
                <a:latin typeface="+mn-lt"/>
              </a:rPr>
              <a:t>, </a:t>
            </a:r>
            <a:r>
              <a:rPr lang="es-ES" sz="4000" dirty="0" smtClean="0">
                <a:solidFill>
                  <a:srgbClr val="000000"/>
                </a:solidFill>
                <a:latin typeface="+mn-lt"/>
                <a:hlinkClick r:id="rId10"/>
              </a:rPr>
              <a:t>David </a:t>
            </a:r>
            <a:r>
              <a:rPr lang="es-ES" sz="4000" dirty="0" err="1" smtClean="0">
                <a:solidFill>
                  <a:srgbClr val="000000"/>
                </a:solidFill>
                <a:latin typeface="+mn-lt"/>
                <a:hlinkClick r:id="rId10"/>
              </a:rPr>
              <a:t>Yu</a:t>
            </a:r>
            <a:r>
              <a:rPr lang="es-ES" sz="4000" dirty="0" smtClean="0">
                <a:solidFill>
                  <a:srgbClr val="000000"/>
                </a:solidFill>
                <a:latin typeface="+mn-lt"/>
              </a:rPr>
              <a:t> de </a:t>
            </a:r>
            <a:r>
              <a:rPr lang="es-ES" sz="4000" dirty="0" err="1" smtClean="0">
                <a:solidFill>
                  <a:srgbClr val="000000"/>
                </a:solidFill>
                <a:latin typeface="+mn-lt"/>
              </a:rPr>
              <a:t>Flickr</a:t>
            </a:r>
            <a:r>
              <a:rPr lang="es-ES" sz="4000" dirty="0" smtClean="0">
                <a:solidFill>
                  <a:srgbClr val="000000"/>
                </a:solidFill>
                <a:latin typeface="+mn-lt"/>
              </a:rPr>
              <a:t> bajo licencia </a:t>
            </a:r>
            <a:r>
              <a:rPr lang="es-ES" sz="4000" dirty="0" smtClean="0">
                <a:solidFill>
                  <a:srgbClr val="000000"/>
                </a:solidFill>
                <a:latin typeface="Calibri Light"/>
                <a:cs typeface="+mn-cs"/>
                <a:hlinkClick r:id="rId3"/>
              </a:rPr>
              <a:t>CC BY-NC-ND 2.0</a:t>
            </a:r>
            <a:r>
              <a:rPr lang="es-ES" sz="4000" dirty="0" smtClean="0">
                <a:solidFill>
                  <a:srgbClr val="000000"/>
                </a:solidFill>
                <a:latin typeface="Calibri Light"/>
                <a:cs typeface="+mn-cs"/>
              </a:rPr>
              <a:t>-</a:t>
            </a:r>
            <a:r>
              <a:rPr lang="es-ES" sz="4000" dirty="0" smtClean="0">
                <a:solidFill>
                  <a:srgbClr val="000000"/>
                </a:solidFill>
                <a:latin typeface="+mn-lt"/>
              </a:rPr>
              <a:t>, </a:t>
            </a:r>
            <a:r>
              <a:rPr lang="es-ES" sz="4000" dirty="0" smtClean="0">
                <a:solidFill>
                  <a:srgbClr val="000000"/>
                </a:solidFill>
                <a:latin typeface="+mn-lt"/>
                <a:hlinkClick r:id="rId11"/>
              </a:rPr>
              <a:t>Robert </a:t>
            </a:r>
            <a:r>
              <a:rPr lang="es-ES" sz="4000" dirty="0" err="1" smtClean="0">
                <a:solidFill>
                  <a:srgbClr val="000000"/>
                </a:solidFill>
                <a:latin typeface="+mn-lt"/>
                <a:hlinkClick r:id="rId11"/>
              </a:rPr>
              <a:t>Couse</a:t>
            </a:r>
            <a:r>
              <a:rPr lang="es-ES" sz="4000" dirty="0" smtClean="0">
                <a:solidFill>
                  <a:srgbClr val="000000"/>
                </a:solidFill>
                <a:latin typeface="+mn-lt"/>
                <a:hlinkClick r:id="rId11"/>
              </a:rPr>
              <a:t>-Baker</a:t>
            </a:r>
            <a:r>
              <a:rPr lang="es-ES" sz="4000" dirty="0" smtClean="0">
                <a:solidFill>
                  <a:srgbClr val="000000"/>
                </a:solidFill>
                <a:latin typeface="+mn-lt"/>
              </a:rPr>
              <a:t> de </a:t>
            </a:r>
            <a:r>
              <a:rPr lang="es-ES" sz="4000" dirty="0" err="1" smtClean="0">
                <a:solidFill>
                  <a:srgbClr val="000000"/>
                </a:solidFill>
                <a:latin typeface="+mn-lt"/>
              </a:rPr>
              <a:t>Flickr</a:t>
            </a:r>
            <a:r>
              <a:rPr lang="es-ES" sz="4000" dirty="0" smtClean="0">
                <a:solidFill>
                  <a:srgbClr val="000000"/>
                </a:solidFill>
                <a:latin typeface="+mn-lt"/>
              </a:rPr>
              <a:t> Diapositiva bajo licencia</a:t>
            </a:r>
            <a:r>
              <a:rPr lang="es-ES" sz="4000" dirty="0" smtClean="0">
                <a:solidFill>
                  <a:srgbClr val="000000"/>
                </a:solidFill>
                <a:latin typeface="Calibri Light"/>
                <a:cs typeface="+mn-cs"/>
                <a:hlinkClick r:id="rId5"/>
              </a:rPr>
              <a:t> CC BY 2.0</a:t>
            </a:r>
            <a:r>
              <a:rPr lang="es-ES" sz="4000" dirty="0" smtClean="0">
                <a:solidFill>
                  <a:srgbClr val="000000"/>
                </a:solidFill>
                <a:latin typeface="+mn-lt"/>
              </a:rPr>
              <a:t> y </a:t>
            </a:r>
            <a:r>
              <a:rPr lang="es-ES" sz="4000" dirty="0" err="1" smtClean="0">
                <a:solidFill>
                  <a:srgbClr val="000000"/>
                </a:solidFill>
                <a:latin typeface="+mn-lt"/>
              </a:rPr>
              <a:t>Sigbjørn</a:t>
            </a:r>
            <a:r>
              <a:rPr lang="es-ES" sz="4000" dirty="0" smtClean="0">
                <a:solidFill>
                  <a:srgbClr val="000000"/>
                </a:solidFill>
                <a:latin typeface="+mn-lt"/>
              </a:rPr>
              <a:t> </a:t>
            </a:r>
            <a:r>
              <a:rPr lang="es-ES" sz="4000" dirty="0" err="1" smtClean="0">
                <a:solidFill>
                  <a:srgbClr val="000000"/>
                </a:solidFill>
                <a:latin typeface="+mn-lt"/>
              </a:rPr>
              <a:t>Kiserud</a:t>
            </a:r>
            <a:r>
              <a:rPr lang="es-ES" sz="4000" dirty="0" smtClean="0">
                <a:solidFill>
                  <a:srgbClr val="000000"/>
                </a:solidFill>
                <a:latin typeface="+mn-lt"/>
              </a:rPr>
              <a:t> (</a:t>
            </a:r>
            <a:r>
              <a:rPr lang="es-ES" sz="4000" dirty="0" err="1" smtClean="0">
                <a:solidFill>
                  <a:srgbClr val="000000"/>
                </a:solidFill>
                <a:latin typeface="+mn-lt"/>
              </a:rPr>
              <a:t>Digni</a:t>
            </a:r>
            <a:r>
              <a:rPr lang="es-ES" sz="4000" dirty="0" smtClean="0">
                <a:solidFill>
                  <a:srgbClr val="000000"/>
                </a:solidFill>
                <a:latin typeface="+mn-lt"/>
              </a:rPr>
              <a:t>).</a:t>
            </a:r>
          </a:p>
          <a:p>
            <a:pPr marL="685800" indent="-685800">
              <a:buFont typeface="Arial" panose="020B0604020202020204" pitchFamily="34" charset="0"/>
              <a:buChar char="•"/>
            </a:pPr>
            <a:r>
              <a:rPr lang="es-ES" sz="4000" dirty="0" smtClean="0">
                <a:solidFill>
                  <a:srgbClr val="000000"/>
                </a:solidFill>
                <a:latin typeface="+mn-lt"/>
              </a:rPr>
              <a:t>Diapositiva 73, segunda línea de izquierda: </a:t>
            </a:r>
            <a:r>
              <a:rPr lang="es-ES" sz="4000" dirty="0" err="1" smtClean="0">
                <a:solidFill>
                  <a:srgbClr val="000000"/>
                </a:solidFill>
                <a:latin typeface="+mn-lt"/>
              </a:rPr>
              <a:t>Sigbjørn</a:t>
            </a:r>
            <a:r>
              <a:rPr lang="es-ES" sz="4000" dirty="0" smtClean="0">
                <a:solidFill>
                  <a:srgbClr val="000000"/>
                </a:solidFill>
                <a:latin typeface="+mn-lt"/>
              </a:rPr>
              <a:t> </a:t>
            </a:r>
            <a:r>
              <a:rPr lang="es-ES" sz="4000" dirty="0" err="1" smtClean="0">
                <a:solidFill>
                  <a:srgbClr val="000000"/>
                </a:solidFill>
                <a:latin typeface="+mn-lt"/>
              </a:rPr>
              <a:t>Kiserud</a:t>
            </a:r>
            <a:r>
              <a:rPr lang="es-ES" sz="4000" dirty="0" smtClean="0">
                <a:solidFill>
                  <a:srgbClr val="000000"/>
                </a:solidFill>
                <a:latin typeface="+mn-lt"/>
              </a:rPr>
              <a:t> (</a:t>
            </a:r>
            <a:r>
              <a:rPr lang="es-ES" sz="4000" dirty="0" err="1" smtClean="0">
                <a:solidFill>
                  <a:srgbClr val="000000"/>
                </a:solidFill>
                <a:latin typeface="+mn-lt"/>
              </a:rPr>
              <a:t>Digni</a:t>
            </a:r>
            <a:r>
              <a:rPr lang="es-ES" sz="4000" dirty="0" smtClean="0">
                <a:solidFill>
                  <a:srgbClr val="000000"/>
                </a:solidFill>
                <a:latin typeface="+mn-lt"/>
              </a:rPr>
              <a:t>) y </a:t>
            </a:r>
            <a:r>
              <a:rPr lang="es-ES" sz="4000" dirty="0" smtClean="0">
                <a:solidFill>
                  <a:srgbClr val="000000"/>
                </a:solidFill>
                <a:latin typeface="+mn-lt"/>
                <a:hlinkClick r:id="rId12"/>
              </a:rPr>
              <a:t>Erik (HASH) </a:t>
            </a:r>
            <a:r>
              <a:rPr lang="es-ES" sz="4000" dirty="0" err="1" smtClean="0">
                <a:solidFill>
                  <a:srgbClr val="000000"/>
                </a:solidFill>
                <a:latin typeface="+mn-lt"/>
                <a:hlinkClick r:id="rId12"/>
              </a:rPr>
              <a:t>Hersman</a:t>
            </a:r>
            <a:r>
              <a:rPr lang="es-ES" sz="4000" dirty="0" smtClean="0">
                <a:solidFill>
                  <a:srgbClr val="000000"/>
                </a:solidFill>
                <a:latin typeface="+mn-lt"/>
                <a:hlinkClick r:id="rId12"/>
              </a:rPr>
              <a:t> </a:t>
            </a:r>
            <a:r>
              <a:rPr lang="es-ES" sz="4000" dirty="0" err="1" smtClean="0">
                <a:solidFill>
                  <a:srgbClr val="000000"/>
                </a:solidFill>
                <a:latin typeface="+mn-lt"/>
              </a:rPr>
              <a:t>on</a:t>
            </a:r>
            <a:r>
              <a:rPr lang="es-ES" sz="4000" dirty="0" smtClean="0">
                <a:solidFill>
                  <a:srgbClr val="000000"/>
                </a:solidFill>
                <a:latin typeface="+mn-lt"/>
              </a:rPr>
              <a:t> </a:t>
            </a:r>
            <a:r>
              <a:rPr lang="es-ES" sz="4000" dirty="0" err="1" smtClean="0">
                <a:solidFill>
                  <a:srgbClr val="000000"/>
                </a:solidFill>
                <a:latin typeface="+mn-lt"/>
              </a:rPr>
              <a:t>Flickr</a:t>
            </a:r>
            <a:r>
              <a:rPr lang="es-ES" sz="4000" dirty="0" smtClean="0">
                <a:solidFill>
                  <a:srgbClr val="000000"/>
                </a:solidFill>
                <a:latin typeface="+mn-lt"/>
              </a:rPr>
              <a:t> Diapositiva bajo licencia </a:t>
            </a:r>
            <a:r>
              <a:rPr lang="es-ES" sz="4000" dirty="0" smtClean="0">
                <a:solidFill>
                  <a:srgbClr val="000000"/>
                </a:solidFill>
                <a:latin typeface="Calibri Light"/>
                <a:cs typeface="+mn-cs"/>
                <a:hlinkClick r:id="rId5"/>
              </a:rPr>
              <a:t>CC BY 2.0</a:t>
            </a:r>
            <a:r>
              <a:rPr lang="es-ES" sz="4000" dirty="0" smtClean="0">
                <a:solidFill>
                  <a:srgbClr val="000000"/>
                </a:solidFill>
                <a:latin typeface="Calibri Light"/>
                <a:cs typeface="+mn-cs"/>
              </a:rPr>
              <a:t> </a:t>
            </a:r>
            <a:r>
              <a:rPr lang="es-ES" sz="4000" dirty="0" smtClean="0">
                <a:solidFill>
                  <a:srgbClr val="000000"/>
                </a:solidFill>
                <a:latin typeface="+mn-lt"/>
              </a:rPr>
              <a:t> y </a:t>
            </a:r>
            <a:r>
              <a:rPr lang="es-ES" sz="4000" dirty="0" err="1" smtClean="0">
                <a:solidFill>
                  <a:srgbClr val="000000"/>
                </a:solidFill>
                <a:latin typeface="+mn-lt"/>
              </a:rPr>
              <a:t>Sigbjørn</a:t>
            </a:r>
            <a:r>
              <a:rPr lang="es-ES" sz="4000" dirty="0" smtClean="0">
                <a:solidFill>
                  <a:srgbClr val="000000"/>
                </a:solidFill>
                <a:latin typeface="+mn-lt"/>
              </a:rPr>
              <a:t> </a:t>
            </a:r>
            <a:r>
              <a:rPr lang="es-ES" sz="4000" dirty="0" err="1" smtClean="0">
                <a:solidFill>
                  <a:srgbClr val="000000"/>
                </a:solidFill>
                <a:latin typeface="+mn-lt"/>
              </a:rPr>
              <a:t>Kiserud</a:t>
            </a:r>
            <a:r>
              <a:rPr lang="es-ES" sz="4000" dirty="0" smtClean="0">
                <a:solidFill>
                  <a:srgbClr val="000000"/>
                </a:solidFill>
                <a:latin typeface="+mn-lt"/>
              </a:rPr>
              <a:t> (</a:t>
            </a:r>
            <a:r>
              <a:rPr lang="es-ES" sz="4000" dirty="0" err="1" smtClean="0">
                <a:solidFill>
                  <a:srgbClr val="000000"/>
                </a:solidFill>
                <a:latin typeface="+mn-lt"/>
              </a:rPr>
              <a:t>Digni</a:t>
            </a:r>
            <a:r>
              <a:rPr lang="es-ES" sz="4000" dirty="0" smtClean="0">
                <a:solidFill>
                  <a:srgbClr val="000000"/>
                </a:solidFill>
                <a:latin typeface="+mn-lt"/>
              </a:rPr>
              <a:t>).</a:t>
            </a:r>
          </a:p>
          <a:p>
            <a:pPr marL="685800" indent="-685800">
              <a:buFont typeface="Arial" panose="020B0604020202020204" pitchFamily="34" charset="0"/>
              <a:buChar char="•"/>
            </a:pPr>
            <a:r>
              <a:rPr lang="es-ES" sz="4000" dirty="0" smtClean="0">
                <a:solidFill>
                  <a:srgbClr val="000000"/>
                </a:solidFill>
                <a:latin typeface="+mn-lt"/>
              </a:rPr>
              <a:t>Diapositiva 78: </a:t>
            </a:r>
            <a:r>
              <a:rPr lang="es-ES" sz="4000" dirty="0" err="1" smtClean="0">
                <a:solidFill>
                  <a:srgbClr val="000000"/>
                </a:solidFill>
                <a:latin typeface="+mn-lt"/>
              </a:rPr>
              <a:t>Kåre</a:t>
            </a:r>
            <a:r>
              <a:rPr lang="es-ES" sz="4000" dirty="0" smtClean="0">
                <a:solidFill>
                  <a:srgbClr val="000000"/>
                </a:solidFill>
                <a:latin typeface="+mn-lt"/>
              </a:rPr>
              <a:t> </a:t>
            </a:r>
            <a:r>
              <a:rPr lang="es-ES" sz="4000" dirty="0" err="1" smtClean="0">
                <a:solidFill>
                  <a:srgbClr val="000000"/>
                </a:solidFill>
                <a:latin typeface="+mn-lt"/>
              </a:rPr>
              <a:t>Eriksen</a:t>
            </a:r>
            <a:r>
              <a:rPr lang="es-ES" sz="4000" dirty="0" smtClean="0">
                <a:solidFill>
                  <a:srgbClr val="000000"/>
                </a:solidFill>
                <a:latin typeface="+mn-lt"/>
              </a:rPr>
              <a:t>, </a:t>
            </a:r>
            <a:r>
              <a:rPr lang="es-ES" sz="4000" dirty="0" err="1" smtClean="0">
                <a:solidFill>
                  <a:srgbClr val="000000"/>
                </a:solidFill>
                <a:latin typeface="+mn-lt"/>
              </a:rPr>
              <a:t>Digni</a:t>
            </a:r>
            <a:r>
              <a:rPr lang="es-ES" sz="4000" dirty="0" smtClean="0">
                <a:solidFill>
                  <a:srgbClr val="000000"/>
                </a:solidFill>
                <a:latin typeface="+mn-lt"/>
              </a:rPr>
              <a:t>.</a:t>
            </a: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Créditos de imagen</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4816922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518773"/>
            <a:ext cx="20782084" cy="9426134"/>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a:buFont typeface="Arial" panose="020B0604020202020204" pitchFamily="34" charset="0"/>
              <a:buChar char="•"/>
            </a:pPr>
            <a:r>
              <a:rPr lang="es-ES" sz="2400" dirty="0" smtClean="0">
                <a:solidFill>
                  <a:srgbClr val="000000"/>
                </a:solidFill>
                <a:latin typeface="+mn-lt"/>
              </a:rPr>
              <a:t>Diapositivas 2, 35, 71, 72, 75, 76, 95: Fuente o inspiración de </a:t>
            </a:r>
            <a:r>
              <a:rPr lang="es-ES" sz="2400" dirty="0" err="1" smtClean="0">
                <a:solidFill>
                  <a:srgbClr val="000000"/>
                </a:solidFill>
                <a:latin typeface="+mn-lt"/>
              </a:rPr>
              <a:t>Transparency</a:t>
            </a:r>
            <a:r>
              <a:rPr lang="es-ES" sz="2400" dirty="0" smtClean="0">
                <a:solidFill>
                  <a:srgbClr val="000000"/>
                </a:solidFill>
                <a:latin typeface="+mn-lt"/>
              </a:rPr>
              <a:t> International. </a:t>
            </a:r>
          </a:p>
          <a:p>
            <a:pPr marL="685800" indent="-685800">
              <a:buFont typeface="Arial" panose="020B0604020202020204" pitchFamily="34" charset="0"/>
              <a:buChar char="•"/>
            </a:pPr>
            <a:r>
              <a:rPr lang="es-ES" sz="2400" dirty="0" smtClean="0">
                <a:solidFill>
                  <a:srgbClr val="000000"/>
                </a:solidFill>
                <a:latin typeface="+mn-lt"/>
              </a:rPr>
              <a:t>Diapositiva 19  Gran corrupción: Desarrollo Educación.ie, “</a:t>
            </a:r>
            <a:r>
              <a:rPr lang="es-ES" sz="2400" dirty="0" err="1" smtClean="0">
                <a:solidFill>
                  <a:srgbClr val="000000"/>
                </a:solidFill>
                <a:latin typeface="+mn-lt"/>
              </a:rPr>
              <a:t>Definición”.Online</a:t>
            </a:r>
            <a:r>
              <a:rPr lang="es-ES" sz="2400" dirty="0" smtClean="0">
                <a:solidFill>
                  <a:srgbClr val="000000"/>
                </a:solidFill>
                <a:latin typeface="+mn-lt"/>
              </a:rPr>
              <a:t>. http://www.developmenteducation.ie/refuentes/glossary/. </a:t>
            </a:r>
            <a:r>
              <a:rPr lang="es-ES" sz="2400" dirty="0" err="1" smtClean="0">
                <a:solidFill>
                  <a:srgbClr val="000000"/>
                </a:solidFill>
                <a:latin typeface="+mn-lt"/>
              </a:rPr>
              <a:t>Accessed</a:t>
            </a:r>
            <a:r>
              <a:rPr lang="es-ES" sz="2400" dirty="0" smtClean="0">
                <a:solidFill>
                  <a:srgbClr val="000000"/>
                </a:solidFill>
                <a:latin typeface="+mn-lt"/>
              </a:rPr>
              <a:t> 16 </a:t>
            </a:r>
            <a:r>
              <a:rPr lang="es-ES" sz="2400" dirty="0" err="1" smtClean="0">
                <a:solidFill>
                  <a:srgbClr val="000000"/>
                </a:solidFill>
                <a:latin typeface="+mn-lt"/>
              </a:rPr>
              <a:t>September</a:t>
            </a:r>
            <a:r>
              <a:rPr lang="es-ES" sz="2400" dirty="0" smtClean="0">
                <a:solidFill>
                  <a:srgbClr val="000000"/>
                </a:solidFill>
                <a:latin typeface="+mn-lt"/>
              </a:rPr>
              <a:t> 2011.</a:t>
            </a:r>
          </a:p>
          <a:p>
            <a:pPr marL="685800" indent="-685800">
              <a:buFont typeface="Arial" panose="020B0604020202020204" pitchFamily="34" charset="0"/>
              <a:buChar char="•"/>
            </a:pPr>
            <a:r>
              <a:rPr lang="es-ES" sz="2400" dirty="0" smtClean="0">
                <a:solidFill>
                  <a:srgbClr val="000000"/>
                </a:solidFill>
                <a:latin typeface="+mn-lt"/>
              </a:rPr>
              <a:t>Pequeña corrupción:  Oracle </a:t>
            </a:r>
            <a:r>
              <a:rPr lang="es-ES" sz="2400" dirty="0" err="1" smtClean="0">
                <a:solidFill>
                  <a:srgbClr val="000000"/>
                </a:solidFill>
                <a:latin typeface="+mn-lt"/>
              </a:rPr>
              <a:t>ThinkQuest</a:t>
            </a:r>
            <a:r>
              <a:rPr lang="es-ES" sz="2400" dirty="0" smtClean="0">
                <a:solidFill>
                  <a:srgbClr val="000000"/>
                </a:solidFill>
                <a:latin typeface="+mn-lt"/>
              </a:rPr>
              <a:t>: </a:t>
            </a:r>
            <a:r>
              <a:rPr lang="es-ES" sz="2400" dirty="0" err="1" smtClean="0">
                <a:solidFill>
                  <a:srgbClr val="000000"/>
                </a:solidFill>
                <a:latin typeface="+mn-lt"/>
              </a:rPr>
              <a:t>Education</a:t>
            </a:r>
            <a:r>
              <a:rPr lang="es-ES" sz="2400" dirty="0" smtClean="0">
                <a:solidFill>
                  <a:srgbClr val="000000"/>
                </a:solidFill>
                <a:latin typeface="+mn-lt"/>
              </a:rPr>
              <a:t> </a:t>
            </a:r>
            <a:r>
              <a:rPr lang="es-ES" sz="2400" dirty="0" err="1" smtClean="0">
                <a:solidFill>
                  <a:srgbClr val="000000"/>
                </a:solidFill>
                <a:latin typeface="+mn-lt"/>
              </a:rPr>
              <a:t>Foundation</a:t>
            </a:r>
            <a:r>
              <a:rPr lang="es-ES" sz="2400" dirty="0" smtClean="0">
                <a:solidFill>
                  <a:srgbClr val="000000"/>
                </a:solidFill>
                <a:latin typeface="+mn-lt"/>
              </a:rPr>
              <a:t>, “</a:t>
            </a:r>
            <a:r>
              <a:rPr lang="es-ES" sz="2400" dirty="0" err="1" smtClean="0">
                <a:solidFill>
                  <a:srgbClr val="000000"/>
                </a:solidFill>
                <a:latin typeface="+mn-lt"/>
              </a:rPr>
              <a:t>Definition</a:t>
            </a:r>
            <a:r>
              <a:rPr lang="es-ES" sz="2400" dirty="0" smtClean="0">
                <a:solidFill>
                  <a:srgbClr val="000000"/>
                </a:solidFill>
                <a:latin typeface="+mn-lt"/>
              </a:rPr>
              <a:t>”. Online. http://library.thinkquest.org/05aug/00282/other_glossary.htm. </a:t>
            </a:r>
            <a:r>
              <a:rPr lang="es-ES" sz="2400" dirty="0" err="1" smtClean="0">
                <a:solidFill>
                  <a:srgbClr val="000000"/>
                </a:solidFill>
                <a:latin typeface="+mn-lt"/>
              </a:rPr>
              <a:t>Accessed</a:t>
            </a:r>
            <a:r>
              <a:rPr lang="es-ES" sz="2400" dirty="0" smtClean="0">
                <a:solidFill>
                  <a:srgbClr val="000000"/>
                </a:solidFill>
                <a:latin typeface="+mn-lt"/>
              </a:rPr>
              <a:t> 16 </a:t>
            </a:r>
            <a:r>
              <a:rPr lang="es-ES" sz="2400" dirty="0" err="1" smtClean="0">
                <a:solidFill>
                  <a:srgbClr val="000000"/>
                </a:solidFill>
                <a:latin typeface="+mn-lt"/>
              </a:rPr>
              <a:t>September</a:t>
            </a:r>
            <a:r>
              <a:rPr lang="es-ES" sz="2400" dirty="0" smtClean="0">
                <a:solidFill>
                  <a:srgbClr val="000000"/>
                </a:solidFill>
                <a:latin typeface="+mn-lt"/>
              </a:rPr>
              <a:t> 2011.</a:t>
            </a:r>
          </a:p>
          <a:p>
            <a:pPr marL="685800" indent="-685800">
              <a:buFont typeface="Arial" panose="020B0604020202020204" pitchFamily="34" charset="0"/>
              <a:buChar char="•"/>
            </a:pPr>
            <a:r>
              <a:rPr lang="es-ES" sz="2400" dirty="0" smtClean="0">
                <a:solidFill>
                  <a:srgbClr val="000000"/>
                </a:solidFill>
                <a:latin typeface="+mn-lt"/>
              </a:rPr>
              <a:t>Diapositiva 23: fuente:  http://finance.uark.edu/PDFS/RedFlagsFraud.pdf</a:t>
            </a:r>
          </a:p>
          <a:p>
            <a:pPr marL="685800" indent="-685800">
              <a:buFont typeface="Arial" panose="020B0604020202020204" pitchFamily="34" charset="0"/>
              <a:buChar char="•"/>
            </a:pPr>
            <a:r>
              <a:rPr lang="es-ES" sz="2400" dirty="0" smtClean="0">
                <a:solidFill>
                  <a:srgbClr val="000000"/>
                </a:solidFill>
                <a:latin typeface="+mn-lt"/>
              </a:rPr>
              <a:t>Diapositiva 31, 32, 34, 35 fuente: http://www.schools.utah.gov/</a:t>
            </a:r>
            <a:r>
              <a:rPr lang="es-ES" sz="2400" dirty="0" err="1" smtClean="0">
                <a:solidFill>
                  <a:srgbClr val="000000"/>
                </a:solidFill>
                <a:latin typeface="+mn-lt"/>
              </a:rPr>
              <a:t>finance</a:t>
            </a:r>
            <a:r>
              <a:rPr lang="es-ES" sz="2400" dirty="0" smtClean="0">
                <a:solidFill>
                  <a:srgbClr val="000000"/>
                </a:solidFill>
                <a:latin typeface="+mn-lt"/>
              </a:rPr>
              <a:t>/Professional-</a:t>
            </a:r>
            <a:r>
              <a:rPr lang="es-ES" sz="2400" dirty="0" err="1" smtClean="0">
                <a:solidFill>
                  <a:srgbClr val="000000"/>
                </a:solidFill>
                <a:latin typeface="+mn-lt"/>
              </a:rPr>
              <a:t>Development</a:t>
            </a:r>
            <a:r>
              <a:rPr lang="es-ES" sz="2400" dirty="0" smtClean="0">
                <a:solidFill>
                  <a:srgbClr val="000000"/>
                </a:solidFill>
                <a:latin typeface="+mn-lt"/>
              </a:rPr>
              <a:t>/UFOMA/2a—UFOMA---Fraud-Triangle.aspx </a:t>
            </a:r>
          </a:p>
          <a:p>
            <a:pPr marL="685800" indent="-685800">
              <a:buFont typeface="Arial" panose="020B0604020202020204" pitchFamily="34" charset="0"/>
              <a:buChar char="•"/>
            </a:pPr>
            <a:r>
              <a:rPr lang="es-ES" sz="2400" dirty="0" smtClean="0">
                <a:solidFill>
                  <a:srgbClr val="000000"/>
                </a:solidFill>
                <a:latin typeface="+mn-lt"/>
              </a:rPr>
              <a:t>Diapositiva 65: fuente: http://ipaidabribe.gy</a:t>
            </a:r>
          </a:p>
          <a:p>
            <a:pPr marL="685800" indent="-685800">
              <a:buFont typeface="Arial" panose="020B0604020202020204" pitchFamily="34" charset="0"/>
              <a:buChar char="•"/>
            </a:pPr>
            <a:r>
              <a:rPr lang="es-ES" sz="2400" dirty="0" smtClean="0">
                <a:solidFill>
                  <a:srgbClr val="000000"/>
                </a:solidFill>
                <a:latin typeface="+mn-lt"/>
              </a:rPr>
              <a:t>Diapositiva 63: Promesa: inspiración de: CORRUPTIONWATCH.ORG.ZA</a:t>
            </a:r>
          </a:p>
          <a:p>
            <a:pPr marL="685800" indent="-685800">
              <a:buFont typeface="Arial" panose="020B0604020202020204" pitchFamily="34" charset="0"/>
              <a:buChar char="•"/>
            </a:pPr>
            <a:r>
              <a:rPr lang="es-ES" sz="2400" dirty="0" smtClean="0">
                <a:solidFill>
                  <a:srgbClr val="000000"/>
                </a:solidFill>
                <a:latin typeface="+mn-lt"/>
              </a:rPr>
              <a:t>Diapositiva 67 and 110: </a:t>
            </a:r>
            <a:r>
              <a:rPr lang="es-ES" sz="2400" dirty="0" err="1" smtClean="0">
                <a:solidFill>
                  <a:srgbClr val="000000"/>
                </a:solidFill>
                <a:latin typeface="+mn-lt"/>
              </a:rPr>
              <a:t>Code</a:t>
            </a:r>
            <a:r>
              <a:rPr lang="es-ES" sz="2400" dirty="0" smtClean="0">
                <a:solidFill>
                  <a:srgbClr val="000000"/>
                </a:solidFill>
                <a:latin typeface="+mn-lt"/>
              </a:rPr>
              <a:t> of </a:t>
            </a:r>
            <a:r>
              <a:rPr lang="es-ES" sz="2400" dirty="0" err="1" smtClean="0">
                <a:solidFill>
                  <a:srgbClr val="000000"/>
                </a:solidFill>
                <a:latin typeface="+mn-lt"/>
              </a:rPr>
              <a:t>Conduct</a:t>
            </a:r>
            <a:r>
              <a:rPr lang="es-ES" sz="2400" dirty="0" smtClean="0">
                <a:solidFill>
                  <a:srgbClr val="000000"/>
                </a:solidFill>
                <a:latin typeface="+mn-lt"/>
              </a:rPr>
              <a:t>: http://uganda.um.dk/en/~/media/Uganda/Documents/English%20site/AnticorruptionpolicyEnglishversion.pdf</a:t>
            </a:r>
          </a:p>
          <a:p>
            <a:pPr marL="685800" indent="-685800">
              <a:buFont typeface="Arial" panose="020B0604020202020204" pitchFamily="34" charset="0"/>
              <a:buChar char="•"/>
            </a:pPr>
            <a:r>
              <a:rPr lang="es-ES" sz="2400" dirty="0" smtClean="0">
                <a:solidFill>
                  <a:srgbClr val="000000"/>
                </a:solidFill>
                <a:latin typeface="+mn-lt"/>
              </a:rPr>
              <a:t>Diapositiva 74: fuente: http://en.wikipedia.org/wiki/Zero_rupee_note </a:t>
            </a:r>
          </a:p>
          <a:p>
            <a:pPr marL="685800" indent="-685800">
              <a:buFont typeface="Arial" panose="020B0604020202020204" pitchFamily="34" charset="0"/>
              <a:buChar char="•"/>
            </a:pPr>
            <a:r>
              <a:rPr lang="es-ES" sz="2400" dirty="0" smtClean="0">
                <a:solidFill>
                  <a:srgbClr val="000000"/>
                </a:solidFill>
                <a:latin typeface="+mn-lt"/>
              </a:rPr>
              <a:t>Diapositiva 83 inspiración de: http://humanrefuentes.about.com/ </a:t>
            </a:r>
          </a:p>
          <a:p>
            <a:pPr marL="685800" indent="-685800">
              <a:buFont typeface="Arial" panose="020B0604020202020204" pitchFamily="34" charset="0"/>
              <a:buChar char="•"/>
            </a:pPr>
            <a:r>
              <a:rPr lang="es-ES" sz="2400" dirty="0" smtClean="0">
                <a:solidFill>
                  <a:srgbClr val="000000"/>
                </a:solidFill>
                <a:latin typeface="+mn-lt"/>
              </a:rPr>
              <a:t>Diapositiva 84: inspiración de: http://humanrefuentes.about.com  and http://www.volunteer.vic.gov.au/</a:t>
            </a:r>
          </a:p>
          <a:p>
            <a:pPr marL="685800" indent="-685800">
              <a:buFont typeface="Arial" panose="020B0604020202020204" pitchFamily="34" charset="0"/>
              <a:buChar char="•"/>
            </a:pPr>
            <a:r>
              <a:rPr lang="es-ES" sz="2400" dirty="0" smtClean="0">
                <a:solidFill>
                  <a:srgbClr val="000000"/>
                </a:solidFill>
                <a:latin typeface="+mn-lt"/>
              </a:rPr>
              <a:t>Diapositiva 89: inspiración de: http://www.volunteer.vic.gov.au/manage-your-volunteers/policies-and-procedures/implementing-policies-and-procedures</a:t>
            </a:r>
          </a:p>
          <a:p>
            <a:pPr marL="685800" indent="-685800">
              <a:buFont typeface="Arial" panose="020B0604020202020204" pitchFamily="34" charset="0"/>
              <a:buChar char="•"/>
            </a:pPr>
            <a:r>
              <a:rPr lang="es-ES" sz="2400" dirty="0" smtClean="0">
                <a:solidFill>
                  <a:srgbClr val="000000"/>
                </a:solidFill>
                <a:latin typeface="+mn-lt"/>
              </a:rPr>
              <a:t>Diapositiva 96: http://www.merriam-webster.com/dictionary/transparent</a:t>
            </a:r>
          </a:p>
          <a:p>
            <a:pPr marL="685800" indent="-685800">
              <a:buFont typeface="Arial" panose="020B0604020202020204" pitchFamily="34" charset="0"/>
              <a:buChar char="•"/>
            </a:pPr>
            <a:r>
              <a:rPr lang="es-ES" sz="2400" dirty="0" smtClean="0">
                <a:solidFill>
                  <a:srgbClr val="000000"/>
                </a:solidFill>
                <a:latin typeface="+mn-lt"/>
              </a:rPr>
              <a:t>Diapositiva 102 : inspiración de: http://www.forumsyd.org/PageFiles/1234/Guidelines%</a:t>
            </a:r>
          </a:p>
          <a:p>
            <a:pPr marL="685800" indent="-685800">
              <a:buFont typeface="Arial" panose="020B0604020202020204" pitchFamily="34" charset="0"/>
              <a:buChar char="•"/>
            </a:pPr>
            <a:r>
              <a:rPr lang="es-ES" sz="2400" dirty="0" smtClean="0">
                <a:solidFill>
                  <a:srgbClr val="000000"/>
                </a:solidFill>
                <a:latin typeface="+mn-lt"/>
              </a:rPr>
              <a:t>20%20suspected%20corruption.pdf?epslanguage=</a:t>
            </a:r>
            <a:r>
              <a:rPr lang="es-ES" sz="2400" dirty="0" err="1" smtClean="0">
                <a:solidFill>
                  <a:srgbClr val="000000"/>
                </a:solidFill>
                <a:latin typeface="+mn-lt"/>
              </a:rPr>
              <a:t>sv</a:t>
            </a:r>
            <a:endParaRPr lang="es-ES" sz="2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Créditos de Fuentes</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33097156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440595" y="4467322"/>
            <a:ext cx="20647024" cy="2954619"/>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buClr>
                <a:schemeClr val="accent6">
                  <a:lumMod val="75000"/>
                </a:schemeClr>
              </a:buClr>
            </a:pPr>
            <a:r>
              <a:rPr lang="es-ES" sz="20000" dirty="0" smtClean="0">
                <a:solidFill>
                  <a:srgbClr val="000000"/>
                </a:solidFill>
                <a:latin typeface="+mj-lt"/>
              </a:rPr>
              <a:t>Muchas gracias</a:t>
            </a:r>
            <a:endParaRPr lang="es-ES" sz="20000" dirty="0">
              <a:solidFill>
                <a:srgbClr val="000000"/>
              </a:solidFill>
              <a:latin typeface="+mj-lt"/>
            </a:endParaRPr>
          </a:p>
        </p:txBody>
      </p:sp>
      <p:sp>
        <p:nvSpPr>
          <p:cNvPr id="3" name="Subtitle 2"/>
          <p:cNvSpPr txBox="1">
            <a:spLocks/>
          </p:cNvSpPr>
          <p:nvPr/>
        </p:nvSpPr>
        <p:spPr>
          <a:xfrm>
            <a:off x="3027486" y="1528730"/>
            <a:ext cx="18372991" cy="3508616"/>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spcBef>
                <a:spcPts val="0"/>
              </a:spcBef>
            </a:pPr>
            <a:r>
              <a:rPr lang="en-US" sz="4000" dirty="0" err="1">
                <a:solidFill>
                  <a:srgbClr val="000000"/>
                </a:solidFill>
                <a:latin typeface="+mn-lt"/>
              </a:rPr>
              <a:t>Kaadinchey</a:t>
            </a:r>
            <a:r>
              <a:rPr lang="en-US" sz="4000" dirty="0">
                <a:solidFill>
                  <a:srgbClr val="000000"/>
                </a:solidFill>
                <a:latin typeface="+mn-lt"/>
              </a:rPr>
              <a:t> </a:t>
            </a:r>
            <a:r>
              <a:rPr lang="en-US" sz="4000" dirty="0" smtClean="0">
                <a:solidFill>
                  <a:srgbClr val="000000"/>
                </a:solidFill>
                <a:latin typeface="+mn-lt"/>
              </a:rPr>
              <a:t>la</a:t>
            </a:r>
          </a:p>
          <a:p>
            <a:pPr algn="ctr">
              <a:spcBef>
                <a:spcPts val="0"/>
              </a:spcBef>
            </a:pPr>
            <a:r>
              <a:rPr lang="th-TH" sz="4000" dirty="0">
                <a:solidFill>
                  <a:srgbClr val="000000"/>
                </a:solidFill>
                <a:latin typeface="+mn-lt"/>
              </a:rPr>
              <a:t>ขอขอบคุณ</a:t>
            </a:r>
          </a:p>
          <a:p>
            <a:pPr algn="ctr">
              <a:spcBef>
                <a:spcPts val="0"/>
              </a:spcBef>
            </a:pPr>
            <a:r>
              <a:rPr lang="en-US" sz="4000" dirty="0" smtClean="0">
                <a:solidFill>
                  <a:srgbClr val="000000"/>
                </a:solidFill>
                <a:latin typeface="+mn-lt"/>
              </a:rPr>
              <a:t>Thank you</a:t>
            </a:r>
            <a:endParaRPr lang="en-US" sz="4000" dirty="0">
              <a:solidFill>
                <a:srgbClr val="000000"/>
              </a:solidFill>
              <a:latin typeface="+mn-lt"/>
            </a:endParaRPr>
          </a:p>
          <a:p>
            <a:pPr algn="ctr">
              <a:spcBef>
                <a:spcPts val="0"/>
              </a:spcBef>
            </a:pPr>
            <a:r>
              <a:rPr lang="en-US" sz="4000" dirty="0" err="1">
                <a:solidFill>
                  <a:srgbClr val="000000"/>
                </a:solidFill>
                <a:latin typeface="+mn-lt"/>
              </a:rPr>
              <a:t>takk</a:t>
            </a:r>
            <a:endParaRPr lang="en-US" sz="4000" dirty="0">
              <a:solidFill>
                <a:srgbClr val="000000"/>
              </a:solidFill>
              <a:latin typeface="+mn-lt"/>
            </a:endParaRPr>
          </a:p>
          <a:p>
            <a:pPr algn="ctr">
              <a:spcBef>
                <a:spcPts val="0"/>
              </a:spcBef>
            </a:pPr>
            <a:r>
              <a:rPr lang="ar-AE" sz="4000" dirty="0">
                <a:solidFill>
                  <a:srgbClr val="000000"/>
                </a:solidFill>
                <a:latin typeface="+mn-lt"/>
              </a:rPr>
              <a:t>مہربانی </a:t>
            </a:r>
          </a:p>
          <a:p>
            <a:pPr algn="ctr">
              <a:spcBef>
                <a:spcPts val="0"/>
              </a:spcBef>
            </a:pPr>
            <a:r>
              <a:rPr lang="bo-CN" sz="4000" dirty="0">
                <a:solidFill>
                  <a:srgbClr val="000000"/>
                </a:solidFill>
                <a:latin typeface="+mn-lt"/>
              </a:rPr>
              <a:t>བཀའ་དྲིན་ཆེ</a:t>
            </a:r>
            <a:r>
              <a:rPr lang="bo-CN" sz="4000" dirty="0" smtClean="0">
                <a:solidFill>
                  <a:srgbClr val="000000"/>
                </a:solidFill>
                <a:latin typeface="+mn-lt"/>
              </a:rPr>
              <a:t>་</a:t>
            </a:r>
            <a:endParaRPr lang="nb-NO" sz="4000" dirty="0" smtClean="0">
              <a:solidFill>
                <a:srgbClr val="000000"/>
              </a:solidFill>
              <a:latin typeface="+mn-lt"/>
            </a:endParaRPr>
          </a:p>
        </p:txBody>
      </p:sp>
      <p:sp>
        <p:nvSpPr>
          <p:cNvPr id="4" name="Subtitle 2"/>
          <p:cNvSpPr txBox="1">
            <a:spLocks/>
          </p:cNvSpPr>
          <p:nvPr/>
        </p:nvSpPr>
        <p:spPr>
          <a:xfrm>
            <a:off x="3027486" y="7116730"/>
            <a:ext cx="18372991" cy="5724608"/>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spcBef>
                <a:spcPts val="0"/>
              </a:spcBef>
            </a:pPr>
            <a:r>
              <a:rPr lang="vi-VN" sz="4000" dirty="0">
                <a:solidFill>
                  <a:srgbClr val="000000"/>
                </a:solidFill>
                <a:latin typeface="+mn-lt"/>
              </a:rPr>
              <a:t>cảm ơn bạn</a:t>
            </a:r>
          </a:p>
          <a:p>
            <a:pPr algn="ctr">
              <a:spcBef>
                <a:spcPts val="0"/>
              </a:spcBef>
            </a:pPr>
            <a:r>
              <a:rPr lang="en-US" sz="4000" dirty="0" err="1">
                <a:solidFill>
                  <a:srgbClr val="000000"/>
                </a:solidFill>
                <a:latin typeface="+mn-lt"/>
              </a:rPr>
              <a:t>gɔ̀ɗi</a:t>
            </a:r>
            <a:r>
              <a:rPr lang="en-US" sz="4000" dirty="0">
                <a:solidFill>
                  <a:srgbClr val="000000"/>
                </a:solidFill>
                <a:latin typeface="+mn-lt"/>
              </a:rPr>
              <a:t>́ </a:t>
            </a:r>
          </a:p>
          <a:p>
            <a:pPr algn="ctr">
              <a:spcBef>
                <a:spcPts val="0"/>
              </a:spcBef>
            </a:pPr>
            <a:r>
              <a:rPr lang="km-KH" sz="4000" dirty="0">
                <a:solidFill>
                  <a:srgbClr val="000000"/>
                </a:solidFill>
                <a:latin typeface="+mn-lt"/>
              </a:rPr>
              <a:t>សូមអរគុណអ្នក</a:t>
            </a:r>
          </a:p>
          <a:p>
            <a:pPr algn="ctr">
              <a:spcBef>
                <a:spcPts val="0"/>
              </a:spcBef>
            </a:pPr>
            <a:r>
              <a:rPr lang="en-US" sz="4000" dirty="0" err="1">
                <a:solidFill>
                  <a:srgbClr val="000000"/>
                </a:solidFill>
                <a:latin typeface="+mn-lt"/>
              </a:rPr>
              <a:t>merçi</a:t>
            </a:r>
            <a:endParaRPr lang="en-US" sz="4000" dirty="0">
              <a:solidFill>
                <a:srgbClr val="000000"/>
              </a:solidFill>
              <a:latin typeface="+mn-lt"/>
            </a:endParaRPr>
          </a:p>
          <a:p>
            <a:pPr algn="ctr">
              <a:spcBef>
                <a:spcPts val="0"/>
              </a:spcBef>
            </a:pPr>
            <a:r>
              <a:rPr lang="lo-LA" sz="4000" dirty="0">
                <a:solidFill>
                  <a:srgbClr val="000000"/>
                </a:solidFill>
                <a:latin typeface="+mn-lt"/>
              </a:rPr>
              <a:t>ຂໍຂອບໃຈທ່ານ</a:t>
            </a:r>
          </a:p>
          <a:p>
            <a:pPr algn="ctr">
              <a:spcBef>
                <a:spcPts val="0"/>
              </a:spcBef>
            </a:pPr>
            <a:r>
              <a:rPr lang="ar-AE" sz="4000" dirty="0">
                <a:solidFill>
                  <a:srgbClr val="000000"/>
                </a:solidFill>
                <a:latin typeface="+mn-lt"/>
              </a:rPr>
              <a:t>رەھمەت</a:t>
            </a:r>
          </a:p>
          <a:p>
            <a:pPr algn="ctr">
              <a:spcBef>
                <a:spcPts val="0"/>
              </a:spcBef>
            </a:pPr>
            <a:r>
              <a:rPr lang="en-US" sz="4000" dirty="0" err="1">
                <a:solidFill>
                  <a:srgbClr val="000000"/>
                </a:solidFill>
                <a:latin typeface="+mn-lt"/>
              </a:rPr>
              <a:t>terima</a:t>
            </a:r>
            <a:r>
              <a:rPr lang="en-US" sz="4000" dirty="0">
                <a:solidFill>
                  <a:srgbClr val="000000"/>
                </a:solidFill>
                <a:latin typeface="+mn-lt"/>
              </a:rPr>
              <a:t> </a:t>
            </a:r>
            <a:r>
              <a:rPr lang="en-US" sz="4000" dirty="0" err="1">
                <a:solidFill>
                  <a:srgbClr val="000000"/>
                </a:solidFill>
                <a:latin typeface="+mn-lt"/>
              </a:rPr>
              <a:t>kasih</a:t>
            </a:r>
            <a:endParaRPr lang="en-US" sz="4000" dirty="0">
              <a:solidFill>
                <a:srgbClr val="000000"/>
              </a:solidFill>
              <a:latin typeface="+mn-lt"/>
            </a:endParaRPr>
          </a:p>
          <a:p>
            <a:pPr algn="ctr">
              <a:spcBef>
                <a:spcPts val="0"/>
              </a:spcBef>
            </a:pPr>
            <a:r>
              <a:rPr lang="en-US" sz="4000" dirty="0" smtClean="0">
                <a:solidFill>
                  <a:srgbClr val="000000"/>
                </a:solidFill>
                <a:latin typeface="+mn-lt"/>
              </a:rPr>
              <a:t>Asante</a:t>
            </a:r>
          </a:p>
          <a:p>
            <a:pPr algn="ctr">
              <a:spcBef>
                <a:spcPts val="0"/>
              </a:spcBef>
            </a:pPr>
            <a:r>
              <a:rPr lang="az-Cyrl-AZ" sz="4000" dirty="0">
                <a:solidFill>
                  <a:srgbClr val="000000"/>
                </a:solidFill>
                <a:latin typeface="+mn-lt"/>
              </a:rPr>
              <a:t>баярлалаа</a:t>
            </a:r>
          </a:p>
          <a:p>
            <a:pPr algn="ctr">
              <a:spcBef>
                <a:spcPts val="0"/>
              </a:spcBef>
            </a:pPr>
            <a:r>
              <a:rPr lang="ja-JP" altLang="nb-NO" sz="4000" dirty="0">
                <a:solidFill>
                  <a:srgbClr val="000000"/>
                </a:solidFill>
                <a:latin typeface="+mn-lt"/>
              </a:rPr>
              <a:t>谢</a:t>
            </a:r>
            <a:r>
              <a:rPr lang="ja-JP" altLang="nb-NO" sz="4000" dirty="0" smtClean="0">
                <a:solidFill>
                  <a:srgbClr val="000000"/>
                </a:solidFill>
                <a:latin typeface="+mn-lt"/>
              </a:rPr>
              <a:t>谢</a:t>
            </a:r>
            <a:endParaRPr lang="ja-JP" altLang="nb-NO" sz="4000" dirty="0">
              <a:solidFill>
                <a:srgbClr val="000000"/>
              </a:solidFill>
              <a:latin typeface="+mn-lt"/>
            </a:endParaRPr>
          </a:p>
        </p:txBody>
      </p:sp>
    </p:spTree>
    <p:extLst>
      <p:ext uri="{BB962C8B-B14F-4D97-AF65-F5344CB8AC3E}">
        <p14:creationId xmlns:p14="http://schemas.microsoft.com/office/powerpoint/2010/main" val="23480811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20"/>
            <a:ext cx="20647024" cy="6189350"/>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b="1" dirty="0" smtClean="0">
                <a:solidFill>
                  <a:srgbClr val="000000"/>
                </a:solidFill>
                <a:latin typeface="Calibri Light" panose="020F0302020204030204" pitchFamily="34" charset="0"/>
              </a:rPr>
              <a:t>Algunas definiciones de corrupción:</a:t>
            </a:r>
            <a:endParaRPr lang="es-ES" sz="5400" dirty="0" smtClean="0">
              <a:solidFill>
                <a:srgbClr val="000000"/>
              </a:solidFill>
              <a:latin typeface="Calibri Light" panose="020F0302020204030204" pitchFamily="34" charset="0"/>
            </a:endParaRPr>
          </a:p>
          <a:p>
            <a:pPr marL="514358" indent="-514358">
              <a:buFont typeface="+mj-lt"/>
              <a:buAutoNum type="arabicPeriod"/>
            </a:pPr>
            <a:r>
              <a:rPr lang="en-US" sz="5400" dirty="0" smtClean="0">
                <a:solidFill>
                  <a:srgbClr val="000000"/>
                </a:solidFill>
                <a:latin typeface="Calibri Light" panose="020F0302020204030204" pitchFamily="34" charset="0"/>
              </a:rPr>
              <a:t> </a:t>
            </a:r>
            <a:r>
              <a:rPr lang="es-ES" sz="5400" dirty="0">
                <a:solidFill>
                  <a:srgbClr val="000000"/>
                </a:solidFill>
                <a:latin typeface="Calibri Light" panose="020F0302020204030204" pitchFamily="34" charset="0"/>
              </a:rPr>
              <a:t>A</a:t>
            </a:r>
            <a:r>
              <a:rPr lang="es-ES" sz="5400" dirty="0" smtClean="0">
                <a:solidFill>
                  <a:srgbClr val="000000"/>
                </a:solidFill>
                <a:latin typeface="Calibri Light" panose="020F0302020204030204" pitchFamily="34" charset="0"/>
              </a:rPr>
              <a:t>buso de poder para obtener ventaja personal y privada.</a:t>
            </a:r>
          </a:p>
          <a:p>
            <a:pPr marL="457207" indent="-457207">
              <a:buFont typeface="+mj-lt"/>
              <a:buAutoNum type="arabicPeriod"/>
            </a:pPr>
            <a:r>
              <a:rPr lang="en-US" sz="5400" dirty="0" smtClean="0">
                <a:solidFill>
                  <a:srgbClr val="000000"/>
                </a:solidFill>
                <a:latin typeface="Calibri Light" panose="020F0302020204030204" pitchFamily="34" charset="0"/>
              </a:rPr>
              <a:t> </a:t>
            </a:r>
            <a:r>
              <a:rPr lang="es-ES" sz="5400" dirty="0" smtClean="0">
                <a:solidFill>
                  <a:srgbClr val="000000"/>
                </a:solidFill>
                <a:latin typeface="Calibri Light" panose="020F0302020204030204" pitchFamily="34" charset="0"/>
              </a:rPr>
              <a:t>Recibir o dar ventajas por medios ilegales, inmorales y/o inconsistentes con el servicio propio o los derechos ajenos.</a:t>
            </a:r>
          </a:p>
          <a:p>
            <a:pPr marL="457207" indent="-457207">
              <a:buFont typeface="+mj-lt"/>
              <a:buAutoNum type="arabicPeriod"/>
            </a:pPr>
            <a:r>
              <a:rPr lang="en-GB" sz="5400" dirty="0" smtClean="0">
                <a:solidFill>
                  <a:srgbClr val="000000"/>
                </a:solidFill>
                <a:latin typeface="Calibri Light" panose="020F0302020204030204" pitchFamily="34" charset="0"/>
              </a:rPr>
              <a:t> </a:t>
            </a:r>
            <a:r>
              <a:rPr lang="es-ES" sz="5400" dirty="0" smtClean="0">
                <a:solidFill>
                  <a:srgbClr val="000000"/>
                </a:solidFill>
                <a:latin typeface="Calibri Light" panose="020F0302020204030204" pitchFamily="34" charset="0"/>
              </a:rPr>
              <a:t>La palabra corrupto significa “completamente roto”. La palabra fue usada por primera vez por Aristóteles y más tarde por Cícero que le añadió los conceptos  de “soborno y abandono de los buenos hábitos”. </a:t>
            </a:r>
            <a:endParaRPr lang="es-ES" sz="5400" dirty="0">
              <a:solidFill>
                <a:srgbClr val="000000"/>
              </a:solidFill>
              <a:latin typeface="Calibri Light" panose="020F0302020204030204" pitchFamily="34" charset="0"/>
            </a:endParaRPr>
          </a:p>
        </p:txBody>
      </p:sp>
      <p:sp>
        <p:nvSpPr>
          <p:cNvPr id="7" name="Rectangle 14"/>
          <p:cNvSpPr/>
          <p:nvPr/>
        </p:nvSpPr>
        <p:spPr>
          <a:xfrm>
            <a:off x="1431210" y="744780"/>
            <a:ext cx="10506790"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Calibri" panose="020F0502020204030204" pitchFamily="34" charset="0"/>
                <a:cs typeface="Lato Regular"/>
              </a:rPr>
              <a:t>Qué es Corrupción?</a:t>
            </a:r>
            <a:endParaRPr lang="es-ES" sz="8001" dirty="0">
              <a:solidFill>
                <a:schemeClr val="accent1"/>
              </a:solidFill>
              <a:latin typeface="Calibri" panose="020F0502020204030204" pitchFamily="34" charset="0"/>
              <a:cs typeface="Lato Regular"/>
            </a:endParaRPr>
          </a:p>
        </p:txBody>
      </p:sp>
    </p:spTree>
    <p:extLst>
      <p:ext uri="{BB962C8B-B14F-4D97-AF65-F5344CB8AC3E}">
        <p14:creationId xmlns:p14="http://schemas.microsoft.com/office/powerpoint/2010/main" val="14582216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954926" y="5340271"/>
            <a:ext cx="22471520" cy="4062614"/>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buClr>
                <a:schemeClr val="accent6">
                  <a:lumMod val="75000"/>
                </a:schemeClr>
              </a:buClr>
            </a:pPr>
            <a:r>
              <a:rPr lang="es-ES" sz="14000" dirty="0" smtClean="0">
                <a:solidFill>
                  <a:srgbClr val="000000"/>
                </a:solidFill>
                <a:latin typeface="Calibri" panose="020F0502020204030204" pitchFamily="34" charset="0"/>
              </a:rPr>
              <a:t>Por qué la corrupción es dañina?</a:t>
            </a:r>
            <a:endParaRPr lang="es-ES" sz="140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7579107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01756" y="651040"/>
            <a:ext cx="14111275"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243796" tIns="121899" rIns="243796" bIns="121899" rtlCol="0" anchor="ctr">
            <a:spAutoFit/>
          </a:bodyPr>
          <a:lstStyle/>
          <a:p>
            <a:pPr>
              <a:tabLst>
                <a:tab pos="338143" algn="l"/>
              </a:tabLst>
            </a:pPr>
            <a:r>
              <a:rPr lang="es-ES" sz="8001" dirty="0" smtClean="0">
                <a:solidFill>
                  <a:schemeClr val="tx2"/>
                </a:solidFill>
                <a:latin typeface="Calibri" panose="020F0502020204030204" pitchFamily="34" charset="0"/>
                <a:cs typeface="Lato Regular"/>
              </a:rPr>
              <a:t>Por qué la corrupción es dañina?</a:t>
            </a:r>
            <a:endParaRPr lang="es-ES" sz="8001" dirty="0">
              <a:solidFill>
                <a:schemeClr val="tx2"/>
              </a:solidFill>
              <a:latin typeface="Calibri" panose="020F0502020204030204" pitchFamily="34" charset="0"/>
              <a:cs typeface="Lato Regular"/>
            </a:endParaRPr>
          </a:p>
        </p:txBody>
      </p:sp>
      <p:sp>
        <p:nvSpPr>
          <p:cNvPr id="8" name="Subtitle 2"/>
          <p:cNvSpPr txBox="1">
            <a:spLocks/>
          </p:cNvSpPr>
          <p:nvPr/>
        </p:nvSpPr>
        <p:spPr>
          <a:xfrm>
            <a:off x="1866901" y="2778922"/>
            <a:ext cx="20647024" cy="10442822"/>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a:buFont typeface="Arial" panose="020B0604020202020204" pitchFamily="34" charset="0"/>
              <a:buChar char="•"/>
            </a:pPr>
            <a:r>
              <a:rPr lang="es-ES" sz="5400" dirty="0" smtClean="0">
                <a:solidFill>
                  <a:srgbClr val="000000"/>
                </a:solidFill>
                <a:latin typeface="Calibri Light" panose="020F0302020204030204" pitchFamily="34" charset="0"/>
              </a:rPr>
              <a:t>Es injusta y daña a los más pobres</a:t>
            </a:r>
          </a:p>
          <a:p>
            <a:pPr marL="685800" indent="-685800">
              <a:buFont typeface="Arial" panose="020B0604020202020204" pitchFamily="34" charset="0"/>
              <a:buChar char="•"/>
            </a:pPr>
            <a:r>
              <a:rPr lang="es-ES" sz="5400" dirty="0" smtClean="0">
                <a:solidFill>
                  <a:srgbClr val="000000"/>
                </a:solidFill>
                <a:latin typeface="Calibri Light" panose="020F0302020204030204" pitchFamily="34" charset="0"/>
              </a:rPr>
              <a:t>Su resultado es la pérdida de valores y la moral</a:t>
            </a:r>
          </a:p>
          <a:p>
            <a:pPr marL="685800" indent="-685800">
              <a:buFont typeface="Arial" panose="020B0604020202020204" pitchFamily="34" charset="0"/>
              <a:buChar char="•"/>
            </a:pPr>
            <a:r>
              <a:rPr lang="es-ES" sz="5400" dirty="0" smtClean="0">
                <a:solidFill>
                  <a:srgbClr val="000000"/>
                </a:solidFill>
                <a:latin typeface="Calibri Light" panose="020F0302020204030204" pitchFamily="34" charset="0"/>
              </a:rPr>
              <a:t>Su resultado es la pérdida económica</a:t>
            </a:r>
          </a:p>
          <a:p>
            <a:pPr marL="685800" indent="-685800">
              <a:buFont typeface="Arial" panose="020B0604020202020204" pitchFamily="34" charset="0"/>
              <a:buChar char="•"/>
            </a:pPr>
            <a:r>
              <a:rPr lang="es-ES" sz="5400" dirty="0" smtClean="0">
                <a:solidFill>
                  <a:srgbClr val="000000"/>
                </a:solidFill>
                <a:latin typeface="Calibri Light" panose="020F0302020204030204" pitchFamily="34" charset="0"/>
              </a:rPr>
              <a:t>Su resultado es la pérdida de confianza en el gobierno, en la justicia y en los servicios públicos </a:t>
            </a:r>
          </a:p>
          <a:p>
            <a:pPr marL="685800" indent="-685800">
              <a:buFont typeface="Arial" panose="020B0604020202020204" pitchFamily="34" charset="0"/>
              <a:buChar char="•"/>
            </a:pPr>
            <a:r>
              <a:rPr lang="es-ES" sz="5400" dirty="0" smtClean="0">
                <a:solidFill>
                  <a:srgbClr val="000000"/>
                </a:solidFill>
                <a:latin typeface="Calibri Light" panose="020F0302020204030204" pitchFamily="34" charset="0"/>
              </a:rPr>
              <a:t>Genera actividades ilegales y alienta al crimen organizado </a:t>
            </a:r>
          </a:p>
          <a:p>
            <a:pPr marL="685800" indent="-685800">
              <a:buFont typeface="Arial" panose="020B0604020202020204" pitchFamily="34" charset="0"/>
              <a:buChar char="•"/>
            </a:pPr>
            <a:r>
              <a:rPr lang="es-ES" sz="5400" dirty="0" smtClean="0">
                <a:solidFill>
                  <a:srgbClr val="000000"/>
                </a:solidFill>
                <a:latin typeface="Calibri Light" panose="020F0302020204030204" pitchFamily="34" charset="0"/>
              </a:rPr>
              <a:t>Crea una sociedad ineficiente</a:t>
            </a:r>
          </a:p>
          <a:p>
            <a:pPr marL="685800" indent="-685800">
              <a:buFont typeface="Arial" panose="020B0604020202020204" pitchFamily="34" charset="0"/>
              <a:buChar char="•"/>
            </a:pPr>
            <a:r>
              <a:rPr lang="es-ES" sz="5400" dirty="0" smtClean="0">
                <a:solidFill>
                  <a:srgbClr val="000000"/>
                </a:solidFill>
                <a:latin typeface="Calibri Light" panose="020F0302020204030204" pitchFamily="34" charset="0"/>
              </a:rPr>
              <a:t>Crea miedo e inseguridad</a:t>
            </a:r>
          </a:p>
          <a:p>
            <a:pPr>
              <a:buClr>
                <a:schemeClr val="tx1"/>
              </a:buClr>
            </a:pPr>
            <a:r>
              <a:rPr lang="en-US" sz="5400" dirty="0" smtClean="0">
                <a:solidFill>
                  <a:srgbClr val="000000"/>
                </a:solidFill>
                <a:latin typeface="Calibri Light" panose="020F0302020204030204" pitchFamily="34" charset="0"/>
              </a:rPr>
              <a:t>	</a:t>
            </a:r>
            <a:endParaRPr lang="en-US" sz="5400" dirty="0">
              <a:solidFill>
                <a:srgbClr val="000000"/>
              </a:solidFill>
              <a:latin typeface="Calibri Light" panose="020F0302020204030204" pitchFamily="34" charset="0"/>
            </a:endParaRPr>
          </a:p>
          <a:p>
            <a:pPr>
              <a:buClr>
                <a:schemeClr val="tx1"/>
              </a:buClr>
            </a:pPr>
            <a:r>
              <a:rPr lang="es-ES" i="1" dirty="0" smtClean="0">
                <a:solidFill>
                  <a:srgbClr val="002060"/>
                </a:solidFill>
                <a:latin typeface="Calibri Light" panose="020F0302020204030204" pitchFamily="34" charset="0"/>
              </a:rPr>
              <a:t>“yo creo que los actos corruptos matan más gente en el mundo que el terrorismo”</a:t>
            </a:r>
          </a:p>
          <a:p>
            <a:pPr>
              <a:buClr>
                <a:schemeClr val="tx1"/>
              </a:buClr>
            </a:pPr>
            <a:r>
              <a:rPr lang="es-ES" sz="4000" i="1" dirty="0" smtClean="0">
                <a:solidFill>
                  <a:srgbClr val="000000"/>
                </a:solidFill>
                <a:latin typeface="Calibri Light" panose="020F0302020204030204" pitchFamily="34" charset="0"/>
              </a:rPr>
              <a:t>				</a:t>
            </a:r>
            <a:r>
              <a:rPr lang="es-ES" sz="3700" i="1" dirty="0" smtClean="0">
                <a:solidFill>
                  <a:srgbClr val="3E3F41"/>
                </a:solidFill>
                <a:latin typeface="Calibri Light" panose="020F0302020204030204" pitchFamily="34" charset="0"/>
              </a:rPr>
              <a:t> </a:t>
            </a:r>
            <a:r>
              <a:rPr lang="es-ES" sz="3700" dirty="0" smtClean="0">
                <a:solidFill>
                  <a:srgbClr val="3E3F41"/>
                </a:solidFill>
                <a:latin typeface="Calibri Light" panose="020F0302020204030204" pitchFamily="34" charset="0"/>
              </a:rPr>
              <a:t>- Robert </a:t>
            </a:r>
            <a:r>
              <a:rPr lang="es-ES" sz="3700" dirty="0" err="1" smtClean="0">
                <a:solidFill>
                  <a:srgbClr val="3E3F41"/>
                </a:solidFill>
                <a:latin typeface="Calibri Light" panose="020F0302020204030204" pitchFamily="34" charset="0"/>
              </a:rPr>
              <a:t>Lugolobi</a:t>
            </a:r>
            <a:r>
              <a:rPr lang="es-ES" sz="3700" dirty="0" smtClean="0">
                <a:solidFill>
                  <a:srgbClr val="3E3F41"/>
                </a:solidFill>
                <a:latin typeface="Calibri Light" panose="020F0302020204030204" pitchFamily="34" charset="0"/>
              </a:rPr>
              <a:t>, Director Ejecutivo de Transparencia Internacional</a:t>
            </a:r>
            <a:endParaRPr lang="es-ES" sz="3700" dirty="0">
              <a:solidFill>
                <a:srgbClr val="3E3F41"/>
              </a:solidFill>
              <a:latin typeface="Calibri Light" panose="020F0302020204030204" pitchFamily="34" charset="0"/>
            </a:endParaRPr>
          </a:p>
        </p:txBody>
      </p:sp>
      <p:sp>
        <p:nvSpPr>
          <p:cNvPr id="4" name="Oval 15"/>
          <p:cNvSpPr/>
          <p:nvPr/>
        </p:nvSpPr>
        <p:spPr>
          <a:xfrm>
            <a:off x="22649090" y="184825"/>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reeform 142"/>
          <p:cNvSpPr>
            <a:spLocks noChangeArrowheads="1"/>
          </p:cNvSpPr>
          <p:nvPr/>
        </p:nvSpPr>
        <p:spPr bwMode="auto">
          <a:xfrm>
            <a:off x="23136539" y="676433"/>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Tree>
    <p:extLst>
      <p:ext uri="{BB962C8B-B14F-4D97-AF65-F5344CB8AC3E}">
        <p14:creationId xmlns:p14="http://schemas.microsoft.com/office/powerpoint/2010/main" val="34269296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21"/>
            <a:ext cx="20647024" cy="3924115"/>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dirty="0" smtClean="0">
                <a:solidFill>
                  <a:srgbClr val="000000"/>
                </a:solidFill>
                <a:latin typeface="Calibri Light" panose="020F0302020204030204" pitchFamily="34" charset="0"/>
              </a:rPr>
              <a:t>Un día vas en tu motocicleta y te para un carro de la  policía en la autopista, no llevas puesto el casco. (La ley en tu país establece que el conductor  de motocicleta debe llevar casco de protección) El oficial de policía te dice que debes pagar una multa de 100 dólares americanos, pero si le das 20 dólares va a dejar pasar tu falta.</a:t>
            </a:r>
            <a:endParaRPr lang="es-ES" sz="5400" dirty="0">
              <a:solidFill>
                <a:srgbClr val="000000"/>
              </a:solidFill>
              <a:latin typeface="Calibri Light" panose="020F0302020204030204" pitchFamily="34" charset="0"/>
            </a:endParaRPr>
          </a:p>
        </p:txBody>
      </p:sp>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s-ES" sz="8001" dirty="0" smtClean="0">
                <a:solidFill>
                  <a:schemeClr val="accent1"/>
                </a:solidFill>
                <a:latin typeface="Calibri" panose="020F0502020204030204" pitchFamily="34" charset="0"/>
                <a:cs typeface="Lato Regular"/>
              </a:rPr>
              <a:t>Estudio de Caso</a:t>
            </a:r>
            <a:endParaRPr lang="es-ES" sz="8001" dirty="0">
              <a:solidFill>
                <a:schemeClr val="accent1"/>
              </a:solidFill>
              <a:latin typeface="Calibri" panose="020F0502020204030204" pitchFamily="34" charset="0"/>
              <a:cs typeface="Lato Regular"/>
            </a:endParaRPr>
          </a:p>
        </p:txBody>
      </p:sp>
      <p:sp>
        <p:nvSpPr>
          <p:cNvPr id="12" name="Subtitle 2"/>
          <p:cNvSpPr txBox="1">
            <a:spLocks/>
          </p:cNvSpPr>
          <p:nvPr/>
        </p:nvSpPr>
        <p:spPr>
          <a:xfrm>
            <a:off x="2171701" y="6949136"/>
            <a:ext cx="20647024" cy="2885882"/>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s-ES" sz="5000" b="1" dirty="0" smtClean="0">
                <a:solidFill>
                  <a:srgbClr val="000000"/>
                </a:solidFill>
                <a:latin typeface="Calibri Light" panose="020F0302020204030204" pitchFamily="34" charset="0"/>
              </a:rPr>
              <a:t>Preguntas:</a:t>
            </a:r>
          </a:p>
          <a:p>
            <a:pPr marL="685800" indent="-685800">
              <a:buFont typeface="Arial" panose="020B0604020202020204" pitchFamily="34" charset="0"/>
              <a:buChar char="•"/>
            </a:pPr>
            <a:r>
              <a:rPr lang="es-ES" sz="5400" dirty="0" smtClean="0">
                <a:solidFill>
                  <a:srgbClr val="000000"/>
                </a:solidFill>
                <a:latin typeface="Calibri Light" panose="020F0302020204030204" pitchFamily="34" charset="0"/>
              </a:rPr>
              <a:t>Deberías pagarle al policía?</a:t>
            </a:r>
          </a:p>
          <a:p>
            <a:pPr marL="685800" indent="-685800">
              <a:buFont typeface="Arial" panose="020B0604020202020204" pitchFamily="34" charset="0"/>
              <a:buChar char="•"/>
            </a:pPr>
            <a:r>
              <a:rPr lang="es-ES" sz="5400" dirty="0" smtClean="0">
                <a:solidFill>
                  <a:srgbClr val="000000"/>
                </a:solidFill>
                <a:latin typeface="Calibri Light" panose="020F0302020204030204" pitchFamily="34" charset="0"/>
              </a:rPr>
              <a:t>Sería diferente si sólo te hubiera pedido 5 dólares?</a:t>
            </a:r>
            <a:endParaRPr lang="es-ES" sz="5400" dirty="0">
              <a:solidFill>
                <a:srgbClr val="000000"/>
              </a:solidFill>
              <a:latin typeface="Calibri Light" panose="020F0302020204030204" pitchFamily="34" charset="0"/>
            </a:endParaRPr>
          </a:p>
        </p:txBody>
      </p:sp>
      <p:sp>
        <p:nvSpPr>
          <p:cNvPr id="14" name="Oval 20"/>
          <p:cNvSpPr/>
          <p:nvPr/>
        </p:nvSpPr>
        <p:spPr>
          <a:xfrm>
            <a:off x="22649091" y="227222"/>
            <a:ext cx="1554714" cy="1554714"/>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Tree>
    <p:extLst>
      <p:ext uri="{BB962C8B-B14F-4D97-AF65-F5344CB8AC3E}">
        <p14:creationId xmlns:p14="http://schemas.microsoft.com/office/powerpoint/2010/main" val="9940120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562" y="2578323"/>
            <a:ext cx="16863638" cy="9481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n-US" sz="8001" dirty="0">
                <a:solidFill>
                  <a:schemeClr val="accent1"/>
                </a:solidFill>
                <a:latin typeface="Calibri" panose="020F0502020204030204" pitchFamily="34" charset="0"/>
                <a:cs typeface="Lato Regular"/>
              </a:rPr>
              <a:t>Video</a:t>
            </a:r>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0" name="Oval 37"/>
          <p:cNvSpPr/>
          <p:nvPr/>
        </p:nvSpPr>
        <p:spPr>
          <a:xfrm>
            <a:off x="22691411" y="227221"/>
            <a:ext cx="1554714" cy="1554714"/>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45"/>
          <p:cNvSpPr>
            <a:spLocks noChangeArrowheads="1"/>
          </p:cNvSpPr>
          <p:nvPr/>
        </p:nvSpPr>
        <p:spPr bwMode="auto">
          <a:xfrm>
            <a:off x="23135294" y="706128"/>
            <a:ext cx="666948" cy="596901"/>
          </a:xfrm>
          <a:custGeom>
            <a:avLst/>
            <a:gdLst>
              <a:gd name="T0" fmla="*/ 72075278 w 588"/>
              <a:gd name="T1" fmla="*/ 56019554 h 524"/>
              <a:gd name="T2" fmla="*/ 72075278 w 588"/>
              <a:gd name="T3" fmla="*/ 56019554 h 524"/>
              <a:gd name="T4" fmla="*/ 53766324 w 588"/>
              <a:gd name="T5" fmla="*/ 56019554 h 524"/>
              <a:gd name="T6" fmla="*/ 49253450 w 588"/>
              <a:gd name="T7" fmla="*/ 56019554 h 524"/>
              <a:gd name="T8" fmla="*/ 49253450 w 588"/>
              <a:gd name="T9" fmla="*/ 62388158 h 524"/>
              <a:gd name="T10" fmla="*/ 53766324 w 588"/>
              <a:gd name="T11" fmla="*/ 67067360 h 524"/>
              <a:gd name="T12" fmla="*/ 53766324 w 588"/>
              <a:gd name="T13" fmla="*/ 67976954 h 524"/>
              <a:gd name="T14" fmla="*/ 21919109 w 588"/>
              <a:gd name="T15" fmla="*/ 67976954 h 524"/>
              <a:gd name="T16" fmla="*/ 21919109 w 588"/>
              <a:gd name="T17" fmla="*/ 67067360 h 524"/>
              <a:gd name="T18" fmla="*/ 27334342 w 588"/>
              <a:gd name="T19" fmla="*/ 62388158 h 524"/>
              <a:gd name="T20" fmla="*/ 27334342 w 588"/>
              <a:gd name="T21" fmla="*/ 56019554 h 524"/>
              <a:gd name="T22" fmla="*/ 21919109 w 588"/>
              <a:gd name="T23" fmla="*/ 56019554 h 524"/>
              <a:gd name="T24" fmla="*/ 3739064 w 588"/>
              <a:gd name="T25" fmla="*/ 56019554 h 524"/>
              <a:gd name="T26" fmla="*/ 0 w 588"/>
              <a:gd name="T27" fmla="*/ 52380095 h 524"/>
              <a:gd name="T28" fmla="*/ 0 w 588"/>
              <a:gd name="T29" fmla="*/ 3639459 h 524"/>
              <a:gd name="T30" fmla="*/ 3739064 w 588"/>
              <a:gd name="T31" fmla="*/ 0 h 524"/>
              <a:gd name="T32" fmla="*/ 72075278 w 588"/>
              <a:gd name="T33" fmla="*/ 0 h 524"/>
              <a:gd name="T34" fmla="*/ 75685433 w 588"/>
              <a:gd name="T35" fmla="*/ 3639459 h 524"/>
              <a:gd name="T36" fmla="*/ 75685433 w 588"/>
              <a:gd name="T37" fmla="*/ 52380095 h 524"/>
              <a:gd name="T38" fmla="*/ 72075278 w 588"/>
              <a:gd name="T39" fmla="*/ 56019554 h 524"/>
              <a:gd name="T40" fmla="*/ 71172559 w 588"/>
              <a:gd name="T41" fmla="*/ 4549054 h 524"/>
              <a:gd name="T42" fmla="*/ 71172559 w 588"/>
              <a:gd name="T43" fmla="*/ 4549054 h 524"/>
              <a:gd name="T44" fmla="*/ 5544142 w 588"/>
              <a:gd name="T45" fmla="*/ 4549054 h 524"/>
              <a:gd name="T46" fmla="*/ 5544142 w 588"/>
              <a:gd name="T47" fmla="*/ 45881344 h 524"/>
              <a:gd name="T48" fmla="*/ 71172559 w 588"/>
              <a:gd name="T49" fmla="*/ 45881344 h 524"/>
              <a:gd name="T50" fmla="*/ 71172559 w 588"/>
              <a:gd name="T51" fmla="*/ 4549054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solidFill>
            <a:schemeClr val="bg1"/>
          </a:solidFill>
          <a:ln>
            <a:noFill/>
          </a:ln>
          <a:extLst/>
        </p:spPr>
        <p:txBody>
          <a:bodyPr wrap="none" anchor="ctr"/>
          <a:lstStyle/>
          <a:p>
            <a:endParaRPr lang="en-US" dirty="0">
              <a:latin typeface="Lato Light"/>
            </a:endParaRPr>
          </a:p>
        </p:txBody>
      </p:sp>
    </p:spTree>
    <p:extLst>
      <p:ext uri="{BB962C8B-B14F-4D97-AF65-F5344CB8AC3E}">
        <p14:creationId xmlns:p14="http://schemas.microsoft.com/office/powerpoint/2010/main" val="24513712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19"/>
            <a:ext cx="20647024" cy="2941282"/>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b="1" dirty="0" smtClean="0">
                <a:solidFill>
                  <a:srgbClr val="000000"/>
                </a:solidFill>
                <a:latin typeface="Calibri Light" panose="020F0302020204030204" pitchFamily="34" charset="0"/>
              </a:rPr>
              <a:t>Preguntas:</a:t>
            </a:r>
          </a:p>
          <a:p>
            <a:pPr marL="685811" indent="-685811">
              <a:buFont typeface="Arial" panose="020B0604020202020204" pitchFamily="34" charset="0"/>
              <a:buChar char="•"/>
            </a:pPr>
            <a:r>
              <a:rPr lang="es-ES" sz="5400" dirty="0" smtClean="0">
                <a:solidFill>
                  <a:srgbClr val="000000"/>
                </a:solidFill>
                <a:latin typeface="Calibri Light" panose="020F0302020204030204" pitchFamily="34" charset="0"/>
              </a:rPr>
              <a:t>Qué piensas sobre esta situación?</a:t>
            </a:r>
          </a:p>
          <a:p>
            <a:pPr marL="685811" indent="-685811">
              <a:buFont typeface="Arial" panose="020B0604020202020204" pitchFamily="34" charset="0"/>
              <a:buChar char="•"/>
            </a:pPr>
            <a:r>
              <a:rPr lang="es-ES" sz="5400" dirty="0" smtClean="0">
                <a:solidFill>
                  <a:srgbClr val="000000"/>
                </a:solidFill>
                <a:latin typeface="Calibri Light" panose="020F0302020204030204" pitchFamily="34" charset="0"/>
              </a:rPr>
              <a:t>Que harías?</a:t>
            </a:r>
            <a:endParaRPr lang="es-ES" sz="5400" dirty="0">
              <a:solidFill>
                <a:srgbClr val="000000"/>
              </a:solidFill>
              <a:latin typeface="Calibri Light" panose="020F0302020204030204" pitchFamily="34" charset="0"/>
            </a:endParaRPr>
          </a:p>
        </p:txBody>
      </p:sp>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n-US" sz="8001" dirty="0">
                <a:solidFill>
                  <a:schemeClr val="accent1"/>
                </a:solidFill>
                <a:latin typeface="Calibri" panose="020F0502020204030204" pitchFamily="34" charset="0"/>
                <a:cs typeface="Lato Regular"/>
              </a:rPr>
              <a:t>Video</a:t>
            </a: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
        <p:nvSpPr>
          <p:cNvPr id="17" name="Oval 37"/>
          <p:cNvSpPr/>
          <p:nvPr/>
        </p:nvSpPr>
        <p:spPr>
          <a:xfrm>
            <a:off x="22691411" y="227221"/>
            <a:ext cx="1554714" cy="1554714"/>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45"/>
          <p:cNvSpPr>
            <a:spLocks noChangeArrowheads="1"/>
          </p:cNvSpPr>
          <p:nvPr/>
        </p:nvSpPr>
        <p:spPr bwMode="auto">
          <a:xfrm>
            <a:off x="23135294" y="706128"/>
            <a:ext cx="666948" cy="596901"/>
          </a:xfrm>
          <a:custGeom>
            <a:avLst/>
            <a:gdLst>
              <a:gd name="T0" fmla="*/ 72075278 w 588"/>
              <a:gd name="T1" fmla="*/ 56019554 h 524"/>
              <a:gd name="T2" fmla="*/ 72075278 w 588"/>
              <a:gd name="T3" fmla="*/ 56019554 h 524"/>
              <a:gd name="T4" fmla="*/ 53766324 w 588"/>
              <a:gd name="T5" fmla="*/ 56019554 h 524"/>
              <a:gd name="T6" fmla="*/ 49253450 w 588"/>
              <a:gd name="T7" fmla="*/ 56019554 h 524"/>
              <a:gd name="T8" fmla="*/ 49253450 w 588"/>
              <a:gd name="T9" fmla="*/ 62388158 h 524"/>
              <a:gd name="T10" fmla="*/ 53766324 w 588"/>
              <a:gd name="T11" fmla="*/ 67067360 h 524"/>
              <a:gd name="T12" fmla="*/ 53766324 w 588"/>
              <a:gd name="T13" fmla="*/ 67976954 h 524"/>
              <a:gd name="T14" fmla="*/ 21919109 w 588"/>
              <a:gd name="T15" fmla="*/ 67976954 h 524"/>
              <a:gd name="T16" fmla="*/ 21919109 w 588"/>
              <a:gd name="T17" fmla="*/ 67067360 h 524"/>
              <a:gd name="T18" fmla="*/ 27334342 w 588"/>
              <a:gd name="T19" fmla="*/ 62388158 h 524"/>
              <a:gd name="T20" fmla="*/ 27334342 w 588"/>
              <a:gd name="T21" fmla="*/ 56019554 h 524"/>
              <a:gd name="T22" fmla="*/ 21919109 w 588"/>
              <a:gd name="T23" fmla="*/ 56019554 h 524"/>
              <a:gd name="T24" fmla="*/ 3739064 w 588"/>
              <a:gd name="T25" fmla="*/ 56019554 h 524"/>
              <a:gd name="T26" fmla="*/ 0 w 588"/>
              <a:gd name="T27" fmla="*/ 52380095 h 524"/>
              <a:gd name="T28" fmla="*/ 0 w 588"/>
              <a:gd name="T29" fmla="*/ 3639459 h 524"/>
              <a:gd name="T30" fmla="*/ 3739064 w 588"/>
              <a:gd name="T31" fmla="*/ 0 h 524"/>
              <a:gd name="T32" fmla="*/ 72075278 w 588"/>
              <a:gd name="T33" fmla="*/ 0 h 524"/>
              <a:gd name="T34" fmla="*/ 75685433 w 588"/>
              <a:gd name="T35" fmla="*/ 3639459 h 524"/>
              <a:gd name="T36" fmla="*/ 75685433 w 588"/>
              <a:gd name="T37" fmla="*/ 52380095 h 524"/>
              <a:gd name="T38" fmla="*/ 72075278 w 588"/>
              <a:gd name="T39" fmla="*/ 56019554 h 524"/>
              <a:gd name="T40" fmla="*/ 71172559 w 588"/>
              <a:gd name="T41" fmla="*/ 4549054 h 524"/>
              <a:gd name="T42" fmla="*/ 71172559 w 588"/>
              <a:gd name="T43" fmla="*/ 4549054 h 524"/>
              <a:gd name="T44" fmla="*/ 5544142 w 588"/>
              <a:gd name="T45" fmla="*/ 4549054 h 524"/>
              <a:gd name="T46" fmla="*/ 5544142 w 588"/>
              <a:gd name="T47" fmla="*/ 45881344 h 524"/>
              <a:gd name="T48" fmla="*/ 71172559 w 588"/>
              <a:gd name="T49" fmla="*/ 45881344 h 524"/>
              <a:gd name="T50" fmla="*/ 71172559 w 588"/>
              <a:gd name="T51" fmla="*/ 4549054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solidFill>
            <a:schemeClr val="bg1"/>
          </a:solidFill>
          <a:ln>
            <a:noFill/>
          </a:ln>
          <a:extLst/>
        </p:spPr>
        <p:txBody>
          <a:bodyPr wrap="none" anchor="ctr"/>
          <a:lstStyle/>
          <a:p>
            <a:endParaRPr lang="en-US" dirty="0">
              <a:latin typeface="Lato Light"/>
            </a:endParaRPr>
          </a:p>
        </p:txBody>
      </p:sp>
    </p:spTree>
    <p:extLst>
      <p:ext uri="{BB962C8B-B14F-4D97-AF65-F5344CB8AC3E}">
        <p14:creationId xmlns:p14="http://schemas.microsoft.com/office/powerpoint/2010/main" val="38801967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21"/>
            <a:ext cx="20294741" cy="3924115"/>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s-ES" sz="5400" dirty="0" smtClean="0">
                <a:solidFill>
                  <a:srgbClr val="000000"/>
                </a:solidFill>
                <a:latin typeface="Calibri Light" panose="020F0302020204030204" pitchFamily="34" charset="0"/>
              </a:rPr>
              <a:t>El director del proyecto invita a representantes de diferentes instituciones a participar en un día de reunión para discutir la segunda fase del proyecto. La reunión se realiza durante las horas de trabajo, terminada la reunión los representantes del gobierno preguntan por sus “viáticos”.  (pago por su asistencia a la reunión).</a:t>
            </a:r>
            <a:endParaRPr lang="es-ES" sz="5400" dirty="0">
              <a:solidFill>
                <a:srgbClr val="000000"/>
              </a:solidFill>
              <a:latin typeface="Calibri Light" panose="020F0302020204030204" pitchFamily="34" charset="0"/>
            </a:endParaRPr>
          </a:p>
        </p:txBody>
      </p:sp>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s-ES" sz="8001" dirty="0" smtClean="0">
                <a:solidFill>
                  <a:schemeClr val="accent1"/>
                </a:solidFill>
                <a:latin typeface="Calibri" panose="020F0502020204030204" pitchFamily="34" charset="0"/>
                <a:cs typeface="Lato Regular"/>
              </a:rPr>
              <a:t>Estudio de Caso</a:t>
            </a:r>
            <a:endParaRPr lang="es-ES" sz="8001" dirty="0">
              <a:solidFill>
                <a:schemeClr val="accent1"/>
              </a:solidFill>
              <a:latin typeface="Calibri" panose="020F0502020204030204" pitchFamily="34" charset="0"/>
              <a:cs typeface="Lato Regular"/>
            </a:endParaRPr>
          </a:p>
        </p:txBody>
      </p:sp>
      <p:sp>
        <p:nvSpPr>
          <p:cNvPr id="12" name="Subtitle 2"/>
          <p:cNvSpPr txBox="1">
            <a:spLocks/>
          </p:cNvSpPr>
          <p:nvPr/>
        </p:nvSpPr>
        <p:spPr>
          <a:xfrm>
            <a:off x="2171701" y="7330135"/>
            <a:ext cx="20647024" cy="4361158"/>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s-ES" sz="5400" b="1" dirty="0" smtClean="0">
                <a:solidFill>
                  <a:srgbClr val="000000"/>
                </a:solidFill>
                <a:latin typeface="Calibri Light" panose="020F0302020204030204" pitchFamily="34" charset="0"/>
              </a:rPr>
              <a:t>Preguntas:</a:t>
            </a:r>
          </a:p>
          <a:p>
            <a:pPr marL="685800" indent="-685800">
              <a:buFont typeface="Arial" panose="020B0604020202020204" pitchFamily="34" charset="0"/>
              <a:buChar char="•"/>
            </a:pPr>
            <a:r>
              <a:rPr lang="es-ES" sz="5400" dirty="0" smtClean="0">
                <a:solidFill>
                  <a:srgbClr val="000000"/>
                </a:solidFill>
                <a:latin typeface="Calibri Light" panose="020F0302020204030204" pitchFamily="34" charset="0"/>
              </a:rPr>
              <a:t>Es esto correcto?</a:t>
            </a:r>
          </a:p>
          <a:p>
            <a:pPr marL="685800" indent="-685800">
              <a:buFont typeface="Arial" panose="020B0604020202020204" pitchFamily="34" charset="0"/>
              <a:buChar char="•"/>
            </a:pPr>
            <a:r>
              <a:rPr lang="es-ES" sz="5400" dirty="0" smtClean="0">
                <a:solidFill>
                  <a:srgbClr val="000000"/>
                </a:solidFill>
                <a:latin typeface="Calibri Light" panose="020F0302020204030204" pitchFamily="34" charset="0"/>
              </a:rPr>
              <a:t>Los oficiales de gobierno piden al director no usar facturas de pago.</a:t>
            </a:r>
          </a:p>
          <a:p>
            <a:pPr marL="1485733" lvl="1" indent="-571500">
              <a:buFont typeface="Arial" panose="020B0604020202020204" pitchFamily="34" charset="0"/>
              <a:buChar char="•"/>
            </a:pPr>
            <a:r>
              <a:rPr lang="es-ES" sz="4200" dirty="0" smtClean="0">
                <a:solidFill>
                  <a:srgbClr val="000000"/>
                </a:solidFill>
                <a:latin typeface="Calibri Light" panose="020F0302020204030204" pitchFamily="34" charset="0"/>
              </a:rPr>
              <a:t>Existe una práctica similar en tu país?</a:t>
            </a:r>
          </a:p>
          <a:p>
            <a:pPr marL="1485733" lvl="1" indent="-571500">
              <a:buFont typeface="Arial" panose="020B0604020202020204" pitchFamily="34" charset="0"/>
              <a:buChar char="•"/>
            </a:pPr>
            <a:r>
              <a:rPr lang="es-ES" sz="4200" dirty="0" smtClean="0">
                <a:solidFill>
                  <a:srgbClr val="000000"/>
                </a:solidFill>
                <a:latin typeface="Calibri Light" panose="020F0302020204030204" pitchFamily="34" charset="0"/>
              </a:rPr>
              <a:t>Puede evitarse esta situación? Si es el caso, cómo?</a:t>
            </a:r>
            <a:endParaRPr lang="es-ES" sz="4200" dirty="0">
              <a:solidFill>
                <a:srgbClr val="000000"/>
              </a:solidFill>
              <a:latin typeface="Calibri Light" panose="020F0302020204030204" pitchFamily="34" charset="0"/>
            </a:endParaRPr>
          </a:p>
        </p:txBody>
      </p:sp>
      <p:sp>
        <p:nvSpPr>
          <p:cNvPr id="13" name="Oval 20"/>
          <p:cNvSpPr/>
          <p:nvPr/>
        </p:nvSpPr>
        <p:spPr>
          <a:xfrm>
            <a:off x="22649091" y="227222"/>
            <a:ext cx="1554714" cy="1554714"/>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5"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Tree>
    <p:extLst>
      <p:ext uri="{BB962C8B-B14F-4D97-AF65-F5344CB8AC3E}">
        <p14:creationId xmlns:p14="http://schemas.microsoft.com/office/powerpoint/2010/main" val="16241900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19"/>
            <a:ext cx="20647024" cy="9437419"/>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b="1" dirty="0" smtClean="0">
                <a:solidFill>
                  <a:srgbClr val="000000"/>
                </a:solidFill>
                <a:latin typeface="Calibri Light" panose="020F0302020204030204" pitchFamily="34" charset="0"/>
              </a:rPr>
              <a:t>Corrupción mayor:</a:t>
            </a:r>
            <a:r>
              <a:rPr lang="en-US" sz="5400" b="1" dirty="0" smtClean="0">
                <a:solidFill>
                  <a:srgbClr val="000000"/>
                </a:solidFill>
                <a:latin typeface="Calibri Light" panose="020F0302020204030204" pitchFamily="34" charset="0"/>
              </a:rPr>
              <a:t>  </a:t>
            </a:r>
          </a:p>
          <a:p>
            <a:r>
              <a:rPr lang="es-ES" sz="5400" dirty="0" smtClean="0">
                <a:solidFill>
                  <a:srgbClr val="000000"/>
                </a:solidFill>
                <a:latin typeface="Calibri Light" panose="020F0302020204030204" pitchFamily="34" charset="0"/>
              </a:rPr>
              <a:t>Se da en altos niveles de gobierno, compañías y </a:t>
            </a:r>
            <a:r>
              <a:rPr lang="es-ES" sz="5400" dirty="0" err="1" smtClean="0">
                <a:solidFill>
                  <a:srgbClr val="000000"/>
                </a:solidFill>
                <a:latin typeface="Calibri Light" panose="020F0302020204030204" pitchFamily="34" charset="0"/>
              </a:rPr>
              <a:t>ONGs</a:t>
            </a:r>
            <a:r>
              <a:rPr lang="es-ES" sz="5400" dirty="0" smtClean="0">
                <a:solidFill>
                  <a:srgbClr val="000000"/>
                </a:solidFill>
                <a:latin typeface="Calibri Light" panose="020F0302020204030204" pitchFamily="34" charset="0"/>
              </a:rPr>
              <a:t> grandes e involucra desfalcos de mucho dinero, por ejemplo:  desviando para uso privado el dinero destinado a programas sociales.</a:t>
            </a:r>
          </a:p>
          <a:p>
            <a:endParaRPr lang="en-GB" sz="5400" dirty="0" smtClean="0">
              <a:solidFill>
                <a:srgbClr val="000000"/>
              </a:solidFill>
              <a:latin typeface="Calibri Light" panose="020F0302020204030204" pitchFamily="34" charset="0"/>
            </a:endParaRPr>
          </a:p>
          <a:p>
            <a:r>
              <a:rPr lang="es-ES" sz="5400" b="1" dirty="0" smtClean="0">
                <a:solidFill>
                  <a:srgbClr val="000000"/>
                </a:solidFill>
                <a:latin typeface="Calibri Light" panose="020F0302020204030204" pitchFamily="34" charset="0"/>
              </a:rPr>
              <a:t>Corrupción menor</a:t>
            </a:r>
            <a:r>
              <a:rPr lang="es-ES" sz="5400" dirty="0" smtClean="0">
                <a:solidFill>
                  <a:srgbClr val="000000"/>
                </a:solidFill>
                <a:latin typeface="Calibri Light" panose="020F0302020204030204" pitchFamily="34" charset="0"/>
              </a:rPr>
              <a:t>:  </a:t>
            </a:r>
          </a:p>
          <a:p>
            <a:r>
              <a:rPr lang="es-ES" sz="5400" dirty="0" smtClean="0">
                <a:solidFill>
                  <a:srgbClr val="000000"/>
                </a:solidFill>
                <a:latin typeface="Calibri Light" panose="020F0302020204030204" pitchFamily="34" charset="0"/>
              </a:rPr>
              <a:t>Pequeños incidentes de corrupción que suceden generalmente a nivel local, cometidos por gente como policías y jueces. Este tipo de corrupción afecta directamente a los pobres.  Un ejemplo de corrupción local es la necesidad de sobornar a los funcionarios públicos  y empleados de oficinas públicas. </a:t>
            </a:r>
            <a:endParaRPr lang="es-ES" sz="5400" dirty="0">
              <a:solidFill>
                <a:srgbClr val="000000"/>
              </a:solidFill>
              <a:latin typeface="Calibri Light" panose="020F0302020204030204" pitchFamily="34" charset="0"/>
            </a:endParaRPr>
          </a:p>
        </p:txBody>
      </p:sp>
      <p:sp>
        <p:nvSpPr>
          <p:cNvPr id="7" name="Rectangle 14"/>
          <p:cNvSpPr/>
          <p:nvPr/>
        </p:nvSpPr>
        <p:spPr>
          <a:xfrm>
            <a:off x="1431210" y="778973"/>
            <a:ext cx="9998790"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Calibri" panose="020F0502020204030204" pitchFamily="34" charset="0"/>
                <a:cs typeface="Lato Regular"/>
              </a:rPr>
              <a:t>Niveles de corrupción</a:t>
            </a:r>
            <a:endParaRPr lang="es-ES" sz="8001" dirty="0">
              <a:solidFill>
                <a:schemeClr val="accent1"/>
              </a:solidFill>
              <a:latin typeface="Calibri" panose="020F0502020204030204" pitchFamily="34" charset="0"/>
              <a:cs typeface="Lato Regular"/>
            </a:endParaRPr>
          </a:p>
        </p:txBody>
      </p:sp>
    </p:spTree>
    <p:extLst>
      <p:ext uri="{BB962C8B-B14F-4D97-AF65-F5344CB8AC3E}">
        <p14:creationId xmlns:p14="http://schemas.microsoft.com/office/powerpoint/2010/main" val="32761224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2233435" y="756641"/>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s-ES" sz="8001" dirty="0" smtClean="0">
                <a:solidFill>
                  <a:schemeClr val="accent1"/>
                </a:solidFill>
                <a:latin typeface="Calibri" panose="020F0502020204030204" pitchFamily="34" charset="0"/>
                <a:cs typeface="Lato Regular"/>
              </a:rPr>
              <a:t>Estudio de caso</a:t>
            </a:r>
            <a:endParaRPr lang="es-ES" sz="8001" dirty="0">
              <a:solidFill>
                <a:schemeClr val="accent1"/>
              </a:solidFill>
              <a:latin typeface="Calibri" panose="020F0502020204030204" pitchFamily="34" charset="0"/>
              <a:cs typeface="Lato Regular"/>
            </a:endParaRPr>
          </a:p>
        </p:txBody>
      </p:sp>
      <p:sp>
        <p:nvSpPr>
          <p:cNvPr id="17" name="TextBox 16"/>
          <p:cNvSpPr txBox="1"/>
          <p:nvPr/>
        </p:nvSpPr>
        <p:spPr>
          <a:xfrm>
            <a:off x="12487434" y="2068241"/>
            <a:ext cx="11083766" cy="9941183"/>
          </a:xfrm>
          <a:prstGeom prst="rect">
            <a:avLst/>
          </a:prstGeom>
          <a:noFill/>
        </p:spPr>
        <p:txBody>
          <a:bodyPr wrap="square" rtlCol="0">
            <a:spAutoFit/>
          </a:bodyPr>
          <a:lstStyle/>
          <a:p>
            <a:r>
              <a:rPr lang="es-ES" sz="4000" dirty="0" smtClean="0">
                <a:solidFill>
                  <a:srgbClr val="000000"/>
                </a:solidFill>
                <a:latin typeface="Calibri Light" panose="020F0302020204030204" pitchFamily="34" charset="0"/>
              </a:rPr>
              <a:t>Pedro había practicado sus habilidades de conducción con su instructor durante meses. Sólo faltaban algunos días para el examen y él se sentía preparado. Paró el coche esperando el comentario final de su maestro.</a:t>
            </a:r>
          </a:p>
          <a:p>
            <a:endParaRPr lang="es-ES" sz="4000" dirty="0" smtClean="0">
              <a:solidFill>
                <a:srgbClr val="000000"/>
              </a:solidFill>
              <a:latin typeface="Calibri Light" panose="020F0302020204030204" pitchFamily="34" charset="0"/>
            </a:endParaRPr>
          </a:p>
          <a:p>
            <a:r>
              <a:rPr lang="es-ES" sz="4000" dirty="0" smtClean="0">
                <a:solidFill>
                  <a:srgbClr val="000000"/>
                </a:solidFill>
                <a:latin typeface="Calibri Light" panose="020F0302020204030204" pitchFamily="34" charset="0"/>
              </a:rPr>
              <a:t>Lo que vino a continuación no fue lo que él esperaba. El instructor de conducción le contó que si quería pasar el examen tenía que sobornar al examinador. Si Pedro pagaba 100 dólares,  con mucho gusto el instructor podía servir de intermediario, asegurando que el examinador reciba el dinero antes que empiece el examen.</a:t>
            </a:r>
          </a:p>
          <a:p>
            <a:endParaRPr lang="es-ES" sz="4000" dirty="0" smtClean="0">
              <a:solidFill>
                <a:srgbClr val="000000"/>
              </a:solidFill>
              <a:latin typeface="Calibri Light" panose="020F0302020204030204" pitchFamily="34" charset="0"/>
            </a:endParaRPr>
          </a:p>
          <a:p>
            <a:pPr marL="457207" indent="-457207">
              <a:buFont typeface="Arial" panose="020B0604020202020204" pitchFamily="34" charset="0"/>
              <a:buChar char="•"/>
            </a:pPr>
            <a:r>
              <a:rPr lang="es-ES" sz="4000" dirty="0" smtClean="0">
                <a:solidFill>
                  <a:srgbClr val="000000"/>
                </a:solidFill>
                <a:latin typeface="Calibri Light" panose="020F0302020204030204" pitchFamily="34" charset="0"/>
              </a:rPr>
              <a:t>Qué piensas de ésta situación?</a:t>
            </a:r>
          </a:p>
          <a:p>
            <a:pPr marL="457207" indent="-457207">
              <a:buFont typeface="Arial" panose="020B0604020202020204" pitchFamily="34" charset="0"/>
              <a:buChar char="•"/>
            </a:pPr>
            <a:r>
              <a:rPr lang="es-ES" sz="4000" dirty="0" smtClean="0">
                <a:solidFill>
                  <a:srgbClr val="000000"/>
                </a:solidFill>
                <a:latin typeface="Calibri Light" panose="020F0302020204030204" pitchFamily="34" charset="0"/>
              </a:rPr>
              <a:t>Qué harías tú?</a:t>
            </a:r>
            <a:endParaRPr lang="es-ES" sz="4000" dirty="0">
              <a:solidFill>
                <a:srgbClr val="000000"/>
              </a:solidFill>
              <a:latin typeface="Calibri Light" panose="020F0302020204030204" pitchFamily="34" charset="0"/>
              <a:cs typeface="Lato Light"/>
            </a:endParaRPr>
          </a:p>
        </p:txBody>
      </p:sp>
      <p:grpSp>
        <p:nvGrpSpPr>
          <p:cNvPr id="7" name="Group 6"/>
          <p:cNvGrpSpPr/>
          <p:nvPr/>
        </p:nvGrpSpPr>
        <p:grpSpPr>
          <a:xfrm>
            <a:off x="12058921" y="12198605"/>
            <a:ext cx="11512280" cy="98580"/>
            <a:chOff x="4517996" y="10410325"/>
            <a:chExt cx="15868517" cy="158763"/>
          </a:xfrm>
        </p:grpSpPr>
        <p:sp>
          <p:nvSpPr>
            <p:cNvPr id="8" name="Rectangle 7"/>
            <p:cNvSpPr/>
            <p:nvPr/>
          </p:nvSpPr>
          <p:spPr>
            <a:xfrm>
              <a:off x="4517996" y="10410325"/>
              <a:ext cx="2606953" cy="15876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170309" y="10410325"/>
              <a:ext cx="2606953" cy="15876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9822621" y="10410325"/>
              <a:ext cx="2606953" cy="15876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2474934" y="10410325"/>
              <a:ext cx="2606953" cy="15876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5127247" y="10410325"/>
              <a:ext cx="2606953" cy="15876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7779560" y="10410325"/>
              <a:ext cx="2606953" cy="158763"/>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lassholder for bilde 2"/>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22129" r="22129"/>
          <a:stretch>
            <a:fillRect/>
          </a:stretch>
        </p:blipFill>
        <p:spPr>
          <a:xfrm>
            <a:off x="-528708" y="0"/>
            <a:ext cx="12585210" cy="13716000"/>
          </a:xfrm>
        </p:spPr>
      </p:pic>
      <p:sp>
        <p:nvSpPr>
          <p:cNvPr id="18" name="Oval 20"/>
          <p:cNvSpPr/>
          <p:nvPr/>
        </p:nvSpPr>
        <p:spPr>
          <a:xfrm>
            <a:off x="22649091" y="227222"/>
            <a:ext cx="1554714" cy="1554714"/>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pic>
        <p:nvPicPr>
          <p:cNvPr id="20" name="Plassholder for bilde 3"/>
          <p:cNvPicPr>
            <a:picLocks noChangeAspect="1"/>
          </p:cNvPicPr>
          <p:nvPr/>
        </p:nvPicPr>
        <p:blipFill>
          <a:blip r:embed="rId3">
            <a:extLst>
              <a:ext uri="{28A0092B-C50C-407E-A947-70E740481C1C}">
                <a14:useLocalDpi xmlns:a14="http://schemas.microsoft.com/office/drawing/2010/main" val="0"/>
              </a:ext>
            </a:extLst>
          </a:blip>
          <a:srcRect l="19399" r="19399"/>
          <a:stretch>
            <a:fillRect/>
          </a:stretch>
        </p:blipFill>
        <p:spPr>
          <a:xfrm>
            <a:off x="-559198" y="0"/>
            <a:ext cx="12585210" cy="13716000"/>
          </a:xfrm>
          <a:prstGeom prst="rect">
            <a:avLst/>
          </a:prstGeom>
          <a:effectLst/>
        </p:spPr>
      </p:pic>
    </p:spTree>
    <p:extLst>
      <p:ext uri="{BB962C8B-B14F-4D97-AF65-F5344CB8AC3E}">
        <p14:creationId xmlns:p14="http://schemas.microsoft.com/office/powerpoint/2010/main" val="17033353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939211" y="2510325"/>
            <a:ext cx="20647024" cy="10539772"/>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a:buFont typeface="Arial" panose="020B0604020202020204" pitchFamily="34" charset="0"/>
              <a:buChar char="•"/>
            </a:pPr>
            <a:r>
              <a:rPr lang="es-ES" sz="5400" dirty="0" smtClean="0">
                <a:solidFill>
                  <a:srgbClr val="000000"/>
                </a:solidFill>
                <a:latin typeface="Calibri Light" panose="020F0302020204030204" pitchFamily="34" charset="0"/>
              </a:rPr>
              <a:t>Soborno: dinero o servicios ofrecidos ilegalmente para obtener algo a cambio.</a:t>
            </a:r>
          </a:p>
          <a:p>
            <a:pPr marL="1600033" lvl="1" indent="-685800">
              <a:buFont typeface="Arial" panose="020B0604020202020204" pitchFamily="34" charset="0"/>
              <a:buChar char="•"/>
            </a:pPr>
            <a:r>
              <a:rPr lang="es-ES" sz="4600" dirty="0" smtClean="0">
                <a:solidFill>
                  <a:srgbClr val="000000"/>
                </a:solidFill>
                <a:latin typeface="Calibri Light" panose="020F0302020204030204" pitchFamily="34" charset="0"/>
              </a:rPr>
              <a:t>Activo: Cuando tu ofreces un soborno</a:t>
            </a:r>
          </a:p>
          <a:p>
            <a:pPr marL="1600033" lvl="1" indent="-685800">
              <a:buFont typeface="Arial" panose="020B0604020202020204" pitchFamily="34" charset="0"/>
              <a:buChar char="•"/>
            </a:pPr>
            <a:r>
              <a:rPr lang="es-ES" sz="4600" dirty="0" smtClean="0">
                <a:solidFill>
                  <a:srgbClr val="000000"/>
                </a:solidFill>
                <a:latin typeface="Calibri Light" panose="020F0302020204030204" pitchFamily="34" charset="0"/>
              </a:rPr>
              <a:t>Pasivo: Cuando tu aceptas o pides un soborno</a:t>
            </a:r>
          </a:p>
          <a:p>
            <a:pPr marL="685800" indent="-685800">
              <a:buFont typeface="Arial" panose="020B0604020202020204" pitchFamily="34" charset="0"/>
              <a:buChar char="•"/>
            </a:pPr>
            <a:r>
              <a:rPr lang="es-ES" sz="5400" dirty="0" smtClean="0">
                <a:solidFill>
                  <a:srgbClr val="000000"/>
                </a:solidFill>
                <a:latin typeface="Calibri Light" panose="020F0302020204030204" pitchFamily="34" charset="0"/>
              </a:rPr>
              <a:t>Mordida: forma ilegal de comisión </a:t>
            </a:r>
          </a:p>
          <a:p>
            <a:pPr marL="685800" indent="-685800">
              <a:buFont typeface="Arial" panose="020B0604020202020204" pitchFamily="34" charset="0"/>
              <a:buChar char="•"/>
            </a:pPr>
            <a:r>
              <a:rPr lang="es-ES" sz="5400" dirty="0" smtClean="0">
                <a:solidFill>
                  <a:srgbClr val="000000"/>
                </a:solidFill>
                <a:latin typeface="Calibri Light" panose="020F0302020204030204" pitchFamily="34" charset="0"/>
              </a:rPr>
              <a:t>Nepotismo:  </a:t>
            </a:r>
            <a:r>
              <a:rPr lang="es-ES" dirty="0" smtClean="0">
                <a:solidFill>
                  <a:srgbClr val="000000"/>
                </a:solidFill>
                <a:latin typeface="Calibri Light" panose="020F0302020204030204" pitchFamily="34" charset="0"/>
              </a:rPr>
              <a:t>favoritismo hacia la contratación de familiares y amigos.</a:t>
            </a:r>
          </a:p>
          <a:p>
            <a:pPr marL="685800" indent="-685800">
              <a:buFont typeface="Arial" panose="020B0604020202020204" pitchFamily="34" charset="0"/>
              <a:buChar char="•"/>
            </a:pPr>
            <a:r>
              <a:rPr lang="es-ES" sz="5400" dirty="0" smtClean="0">
                <a:solidFill>
                  <a:srgbClr val="000000"/>
                </a:solidFill>
                <a:latin typeface="Calibri Light" panose="020F0302020204030204" pitchFamily="34" charset="0"/>
              </a:rPr>
              <a:t>Pago por servicios: </a:t>
            </a:r>
            <a:r>
              <a:rPr lang="es-ES" dirty="0" smtClean="0">
                <a:solidFill>
                  <a:srgbClr val="000000"/>
                </a:solidFill>
                <a:latin typeface="Calibri Light" panose="020F0302020204030204" pitchFamily="34" charset="0"/>
              </a:rPr>
              <a:t>exigir pago por servicios que en realidad son gratuitos</a:t>
            </a:r>
          </a:p>
          <a:p>
            <a:pPr marL="685800" indent="-685800">
              <a:buFont typeface="Arial" panose="020B0604020202020204" pitchFamily="34" charset="0"/>
              <a:buChar char="•"/>
            </a:pPr>
            <a:r>
              <a:rPr lang="es-ES" sz="5400" dirty="0" smtClean="0">
                <a:solidFill>
                  <a:srgbClr val="000000"/>
                </a:solidFill>
                <a:latin typeface="Calibri Light" panose="020F0302020204030204" pitchFamily="34" charset="0"/>
              </a:rPr>
              <a:t>Colusión: pacto secreto de dos o más personas para ganancia ilegal</a:t>
            </a:r>
          </a:p>
          <a:p>
            <a:pPr marL="685800" indent="-685800">
              <a:buFont typeface="Arial" panose="020B0604020202020204" pitchFamily="34" charset="0"/>
              <a:buChar char="•"/>
            </a:pPr>
            <a:r>
              <a:rPr lang="es-ES" sz="5400" dirty="0" smtClean="0">
                <a:solidFill>
                  <a:srgbClr val="000000"/>
                </a:solidFill>
                <a:latin typeface="Calibri Light" panose="020F0302020204030204" pitchFamily="34" charset="0"/>
              </a:rPr>
              <a:t>Malversación: mal uso del dinero ajeno.</a:t>
            </a:r>
          </a:p>
          <a:p>
            <a:pPr marL="685800" indent="-685800">
              <a:buFont typeface="Arial" panose="020B0604020202020204" pitchFamily="34" charset="0"/>
              <a:buChar char="•"/>
            </a:pPr>
            <a:r>
              <a:rPr lang="es-ES" sz="5400" dirty="0" smtClean="0">
                <a:solidFill>
                  <a:srgbClr val="000000"/>
                </a:solidFill>
                <a:latin typeface="Calibri Light" panose="020F0302020204030204" pitchFamily="34" charset="0"/>
              </a:rPr>
              <a:t>Abuso de poder</a:t>
            </a:r>
          </a:p>
          <a:p>
            <a:endParaRPr lang="en-US" sz="300" dirty="0">
              <a:solidFill>
                <a:srgbClr val="000000"/>
              </a:solidFill>
              <a:latin typeface="Calibri Light" panose="020F0302020204030204" pitchFamily="34" charset="0"/>
            </a:endParaRPr>
          </a:p>
          <a:p>
            <a:r>
              <a:rPr lang="es-ES" sz="5400" b="1" dirty="0" smtClean="0">
                <a:solidFill>
                  <a:srgbClr val="000000"/>
                </a:solidFill>
                <a:latin typeface="Calibri Light" panose="020F0302020204030204" pitchFamily="34" charset="0"/>
              </a:rPr>
              <a:t>Pregunta: </a:t>
            </a:r>
            <a:r>
              <a:rPr lang="es-ES" sz="5400" dirty="0" smtClean="0">
                <a:solidFill>
                  <a:srgbClr val="000000"/>
                </a:solidFill>
                <a:latin typeface="Calibri Light" panose="020F0302020204030204" pitchFamily="34" charset="0"/>
              </a:rPr>
              <a:t> Te has confrontado con alguna de estas situaciones? </a:t>
            </a:r>
            <a:endParaRPr lang="es-ES" sz="5400" dirty="0">
              <a:solidFill>
                <a:srgbClr val="000000"/>
              </a:solidFill>
              <a:latin typeface="Calibri Light" panose="020F0302020204030204" pitchFamily="34" charset="0"/>
            </a:endParaRPr>
          </a:p>
        </p:txBody>
      </p:sp>
      <p:sp>
        <p:nvSpPr>
          <p:cNvPr id="7" name="Rectangle 14"/>
          <p:cNvSpPr/>
          <p:nvPr/>
        </p:nvSpPr>
        <p:spPr>
          <a:xfrm>
            <a:off x="1431210" y="778973"/>
            <a:ext cx="9998790"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Calibri" panose="020F0502020204030204" pitchFamily="34" charset="0"/>
                <a:cs typeface="Lato Regular"/>
              </a:rPr>
              <a:t>Tipos de Corrupción</a:t>
            </a:r>
            <a:endParaRPr lang="es-ES" sz="8001" dirty="0">
              <a:solidFill>
                <a:schemeClr val="accent1"/>
              </a:solidFill>
              <a:latin typeface="Calibri" panose="020F0502020204030204" pitchFamily="34" charset="0"/>
              <a:cs typeface="Lato Regular"/>
            </a:endParaRPr>
          </a:p>
        </p:txBody>
      </p:sp>
    </p:spTree>
    <p:extLst>
      <p:ext uri="{BB962C8B-B14F-4D97-AF65-F5344CB8AC3E}">
        <p14:creationId xmlns:p14="http://schemas.microsoft.com/office/powerpoint/2010/main" val="30048581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662392" y="5416955"/>
            <a:ext cx="23053964" cy="3785872"/>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buClr>
                <a:schemeClr val="accent6">
                  <a:lumMod val="75000"/>
                </a:schemeClr>
              </a:buClr>
            </a:pPr>
            <a:r>
              <a:rPr lang="es-ES" sz="13001" dirty="0" smtClean="0">
                <a:solidFill>
                  <a:srgbClr val="000000"/>
                </a:solidFill>
                <a:latin typeface="Calibri" panose="020F0502020204030204" pitchFamily="34" charset="0"/>
              </a:rPr>
              <a:t>Dónde se puede encontrar corrupción?</a:t>
            </a:r>
            <a:endParaRPr lang="es-ES" sz="1300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1581786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4"/>
          <p:cNvSpPr/>
          <p:nvPr/>
        </p:nvSpPr>
        <p:spPr>
          <a:xfrm>
            <a:off x="1431210" y="778973"/>
            <a:ext cx="1959999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Calibri" panose="020F0502020204030204" pitchFamily="34" charset="0"/>
                <a:cs typeface="Lato Regular"/>
              </a:rPr>
              <a:t>Dónde se puede encontrar corrupción?</a:t>
            </a:r>
            <a:endParaRPr lang="es-ES" sz="8001" dirty="0">
              <a:solidFill>
                <a:schemeClr val="accent1"/>
              </a:solidFill>
              <a:latin typeface="Calibri" panose="020F0502020204030204" pitchFamily="34" charset="0"/>
              <a:cs typeface="Lato Regular"/>
            </a:endParaRPr>
          </a:p>
        </p:txBody>
      </p:sp>
      <p:graphicFrame>
        <p:nvGraphicFramePr>
          <p:cNvPr id="6" name="Content Placeholder 5"/>
          <p:cNvGraphicFramePr>
            <a:graphicFrameLocks noGrp="1"/>
          </p:cNvGraphicFramePr>
          <p:nvPr>
            <p:extLst>
              <p:ext uri="{D42A27DB-BD31-4B8C-83A1-F6EECF244321}">
                <p14:modId xmlns:p14="http://schemas.microsoft.com/office/powerpoint/2010/main" val="1293421737"/>
              </p:ext>
            </p:extLst>
          </p:nvPr>
        </p:nvGraphicFramePr>
        <p:xfrm>
          <a:off x="2829434" y="2681665"/>
          <a:ext cx="19208318" cy="103970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89689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19"/>
            <a:ext cx="20647024" cy="9971924"/>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dirty="0" smtClean="0">
                <a:solidFill>
                  <a:srgbClr val="000000"/>
                </a:solidFill>
                <a:latin typeface="Calibri Light" panose="020F0302020204030204" pitchFamily="34" charset="0"/>
              </a:rPr>
              <a:t>Un estilo de vida no acorde con sus ingresos</a:t>
            </a:r>
          </a:p>
          <a:p>
            <a:r>
              <a:rPr lang="es-ES" sz="5400" dirty="0" smtClean="0">
                <a:solidFill>
                  <a:srgbClr val="000000"/>
                </a:solidFill>
                <a:latin typeface="Calibri Light" panose="020F0302020204030204" pitchFamily="34" charset="0"/>
              </a:rPr>
              <a:t>Deliberadamente trabaja solo o siempre con el mismo colega</a:t>
            </a:r>
          </a:p>
          <a:p>
            <a:r>
              <a:rPr lang="es-ES" sz="5400" dirty="0" smtClean="0">
                <a:solidFill>
                  <a:srgbClr val="000000"/>
                </a:solidFill>
                <a:latin typeface="Calibri Light" panose="020F0302020204030204" pitchFamily="34" charset="0"/>
              </a:rPr>
              <a:t>Llamadas telefónicas reservadas</a:t>
            </a:r>
          </a:p>
          <a:p>
            <a:r>
              <a:rPr lang="es-ES" sz="5400" dirty="0" smtClean="0">
                <a:solidFill>
                  <a:srgbClr val="000000"/>
                </a:solidFill>
                <a:latin typeface="Calibri Light" panose="020F0302020204030204" pitchFamily="34" charset="0"/>
              </a:rPr>
              <a:t>Muchas discrepancias en caja chica, números redondos.</a:t>
            </a:r>
          </a:p>
          <a:p>
            <a:r>
              <a:rPr lang="es-ES" sz="5400" dirty="0" smtClean="0">
                <a:solidFill>
                  <a:srgbClr val="000000"/>
                </a:solidFill>
                <a:latin typeface="Calibri Light" panose="020F0302020204030204" pitchFamily="34" charset="0"/>
              </a:rPr>
              <a:t>Aglomeración de vales, facturas faltantes o incorrectas, etc.</a:t>
            </a:r>
          </a:p>
          <a:p>
            <a:r>
              <a:rPr lang="es-ES" sz="5400" dirty="0" smtClean="0">
                <a:solidFill>
                  <a:srgbClr val="000000"/>
                </a:solidFill>
                <a:latin typeface="Calibri Light" panose="020F0302020204030204" pitchFamily="34" charset="0"/>
              </a:rPr>
              <a:t>Irritabilidad, recelo o actitud defensiva </a:t>
            </a:r>
          </a:p>
          <a:p>
            <a:r>
              <a:rPr lang="es-ES" sz="5400" dirty="0" smtClean="0">
                <a:solidFill>
                  <a:srgbClr val="000000"/>
                </a:solidFill>
                <a:latin typeface="Calibri Light" panose="020F0302020204030204" pitchFamily="34" charset="0"/>
              </a:rPr>
              <a:t>Problemas de control: renuencia a compartir deberes </a:t>
            </a:r>
          </a:p>
          <a:p>
            <a:r>
              <a:rPr lang="es-ES" sz="5400" dirty="0" smtClean="0">
                <a:solidFill>
                  <a:srgbClr val="000000"/>
                </a:solidFill>
                <a:latin typeface="Calibri Light" panose="020F0302020204030204" pitchFamily="34" charset="0"/>
              </a:rPr>
              <a:t>Asociación inusual y cercana con el vendedor/cliente</a:t>
            </a:r>
          </a:p>
          <a:p>
            <a:r>
              <a:rPr lang="es-ES" sz="5400" dirty="0" smtClean="0">
                <a:solidFill>
                  <a:srgbClr val="000000"/>
                </a:solidFill>
                <a:latin typeface="Calibri Light" panose="020F0302020204030204" pitchFamily="34" charset="0"/>
              </a:rPr>
              <a:t>Problemas de adicción</a:t>
            </a:r>
          </a:p>
          <a:p>
            <a:r>
              <a:rPr lang="es-ES" sz="5400" dirty="0" smtClean="0">
                <a:solidFill>
                  <a:srgbClr val="000000"/>
                </a:solidFill>
                <a:latin typeface="Calibri Light" panose="020F0302020204030204" pitchFamily="34" charset="0"/>
              </a:rPr>
              <a:t>Alguien que siempre llega primero y se va último</a:t>
            </a:r>
            <a:endParaRPr lang="es-ES" sz="5400" dirty="0">
              <a:solidFill>
                <a:srgbClr val="000000"/>
              </a:solidFill>
              <a:latin typeface="Calibri Light" panose="020F0302020204030204" pitchFamily="34" charset="0"/>
            </a:endParaRPr>
          </a:p>
        </p:txBody>
      </p:sp>
      <p:sp>
        <p:nvSpPr>
          <p:cNvPr id="7" name="Rectangle 14"/>
          <p:cNvSpPr/>
          <p:nvPr/>
        </p:nvSpPr>
        <p:spPr>
          <a:xfrm>
            <a:off x="1431209" y="744780"/>
            <a:ext cx="20854025"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Calibri" panose="020F0502020204030204" pitchFamily="34" charset="0"/>
                <a:cs typeface="Lato Regular"/>
              </a:rPr>
              <a:t>Signos potenciales de corrupción en un individuo</a:t>
            </a:r>
            <a:endParaRPr lang="es-ES" sz="8001" dirty="0">
              <a:solidFill>
                <a:schemeClr val="accent1"/>
              </a:solidFill>
              <a:latin typeface="Calibri" panose="020F0502020204030204" pitchFamily="34" charset="0"/>
              <a:cs typeface="Lato Regular"/>
            </a:endParaRPr>
          </a:p>
        </p:txBody>
      </p:sp>
    </p:spTree>
    <p:extLst>
      <p:ext uri="{BB962C8B-B14F-4D97-AF65-F5344CB8AC3E}">
        <p14:creationId xmlns:p14="http://schemas.microsoft.com/office/powerpoint/2010/main" val="38323381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18"/>
            <a:ext cx="20647024" cy="7976506"/>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b="1" dirty="0" smtClean="0">
                <a:solidFill>
                  <a:srgbClr val="000000"/>
                </a:solidFill>
                <a:latin typeface="Calibri Light" panose="020F0302020204030204" pitchFamily="34" charset="0"/>
              </a:rPr>
              <a:t>Buenas preguntas para responderlas tu mismo:</a:t>
            </a:r>
          </a:p>
          <a:p>
            <a:pPr marL="685811" indent="-685811">
              <a:buFont typeface="Arial" panose="020B0604020202020204" pitchFamily="34" charset="0"/>
              <a:buChar char="•"/>
            </a:pPr>
            <a:r>
              <a:rPr lang="es-ES" sz="5400" dirty="0" smtClean="0">
                <a:solidFill>
                  <a:srgbClr val="000000"/>
                </a:solidFill>
                <a:latin typeface="Calibri Light" panose="020F0302020204030204" pitchFamily="34" charset="0"/>
              </a:rPr>
              <a:t>Me importa si otros, incluidos mis colegas o donantes, saben lo que estoy haciendo? </a:t>
            </a:r>
          </a:p>
          <a:p>
            <a:pPr marL="685811" indent="-685811">
              <a:buFont typeface="Arial" panose="020B0604020202020204" pitchFamily="34" charset="0"/>
              <a:buChar char="•"/>
            </a:pPr>
            <a:r>
              <a:rPr lang="es-ES" sz="5400" dirty="0" smtClean="0">
                <a:solidFill>
                  <a:srgbClr val="000000"/>
                </a:solidFill>
                <a:latin typeface="Calibri Light" panose="020F0302020204030204" pitchFamily="34" charset="0"/>
              </a:rPr>
              <a:t>Hay un conjunto de normas y una persona o gente, sobre la/s que yo soy responsable?</a:t>
            </a:r>
          </a:p>
          <a:p>
            <a:pPr marL="685811" indent="-685811">
              <a:buFont typeface="Arial" panose="020B0604020202020204" pitchFamily="34" charset="0"/>
              <a:buChar char="•"/>
            </a:pPr>
            <a:r>
              <a:rPr lang="es-ES" sz="5400" dirty="0" smtClean="0">
                <a:solidFill>
                  <a:srgbClr val="000000"/>
                </a:solidFill>
                <a:latin typeface="Calibri Light" panose="020F0302020204030204" pitchFamily="34" charset="0"/>
              </a:rPr>
              <a:t>Muestra mi forma de trabajo respeto por los demás?</a:t>
            </a:r>
          </a:p>
          <a:p>
            <a:pPr marL="685811" indent="-685811">
              <a:buFont typeface="Arial" panose="020B0604020202020204" pitchFamily="34" charset="0"/>
              <a:buChar char="•"/>
            </a:pPr>
            <a:r>
              <a:rPr lang="es-ES" sz="5400" dirty="0" smtClean="0">
                <a:solidFill>
                  <a:srgbClr val="000000"/>
                </a:solidFill>
                <a:latin typeface="Calibri Light" panose="020F0302020204030204" pitchFamily="34" charset="0"/>
              </a:rPr>
              <a:t>Si todos copiaran mis acciones, dañarían a otros?</a:t>
            </a:r>
          </a:p>
          <a:p>
            <a:pPr marL="1600044" lvl="1" indent="-685811">
              <a:buFont typeface="Arial" panose="020B0604020202020204" pitchFamily="34" charset="0"/>
              <a:buChar char="•"/>
            </a:pPr>
            <a:r>
              <a:rPr lang="es-ES" sz="4600" dirty="0" smtClean="0">
                <a:solidFill>
                  <a:srgbClr val="000000"/>
                </a:solidFill>
                <a:latin typeface="Calibri Light" panose="020F0302020204030204" pitchFamily="34" charset="0"/>
              </a:rPr>
              <a:t>En mi organización?</a:t>
            </a:r>
          </a:p>
          <a:p>
            <a:pPr marL="1600044" lvl="1" indent="-685811">
              <a:buFont typeface="Arial" panose="020B0604020202020204" pitchFamily="34" charset="0"/>
              <a:buChar char="•"/>
            </a:pPr>
            <a:r>
              <a:rPr lang="es-ES" sz="4600" dirty="0" smtClean="0">
                <a:solidFill>
                  <a:srgbClr val="000000"/>
                </a:solidFill>
                <a:latin typeface="Calibri Light" panose="020F0302020204030204" pitchFamily="34" charset="0"/>
              </a:rPr>
              <a:t>En mi comunidad?</a:t>
            </a:r>
            <a:endParaRPr lang="es-ES" sz="4600" dirty="0">
              <a:solidFill>
                <a:srgbClr val="000000"/>
              </a:solidFill>
              <a:latin typeface="Calibri Light" panose="020F0302020204030204" pitchFamily="34" charset="0"/>
            </a:endParaRPr>
          </a:p>
        </p:txBody>
      </p:sp>
      <p:sp>
        <p:nvSpPr>
          <p:cNvPr id="7" name="Rectangle 14"/>
          <p:cNvSpPr/>
          <p:nvPr/>
        </p:nvSpPr>
        <p:spPr>
          <a:xfrm>
            <a:off x="1431209" y="744780"/>
            <a:ext cx="20226525"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Lato Regular"/>
                <a:cs typeface="Lato Regular"/>
              </a:rPr>
              <a:t>Importa lo que yo hago?</a:t>
            </a:r>
            <a:endParaRPr lang="es-ES" sz="8001" dirty="0">
              <a:solidFill>
                <a:schemeClr val="accent1"/>
              </a:solidFill>
              <a:latin typeface="Lato Regular"/>
              <a:cs typeface="Lato Regular"/>
            </a:endParaRPr>
          </a:p>
        </p:txBody>
      </p:sp>
    </p:spTree>
    <p:extLst>
      <p:ext uri="{BB962C8B-B14F-4D97-AF65-F5344CB8AC3E}">
        <p14:creationId xmlns:p14="http://schemas.microsoft.com/office/powerpoint/2010/main" val="42398994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18"/>
            <a:ext cx="20647024" cy="9059880"/>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11" indent="-685811">
              <a:buFont typeface="Arial" panose="020B0604020202020204" pitchFamily="34" charset="0"/>
              <a:buChar char="•"/>
            </a:pPr>
            <a:r>
              <a:rPr lang="es-ES" sz="5400" b="1" dirty="0" smtClean="0">
                <a:solidFill>
                  <a:srgbClr val="000000"/>
                </a:solidFill>
                <a:latin typeface="+mn-lt"/>
              </a:rPr>
              <a:t>Una administración financiera pobre, no clara, puede ocultar:</a:t>
            </a:r>
          </a:p>
          <a:p>
            <a:pPr marL="1600044" lvl="1" indent="-685811">
              <a:buFont typeface="Arial" panose="020B0604020202020204" pitchFamily="34" charset="0"/>
              <a:buChar char="•"/>
            </a:pPr>
            <a:r>
              <a:rPr lang="es-ES" sz="4600" dirty="0" smtClean="0">
                <a:solidFill>
                  <a:srgbClr val="000000"/>
                </a:solidFill>
                <a:latin typeface="+mn-lt"/>
              </a:rPr>
              <a:t>“Doble financiamiento”- buscar o aceptar fondos de uno o más donantes para un proyecto que ya cuenta con financiamiento completo</a:t>
            </a:r>
          </a:p>
          <a:p>
            <a:pPr marL="1600044" lvl="1" indent="-685811">
              <a:buFont typeface="Arial" panose="020B0604020202020204" pitchFamily="34" charset="0"/>
              <a:buChar char="•"/>
            </a:pPr>
            <a:r>
              <a:rPr lang="es-ES" sz="4600" dirty="0" smtClean="0">
                <a:solidFill>
                  <a:srgbClr val="000000"/>
                </a:solidFill>
                <a:latin typeface="+mn-lt"/>
              </a:rPr>
              <a:t>Inflar, duplicar o emitir facturas falsas por bienes o servicios</a:t>
            </a:r>
            <a:br>
              <a:rPr lang="es-ES" sz="4600" dirty="0" smtClean="0">
                <a:solidFill>
                  <a:srgbClr val="000000"/>
                </a:solidFill>
                <a:latin typeface="+mn-lt"/>
              </a:rPr>
            </a:br>
            <a:endParaRPr lang="es-ES" sz="4600" dirty="0" smtClean="0">
              <a:solidFill>
                <a:srgbClr val="000000"/>
              </a:solidFill>
              <a:latin typeface="+mn-lt"/>
            </a:endParaRPr>
          </a:p>
          <a:p>
            <a:pPr marL="685811" indent="-685811">
              <a:buFont typeface="Arial" panose="020B0604020202020204" pitchFamily="34" charset="0"/>
              <a:buChar char="•"/>
            </a:pPr>
            <a:r>
              <a:rPr lang="es-ES" sz="5400" b="1" dirty="0" smtClean="0">
                <a:solidFill>
                  <a:srgbClr val="000000"/>
                </a:solidFill>
                <a:latin typeface="+mn-lt"/>
              </a:rPr>
              <a:t>Las normas y procedimientos no están presentes o no existen, esto puede ocultar:</a:t>
            </a:r>
          </a:p>
          <a:p>
            <a:pPr marL="1600044" lvl="1" indent="-685811">
              <a:buFont typeface="Arial" panose="020B0604020202020204" pitchFamily="34" charset="0"/>
              <a:buChar char="•"/>
            </a:pPr>
            <a:r>
              <a:rPr lang="es-ES" sz="4600" dirty="0" smtClean="0">
                <a:solidFill>
                  <a:srgbClr val="000000"/>
                </a:solidFill>
                <a:latin typeface="+mn-lt"/>
              </a:rPr>
              <a:t>Cohecho : la persona encargada de comprar o alquilar hace acuerdos de tal manera que se queda con una parte del dinero. </a:t>
            </a:r>
          </a:p>
          <a:p>
            <a:pPr marL="1600044" lvl="1" indent="-685811">
              <a:buFont typeface="Arial" panose="020B0604020202020204" pitchFamily="34" charset="0"/>
              <a:buChar char="•"/>
            </a:pPr>
            <a:r>
              <a:rPr lang="es-ES" sz="4600" dirty="0" smtClean="0">
                <a:solidFill>
                  <a:srgbClr val="000000"/>
                </a:solidFill>
                <a:latin typeface="+mn-lt"/>
              </a:rPr>
              <a:t>Extorsión de sobornos u otros beneficios (incluyendo favores sexuales) de los beneficiarios.</a:t>
            </a:r>
          </a:p>
          <a:p>
            <a:pPr marL="1600044" lvl="1" indent="-685811">
              <a:buFont typeface="Arial" panose="020B0604020202020204" pitchFamily="34" charset="0"/>
              <a:buChar char="•"/>
            </a:pPr>
            <a:r>
              <a:rPr lang="es-ES" sz="4600" dirty="0" smtClean="0">
                <a:solidFill>
                  <a:srgbClr val="000000"/>
                </a:solidFill>
                <a:latin typeface="+mn-lt"/>
              </a:rPr>
              <a:t>Empleados “fantasmas”: personal ficticio para inflar los costos del proyecto</a:t>
            </a:r>
            <a:r>
              <a:rPr lang="en-US" sz="4600" dirty="0" smtClean="0">
                <a:solidFill>
                  <a:srgbClr val="000000"/>
                </a:solidFill>
                <a:latin typeface="+mn-lt"/>
              </a:rPr>
              <a:t>.</a:t>
            </a:r>
            <a:endParaRPr lang="en-US" sz="4600" dirty="0">
              <a:solidFill>
                <a:srgbClr val="000000"/>
              </a:solidFill>
              <a:latin typeface="+mn-lt"/>
            </a:endParaRPr>
          </a:p>
        </p:txBody>
      </p:sp>
      <p:sp>
        <p:nvSpPr>
          <p:cNvPr id="7" name="Rectangle 14"/>
          <p:cNvSpPr/>
          <p:nvPr/>
        </p:nvSpPr>
        <p:spPr>
          <a:xfrm>
            <a:off x="1431209" y="775622"/>
            <a:ext cx="20226525" cy="1415730"/>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7600" dirty="0" smtClean="0">
                <a:solidFill>
                  <a:schemeClr val="accent1"/>
                </a:solidFill>
                <a:latin typeface="+mj-lt"/>
                <a:cs typeface="Lato Regular"/>
              </a:rPr>
              <a:t>Signos de posible corrupción en una organización</a:t>
            </a:r>
            <a:endParaRPr lang="es-ES" sz="7600" dirty="0">
              <a:solidFill>
                <a:schemeClr val="accent1"/>
              </a:solidFill>
              <a:latin typeface="+mj-lt"/>
              <a:cs typeface="Lato Regular"/>
            </a:endParaRPr>
          </a:p>
        </p:txBody>
      </p:sp>
    </p:spTree>
    <p:extLst>
      <p:ext uri="{BB962C8B-B14F-4D97-AF65-F5344CB8AC3E}">
        <p14:creationId xmlns:p14="http://schemas.microsoft.com/office/powerpoint/2010/main" val="42235667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21"/>
            <a:ext cx="20647024" cy="9170679"/>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11" indent="-685811">
              <a:buFont typeface="Arial" panose="020B0604020202020204" pitchFamily="34" charset="0"/>
              <a:buChar char="•"/>
            </a:pPr>
            <a:r>
              <a:rPr lang="es-ES" sz="5400" b="1" dirty="0" smtClean="0">
                <a:solidFill>
                  <a:srgbClr val="000000"/>
                </a:solidFill>
                <a:latin typeface="+mn-lt"/>
              </a:rPr>
              <a:t>Una estructura legal complicada puede ocultar:</a:t>
            </a:r>
          </a:p>
          <a:p>
            <a:pPr marL="1600044" lvl="1" indent="-685811">
              <a:buFont typeface="Arial" panose="020B0604020202020204" pitchFamily="34" charset="0"/>
              <a:buChar char="•"/>
            </a:pPr>
            <a:r>
              <a:rPr lang="es-ES" sz="4600" dirty="0" err="1" smtClean="0">
                <a:solidFill>
                  <a:srgbClr val="000000"/>
                </a:solidFill>
                <a:latin typeface="+mn-lt"/>
              </a:rPr>
              <a:t>ONGs</a:t>
            </a:r>
            <a:r>
              <a:rPr lang="es-ES" sz="4600" dirty="0" smtClean="0">
                <a:solidFill>
                  <a:srgbClr val="000000"/>
                </a:solidFill>
                <a:latin typeface="+mn-lt"/>
              </a:rPr>
              <a:t> ficticias, establecidas solo para generar ingresos a los ejecutivos o a los miembros de la directiva. </a:t>
            </a:r>
          </a:p>
          <a:p>
            <a:pPr marL="1600044" lvl="1" indent="-685811">
              <a:buFont typeface="Arial" panose="020B0604020202020204" pitchFamily="34" charset="0"/>
              <a:buChar char="•"/>
            </a:pPr>
            <a:r>
              <a:rPr lang="es-ES" sz="4600" dirty="0" smtClean="0">
                <a:solidFill>
                  <a:srgbClr val="000000"/>
                </a:solidFill>
                <a:latin typeface="+mn-lt"/>
              </a:rPr>
              <a:t>Una sola persona tiene todo el poder; no existe ningún sistema de control en el lugar.</a:t>
            </a:r>
            <a:br>
              <a:rPr lang="es-ES" sz="4600" dirty="0" smtClean="0">
                <a:solidFill>
                  <a:srgbClr val="000000"/>
                </a:solidFill>
                <a:latin typeface="+mn-lt"/>
              </a:rPr>
            </a:br>
            <a:endParaRPr lang="es-ES" sz="4600" dirty="0" smtClean="0">
              <a:solidFill>
                <a:srgbClr val="000000"/>
              </a:solidFill>
              <a:latin typeface="+mn-lt"/>
            </a:endParaRPr>
          </a:p>
          <a:p>
            <a:pPr marL="685811" indent="-685811">
              <a:buFont typeface="Arial" panose="020B0604020202020204" pitchFamily="34" charset="0"/>
              <a:buChar char="•"/>
            </a:pPr>
            <a:r>
              <a:rPr lang="es-ES" sz="5400" b="1" dirty="0" smtClean="0">
                <a:solidFill>
                  <a:srgbClr val="000000"/>
                </a:solidFill>
                <a:latin typeface="+mn-lt"/>
              </a:rPr>
              <a:t>Informes extraños o bastante retrasados (así como copias/pegatinas de reportes anteriores, actividades no acordadas con anterioridad, ausencia de problemas) pueden ocultar:</a:t>
            </a:r>
          </a:p>
          <a:p>
            <a:pPr marL="1600044" lvl="1" indent="-685811">
              <a:buFont typeface="Arial" panose="020B0604020202020204" pitchFamily="34" charset="0"/>
              <a:buChar char="•"/>
            </a:pPr>
            <a:r>
              <a:rPr lang="es-ES" sz="4600" dirty="0" smtClean="0">
                <a:solidFill>
                  <a:srgbClr val="000000"/>
                </a:solidFill>
                <a:latin typeface="+mn-lt"/>
              </a:rPr>
              <a:t>Doble financiamiento</a:t>
            </a:r>
          </a:p>
          <a:p>
            <a:pPr marL="1600044" lvl="1" indent="-685811">
              <a:buFont typeface="Arial" panose="020B0604020202020204" pitchFamily="34" charset="0"/>
              <a:buChar char="•"/>
            </a:pPr>
            <a:r>
              <a:rPr lang="es-ES" sz="4600" dirty="0" smtClean="0">
                <a:solidFill>
                  <a:srgbClr val="000000"/>
                </a:solidFill>
                <a:latin typeface="+mn-lt"/>
              </a:rPr>
              <a:t>El hecho que no se ha realizado ninguna actividad</a:t>
            </a:r>
          </a:p>
          <a:p>
            <a:pPr marL="1600044" lvl="1" indent="-685811">
              <a:buFont typeface="Arial" panose="020B0604020202020204" pitchFamily="34" charset="0"/>
              <a:buChar char="•"/>
            </a:pPr>
            <a:r>
              <a:rPr lang="es-ES" sz="4600" dirty="0" smtClean="0">
                <a:solidFill>
                  <a:srgbClr val="000000"/>
                </a:solidFill>
                <a:latin typeface="+mn-lt"/>
              </a:rPr>
              <a:t>Otros problemas</a:t>
            </a:r>
            <a:endParaRPr lang="es-ES" sz="4600" dirty="0">
              <a:solidFill>
                <a:srgbClr val="000000"/>
              </a:solidFill>
              <a:latin typeface="+mn-lt"/>
            </a:endParaRPr>
          </a:p>
        </p:txBody>
      </p:sp>
      <p:sp>
        <p:nvSpPr>
          <p:cNvPr id="7" name="Rectangle 14"/>
          <p:cNvSpPr/>
          <p:nvPr/>
        </p:nvSpPr>
        <p:spPr>
          <a:xfrm>
            <a:off x="1431209" y="775622"/>
            <a:ext cx="20226525" cy="1415730"/>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7600" dirty="0" smtClean="0">
                <a:solidFill>
                  <a:schemeClr val="accent1"/>
                </a:solidFill>
                <a:latin typeface="+mj-lt"/>
                <a:cs typeface="Lato Regular"/>
              </a:rPr>
              <a:t>Signos de posible corrupción en una organización</a:t>
            </a:r>
            <a:endParaRPr lang="es-ES" sz="7600" dirty="0">
              <a:solidFill>
                <a:schemeClr val="accent1"/>
              </a:solidFill>
              <a:latin typeface="+mj-lt"/>
              <a:cs typeface="Lato Regular"/>
            </a:endParaRPr>
          </a:p>
        </p:txBody>
      </p:sp>
    </p:spTree>
    <p:extLst>
      <p:ext uri="{BB962C8B-B14F-4D97-AF65-F5344CB8AC3E}">
        <p14:creationId xmlns:p14="http://schemas.microsoft.com/office/powerpoint/2010/main" val="17370456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21"/>
            <a:ext cx="20647024" cy="5746152"/>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11" indent="-685811">
              <a:buFont typeface="Arial" panose="020B0604020202020204" pitchFamily="34" charset="0"/>
              <a:buChar char="•"/>
            </a:pPr>
            <a:r>
              <a:rPr lang="es-ES" sz="5400" dirty="0" smtClean="0">
                <a:solidFill>
                  <a:srgbClr val="000000"/>
                </a:solidFill>
                <a:latin typeface="+mn-lt"/>
              </a:rPr>
              <a:t>Despido inesperado de personal </a:t>
            </a:r>
          </a:p>
          <a:p>
            <a:endParaRPr lang="es-ES" sz="5400" dirty="0" smtClean="0">
              <a:solidFill>
                <a:srgbClr val="000000"/>
              </a:solidFill>
              <a:latin typeface="+mn-lt"/>
            </a:endParaRPr>
          </a:p>
          <a:p>
            <a:r>
              <a:rPr lang="es-ES" sz="5400" b="1" dirty="0" smtClean="0">
                <a:solidFill>
                  <a:srgbClr val="000000"/>
                </a:solidFill>
                <a:latin typeface="+mn-lt"/>
              </a:rPr>
              <a:t>Razones potenciales</a:t>
            </a:r>
          </a:p>
          <a:p>
            <a:pPr marL="1600044" lvl="1" indent="-685811">
              <a:buFont typeface="Arial" panose="020B0604020202020204" pitchFamily="34" charset="0"/>
              <a:buChar char="•"/>
            </a:pPr>
            <a:r>
              <a:rPr lang="es-ES" sz="4600" dirty="0" smtClean="0">
                <a:solidFill>
                  <a:srgbClr val="000000"/>
                </a:solidFill>
                <a:latin typeface="+mn-lt"/>
              </a:rPr>
              <a:t>La corrupción ha sido encontrada, un empleado fue despedido pero el caso no ha sido reportado.</a:t>
            </a:r>
          </a:p>
          <a:p>
            <a:pPr marL="1600044" lvl="1" indent="-685811">
              <a:buFont typeface="Arial" panose="020B0604020202020204" pitchFamily="34" charset="0"/>
              <a:buChar char="•"/>
            </a:pPr>
            <a:r>
              <a:rPr lang="es-ES" sz="4600" dirty="0" smtClean="0">
                <a:solidFill>
                  <a:srgbClr val="000000"/>
                </a:solidFill>
                <a:latin typeface="+mn-lt"/>
              </a:rPr>
              <a:t>Un empleado ha descubierto la corrupción y ha decidido marcharse. No existe ningún procedimiento seguro para denunciar irregularidades.</a:t>
            </a:r>
            <a:endParaRPr lang="es-ES" sz="4600" dirty="0">
              <a:solidFill>
                <a:srgbClr val="000000"/>
              </a:solidFill>
              <a:latin typeface="+mn-lt"/>
            </a:endParaRPr>
          </a:p>
        </p:txBody>
      </p:sp>
      <p:sp>
        <p:nvSpPr>
          <p:cNvPr id="7" name="Rectangle 14"/>
          <p:cNvSpPr/>
          <p:nvPr/>
        </p:nvSpPr>
        <p:spPr>
          <a:xfrm>
            <a:off x="1431209" y="775622"/>
            <a:ext cx="20226525" cy="1415730"/>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7600" dirty="0" smtClean="0">
                <a:solidFill>
                  <a:schemeClr val="accent1"/>
                </a:solidFill>
                <a:latin typeface="+mj-lt"/>
                <a:cs typeface="Lato Regular"/>
              </a:rPr>
              <a:t>Signos de posible corrupción en una organización</a:t>
            </a:r>
            <a:endParaRPr lang="es-ES" sz="7600" dirty="0">
              <a:solidFill>
                <a:schemeClr val="accent1"/>
              </a:solidFill>
              <a:latin typeface="+mj-lt"/>
              <a:cs typeface="Lato Regular"/>
            </a:endParaRPr>
          </a:p>
        </p:txBody>
      </p:sp>
    </p:spTree>
    <p:extLst>
      <p:ext uri="{BB962C8B-B14F-4D97-AF65-F5344CB8AC3E}">
        <p14:creationId xmlns:p14="http://schemas.microsoft.com/office/powerpoint/2010/main" val="39881533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20"/>
            <a:ext cx="20647024" cy="3176218"/>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s-ES" sz="5400" dirty="0" smtClean="0">
                <a:solidFill>
                  <a:srgbClr val="000000"/>
                </a:solidFill>
                <a:latin typeface="+mn-lt"/>
              </a:rPr>
              <a:t>Necesitas tramitar tu carnet de identidad en la oficina gubernamental. Una pariente tuya trabaja en esa oficina, entonces para evitar la cola, le pides que te ayude acelerando el proceso. Luego le das 20 dólares americanos como regalo. </a:t>
            </a:r>
            <a:endParaRPr lang="es-ES" sz="5400" dirty="0">
              <a:solidFill>
                <a:srgbClr val="000000"/>
              </a:solidFill>
              <a:latin typeface="+mn-lt"/>
            </a:endParaRPr>
          </a:p>
        </p:txBody>
      </p:sp>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s-ES" sz="8001" dirty="0" smtClean="0">
                <a:solidFill>
                  <a:schemeClr val="accent1"/>
                </a:solidFill>
                <a:latin typeface="+mj-lt"/>
                <a:cs typeface="Lato Regular"/>
              </a:rPr>
              <a:t>Estudio de caso</a:t>
            </a:r>
            <a:endParaRPr lang="es-ES" sz="8001" dirty="0">
              <a:solidFill>
                <a:schemeClr val="accent1"/>
              </a:solidFill>
              <a:latin typeface="+mj-lt"/>
              <a:cs typeface="Lato Regular"/>
            </a:endParaRPr>
          </a:p>
        </p:txBody>
      </p:sp>
      <p:sp>
        <p:nvSpPr>
          <p:cNvPr id="12" name="Subtitle 2"/>
          <p:cNvSpPr txBox="1">
            <a:spLocks/>
          </p:cNvSpPr>
          <p:nvPr/>
        </p:nvSpPr>
        <p:spPr>
          <a:xfrm>
            <a:off x="2171701" y="7203135"/>
            <a:ext cx="20647024" cy="2775082"/>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s-ES" sz="5000" b="1" dirty="0" smtClean="0">
                <a:solidFill>
                  <a:srgbClr val="000000"/>
                </a:solidFill>
                <a:latin typeface="+mn-lt"/>
              </a:rPr>
              <a:t>Preguntas:</a:t>
            </a:r>
          </a:p>
          <a:p>
            <a:pPr marL="685811" indent="-685811">
              <a:buFont typeface="Arial" panose="020B0604020202020204" pitchFamily="34" charset="0"/>
              <a:buChar char="•"/>
            </a:pPr>
            <a:r>
              <a:rPr lang="es-ES" sz="5000" dirty="0" smtClean="0">
                <a:solidFill>
                  <a:srgbClr val="000000"/>
                </a:solidFill>
                <a:latin typeface="+mn-lt"/>
              </a:rPr>
              <a:t>Podrían tus actos y los actos de tu pariente ser considerados ilegales? </a:t>
            </a:r>
          </a:p>
          <a:p>
            <a:pPr marL="685811" indent="-685811">
              <a:buFont typeface="Arial" panose="020B0604020202020204" pitchFamily="34" charset="0"/>
              <a:buChar char="•"/>
            </a:pPr>
            <a:r>
              <a:rPr lang="es-ES" sz="5000" dirty="0" smtClean="0">
                <a:solidFill>
                  <a:srgbClr val="000000"/>
                </a:solidFill>
                <a:latin typeface="+mn-lt"/>
              </a:rPr>
              <a:t>Perjudicó tu acción a otros?</a:t>
            </a:r>
            <a:endParaRPr lang="es-ES" sz="5000" dirty="0">
              <a:solidFill>
                <a:srgbClr val="000000"/>
              </a:solidFill>
              <a:latin typeface="+mn-lt"/>
            </a:endParaRPr>
          </a:p>
        </p:txBody>
      </p:sp>
      <p:sp>
        <p:nvSpPr>
          <p:cNvPr id="14" name="Oval 20"/>
          <p:cNvSpPr/>
          <p:nvPr/>
        </p:nvSpPr>
        <p:spPr>
          <a:xfrm>
            <a:off x="22649091" y="227222"/>
            <a:ext cx="1554714" cy="1554714"/>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Tree>
    <p:extLst>
      <p:ext uri="{BB962C8B-B14F-4D97-AF65-F5344CB8AC3E}">
        <p14:creationId xmlns:p14="http://schemas.microsoft.com/office/powerpoint/2010/main" val="39134672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26"/>
          <p:cNvSpPr/>
          <p:nvPr/>
        </p:nvSpPr>
        <p:spPr>
          <a:xfrm>
            <a:off x="22649090" y="227221"/>
            <a:ext cx="1554714" cy="1554714"/>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ubtitle 2"/>
          <p:cNvSpPr txBox="1">
            <a:spLocks/>
          </p:cNvSpPr>
          <p:nvPr/>
        </p:nvSpPr>
        <p:spPr>
          <a:xfrm>
            <a:off x="1866901" y="5407375"/>
            <a:ext cx="20647024" cy="3924115"/>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s-ES" sz="5400" dirty="0" smtClean="0">
                <a:solidFill>
                  <a:srgbClr val="000000"/>
                </a:solidFill>
                <a:latin typeface="+mn-lt"/>
              </a:rPr>
              <a:t>El director general de tu organización ha sido contactado por un oficial del gobierno. El oficial le ofrece una importante suma de dinero</a:t>
            </a:r>
            <a:r>
              <a:rPr lang="es-ES" sz="5400" dirty="0">
                <a:solidFill>
                  <a:srgbClr val="000000"/>
                </a:solidFill>
                <a:latin typeface="+mn-lt"/>
              </a:rPr>
              <a:t> </a:t>
            </a:r>
            <a:r>
              <a:rPr lang="es-ES" sz="5400" dirty="0" smtClean="0">
                <a:solidFill>
                  <a:srgbClr val="000000"/>
                </a:solidFill>
                <a:latin typeface="+mn-lt"/>
              </a:rPr>
              <a:t>para que el director mantenga silencio sobre unos casos específicos de discriminación, en contra del grupo minoritario que trabaja con tu organización. </a:t>
            </a:r>
            <a:endParaRPr lang="es-ES" sz="5400" dirty="0">
              <a:solidFill>
                <a:srgbClr val="000000"/>
              </a:solidFill>
              <a:latin typeface="+mn-lt"/>
            </a:endParaRPr>
          </a:p>
        </p:txBody>
      </p:sp>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s-ES" sz="8001" dirty="0" smtClean="0">
                <a:solidFill>
                  <a:schemeClr val="accent1"/>
                </a:solidFill>
                <a:latin typeface="+mj-lt"/>
                <a:cs typeface="Lato Regular"/>
              </a:rPr>
              <a:t>Juego de Roles</a:t>
            </a:r>
            <a:endParaRPr lang="es-ES" sz="8001" dirty="0">
              <a:solidFill>
                <a:schemeClr val="accent1"/>
              </a:solidFill>
              <a:latin typeface="+mj-lt"/>
              <a:cs typeface="Lato Regular"/>
            </a:endParaRPr>
          </a:p>
        </p:txBody>
      </p:sp>
      <p:sp>
        <p:nvSpPr>
          <p:cNvPr id="9" name="Freeform 64"/>
          <p:cNvSpPr>
            <a:spLocks noChangeArrowheads="1"/>
          </p:cNvSpPr>
          <p:nvPr/>
        </p:nvSpPr>
        <p:spPr bwMode="auto">
          <a:xfrm>
            <a:off x="23010716" y="598638"/>
            <a:ext cx="831463" cy="811877"/>
          </a:xfrm>
          <a:custGeom>
            <a:avLst/>
            <a:gdLst>
              <a:gd name="T0" fmla="*/ 222 w 444"/>
              <a:gd name="T1" fmla="*/ 0 h 435"/>
              <a:gd name="T2" fmla="*/ 284 w 444"/>
              <a:gd name="T3" fmla="*/ 160 h 435"/>
              <a:gd name="T4" fmla="*/ 443 w 444"/>
              <a:gd name="T5" fmla="*/ 160 h 435"/>
              <a:gd name="T6" fmla="*/ 310 w 444"/>
              <a:gd name="T7" fmla="*/ 257 h 435"/>
              <a:gd name="T8" fmla="*/ 354 w 444"/>
              <a:gd name="T9" fmla="*/ 434 h 435"/>
              <a:gd name="T10" fmla="*/ 222 w 444"/>
              <a:gd name="T11" fmla="*/ 327 h 435"/>
              <a:gd name="T12" fmla="*/ 88 w 444"/>
              <a:gd name="T13" fmla="*/ 434 h 435"/>
              <a:gd name="T14" fmla="*/ 133 w 444"/>
              <a:gd name="T15" fmla="*/ 257 h 435"/>
              <a:gd name="T16" fmla="*/ 0 w 444"/>
              <a:gd name="T17" fmla="*/ 160 h 435"/>
              <a:gd name="T18" fmla="*/ 160 w 444"/>
              <a:gd name="T19" fmla="*/ 160 h 435"/>
              <a:gd name="T20" fmla="*/ 222 w 444"/>
              <a:gd name="T21"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4" h="435">
                <a:moveTo>
                  <a:pt x="222" y="0"/>
                </a:moveTo>
                <a:lnTo>
                  <a:pt x="284" y="160"/>
                </a:lnTo>
                <a:lnTo>
                  <a:pt x="443" y="160"/>
                </a:lnTo>
                <a:lnTo>
                  <a:pt x="310" y="257"/>
                </a:lnTo>
                <a:lnTo>
                  <a:pt x="354" y="434"/>
                </a:lnTo>
                <a:lnTo>
                  <a:pt x="222" y="327"/>
                </a:lnTo>
                <a:lnTo>
                  <a:pt x="88" y="434"/>
                </a:lnTo>
                <a:lnTo>
                  <a:pt x="133" y="257"/>
                </a:lnTo>
                <a:lnTo>
                  <a:pt x="0" y="160"/>
                </a:lnTo>
                <a:lnTo>
                  <a:pt x="160" y="160"/>
                </a:lnTo>
                <a:lnTo>
                  <a:pt x="222" y="0"/>
                </a:lnTo>
              </a:path>
            </a:pathLst>
          </a:custGeom>
          <a:solidFill>
            <a:schemeClr val="bg1"/>
          </a:solidFill>
          <a:ln>
            <a:noFill/>
          </a:ln>
          <a:effectLst/>
          <a:extLst/>
        </p:spPr>
        <p:txBody>
          <a:bodyPr wrap="none" lIns="91424" tIns="45712" rIns="91424" bIns="45712" anchor="ctr"/>
          <a:lstStyle/>
          <a:p>
            <a:pPr>
              <a:defRPr/>
            </a:pPr>
            <a:endParaRPr lang="en-US" dirty="0">
              <a:solidFill>
                <a:schemeClr val="bg1"/>
              </a:solidFill>
              <a:latin typeface="Lato Light"/>
            </a:endParaRPr>
          </a:p>
        </p:txBody>
      </p:sp>
    </p:spTree>
    <p:extLst>
      <p:ext uri="{BB962C8B-B14F-4D97-AF65-F5344CB8AC3E}">
        <p14:creationId xmlns:p14="http://schemas.microsoft.com/office/powerpoint/2010/main" val="35282305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755563" y="8325907"/>
            <a:ext cx="20586381" cy="3767156"/>
            <a:chOff x="10846208" y="4432558"/>
            <a:chExt cx="20586382" cy="3767156"/>
          </a:xfrm>
        </p:grpSpPr>
        <p:sp>
          <p:nvSpPr>
            <p:cNvPr id="10" name="Rectangle 9"/>
            <p:cNvSpPr/>
            <p:nvPr/>
          </p:nvSpPr>
          <p:spPr>
            <a:xfrm>
              <a:off x="10846208" y="4432558"/>
              <a:ext cx="20586382" cy="2369965"/>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243796" tIns="121899" rIns="243796" bIns="121899" rtlCol="0" anchor="ctr">
              <a:spAutoFit/>
            </a:bodyPr>
            <a:lstStyle/>
            <a:p>
              <a:pPr>
                <a:tabLst>
                  <a:tab pos="338143" algn="l"/>
                </a:tabLst>
              </a:pPr>
              <a:r>
                <a:rPr lang="en-US" sz="13801" b="1" dirty="0" smtClean="0">
                  <a:solidFill>
                    <a:srgbClr val="000000"/>
                  </a:solidFill>
                  <a:latin typeface="Calibri" panose="020F0502020204030204" pitchFamily="34" charset="0"/>
                  <a:cs typeface="Lato Black"/>
                </a:rPr>
                <a:t>ANTECEDENTES DEL CURSO</a:t>
              </a:r>
              <a:endParaRPr lang="en-US" sz="13801" b="1" dirty="0">
                <a:solidFill>
                  <a:srgbClr val="000000"/>
                </a:solidFill>
                <a:latin typeface="Calibri" panose="020F0502020204030204" pitchFamily="34" charset="0"/>
                <a:cs typeface="Lato Light"/>
              </a:endParaRPr>
            </a:p>
          </p:txBody>
        </p:sp>
        <p:sp>
          <p:nvSpPr>
            <p:cNvPr id="11" name="Rectangle 10"/>
            <p:cNvSpPr/>
            <p:nvPr/>
          </p:nvSpPr>
          <p:spPr>
            <a:xfrm>
              <a:off x="10846208" y="6291542"/>
              <a:ext cx="15391789" cy="1908172"/>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marL="914415" indent="-914415">
                <a:buAutoNum type="arabicPeriod"/>
                <a:tabLst>
                  <a:tab pos="338143" algn="l"/>
                </a:tabLst>
              </a:pPr>
              <a:r>
                <a:rPr lang="es-ES" sz="5400" dirty="0" smtClean="0">
                  <a:solidFill>
                    <a:srgbClr val="000000"/>
                  </a:solidFill>
                  <a:latin typeface="Calibri Light" panose="020F0302020204030204" pitchFamily="34" charset="0"/>
                  <a:cs typeface="Lato Light"/>
                </a:rPr>
                <a:t>Necesidad de un curso para las Bases</a:t>
              </a:r>
            </a:p>
            <a:p>
              <a:pPr marL="914415" indent="-914415">
                <a:buAutoNum type="arabicPeriod"/>
                <a:tabLst>
                  <a:tab pos="338143" algn="l"/>
                </a:tabLst>
              </a:pPr>
              <a:r>
                <a:rPr lang="es-ES" sz="5400" dirty="0" smtClean="0">
                  <a:solidFill>
                    <a:srgbClr val="000000"/>
                  </a:solidFill>
                  <a:latin typeface="Calibri Light" panose="020F0302020204030204" pitchFamily="34" charset="0"/>
                  <a:cs typeface="Lato Light"/>
                </a:rPr>
                <a:t>Planteamiento práctico</a:t>
              </a:r>
              <a:endParaRPr lang="es-ES" sz="5400" dirty="0">
                <a:solidFill>
                  <a:srgbClr val="000000"/>
                </a:solidFill>
                <a:latin typeface="Calibri Light" panose="020F0302020204030204" pitchFamily="34" charset="0"/>
                <a:cs typeface="Lato Light"/>
              </a:endParaRPr>
            </a:p>
          </p:txBody>
        </p:sp>
      </p:grpSp>
      <p:grpSp>
        <p:nvGrpSpPr>
          <p:cNvPr id="14" name="Group 13"/>
          <p:cNvGrpSpPr/>
          <p:nvPr/>
        </p:nvGrpSpPr>
        <p:grpSpPr>
          <a:xfrm>
            <a:off x="1982359" y="12093062"/>
            <a:ext cx="15164992" cy="98580"/>
            <a:chOff x="4517996" y="10410325"/>
            <a:chExt cx="15868517" cy="158763"/>
          </a:xfrm>
        </p:grpSpPr>
        <p:sp>
          <p:nvSpPr>
            <p:cNvPr id="15" name="Rectangle 14"/>
            <p:cNvSpPr/>
            <p:nvPr/>
          </p:nvSpPr>
          <p:spPr>
            <a:xfrm>
              <a:off x="4517996" y="10410325"/>
              <a:ext cx="2606953" cy="15876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170309" y="10410325"/>
              <a:ext cx="2606953" cy="15876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9822621" y="10410325"/>
              <a:ext cx="2606953" cy="15876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2474934" y="10410325"/>
              <a:ext cx="2606953" cy="15876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5127247" y="10410325"/>
              <a:ext cx="2606953" cy="15876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7779560" y="10410325"/>
              <a:ext cx="2606953" cy="158763"/>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lassholder for bilde 2"/>
          <p:cNvPicPr>
            <a:picLocks noGrp="1" noChangeAspect="1"/>
          </p:cNvPicPr>
          <p:nvPr>
            <p:ph type="pic" sz="quarter" idx="13"/>
          </p:nvPr>
        </p:nvPicPr>
        <p:blipFill rotWithShape="1">
          <a:blip r:embed="rId2" cstate="email">
            <a:extLst>
              <a:ext uri="{28A0092B-C50C-407E-A947-70E740481C1C}">
                <a14:useLocalDpi xmlns:a14="http://schemas.microsoft.com/office/drawing/2010/main" val="0"/>
              </a:ext>
            </a:extLst>
          </a:blip>
          <a:srcRect l="69" t="40684" r="-69" b="9840"/>
          <a:stretch/>
        </p:blipFill>
        <p:spPr/>
      </p:pic>
    </p:spTree>
    <p:extLst>
      <p:ext uri="{BB962C8B-B14F-4D97-AF65-F5344CB8AC3E}">
        <p14:creationId xmlns:p14="http://schemas.microsoft.com/office/powerpoint/2010/main" val="32810243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563688" y="4672476"/>
            <a:ext cx="20647024" cy="6278606"/>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buClr>
                <a:schemeClr val="accent6">
                  <a:lumMod val="75000"/>
                </a:schemeClr>
              </a:buClr>
            </a:pPr>
            <a:r>
              <a:rPr lang="es-ES" sz="11000" dirty="0" smtClean="0">
                <a:solidFill>
                  <a:srgbClr val="000000"/>
                </a:solidFill>
                <a:latin typeface="+mj-lt"/>
              </a:rPr>
              <a:t>Cuáles son las razones por las cuales una persona que trabaja para una organización, podría involucrarse en corrupción?</a:t>
            </a:r>
            <a:endParaRPr lang="es-ES" sz="11000" dirty="0">
              <a:solidFill>
                <a:srgbClr val="000000"/>
              </a:solidFill>
              <a:latin typeface="+mj-lt"/>
            </a:endParaRPr>
          </a:p>
        </p:txBody>
      </p:sp>
    </p:spTree>
    <p:extLst>
      <p:ext uri="{BB962C8B-B14F-4D97-AF65-F5344CB8AC3E}">
        <p14:creationId xmlns:p14="http://schemas.microsoft.com/office/powerpoint/2010/main" val="18077746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929645"/>
            <a:ext cx="20647024" cy="1680424"/>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dirty="0" smtClean="0">
                <a:solidFill>
                  <a:srgbClr val="000000"/>
                </a:solidFill>
                <a:latin typeface="+mn-lt"/>
              </a:rPr>
              <a:t>En los años 50 el criminólogo Donald R. </a:t>
            </a:r>
            <a:r>
              <a:rPr lang="es-ES" sz="5400" dirty="0" err="1" smtClean="0">
                <a:solidFill>
                  <a:srgbClr val="000000"/>
                </a:solidFill>
                <a:latin typeface="+mn-lt"/>
              </a:rPr>
              <a:t>Cressey</a:t>
            </a:r>
            <a:r>
              <a:rPr lang="es-ES" sz="5400" dirty="0" smtClean="0">
                <a:solidFill>
                  <a:srgbClr val="000000"/>
                </a:solidFill>
                <a:latin typeface="+mn-lt"/>
              </a:rPr>
              <a:t> desarrolló una teoría conocida como el Triángulo del Fraude</a:t>
            </a:r>
            <a:endParaRPr lang="es-ES" sz="5400" dirty="0">
              <a:solidFill>
                <a:srgbClr val="000000"/>
              </a:solidFill>
              <a:latin typeface="+mn-lt"/>
            </a:endParaRPr>
          </a:p>
        </p:txBody>
      </p:sp>
      <p:sp>
        <p:nvSpPr>
          <p:cNvPr id="7" name="Rectangle 14"/>
          <p:cNvSpPr/>
          <p:nvPr/>
        </p:nvSpPr>
        <p:spPr>
          <a:xfrm>
            <a:off x="1431210" y="744780"/>
            <a:ext cx="1563759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Triángulo del Fraude</a:t>
            </a:r>
            <a:endParaRPr lang="es-ES" sz="8001" dirty="0">
              <a:solidFill>
                <a:schemeClr val="accent1"/>
              </a:solidFill>
              <a:latin typeface="+mj-lt"/>
              <a:cs typeface="Lato Regular"/>
            </a:endParaRPr>
          </a:p>
        </p:txBody>
      </p:sp>
      <p:sp>
        <p:nvSpPr>
          <p:cNvPr id="4" name="Subtitle 2"/>
          <p:cNvSpPr txBox="1">
            <a:spLocks/>
          </p:cNvSpPr>
          <p:nvPr/>
        </p:nvSpPr>
        <p:spPr>
          <a:xfrm>
            <a:off x="1866901" y="11621067"/>
            <a:ext cx="20647024" cy="738627"/>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4000" dirty="0" smtClean="0">
                <a:solidFill>
                  <a:srgbClr val="000000"/>
                </a:solidFill>
                <a:latin typeface="+mn-lt"/>
              </a:rPr>
              <a:t>Veremos si este triángulo se puede aplicar a la corrupción… en muchos casos, se puede!</a:t>
            </a:r>
            <a:endParaRPr lang="es-ES" sz="4000" dirty="0">
              <a:solidFill>
                <a:srgbClr val="000000"/>
              </a:solidFill>
              <a:latin typeface="+mn-lt"/>
            </a:endParaRPr>
          </a:p>
        </p:txBody>
      </p:sp>
      <p:pic>
        <p:nvPicPr>
          <p:cNvPr id="9" name="8 Imagen" descr="http://st-listas.20minutos.es/images/2011-01/272466/2852699_249px.jpg?1302480801"/>
          <p:cNvPicPr/>
          <p:nvPr/>
        </p:nvPicPr>
        <p:blipFill>
          <a:blip r:embed="rId2">
            <a:extLst>
              <a:ext uri="{28A0092B-C50C-407E-A947-70E740481C1C}">
                <a14:useLocalDpi xmlns:a14="http://schemas.microsoft.com/office/drawing/2010/main" val="0"/>
              </a:ext>
            </a:extLst>
          </a:blip>
          <a:srcRect/>
          <a:stretch>
            <a:fillRect/>
          </a:stretch>
        </p:blipFill>
        <p:spPr bwMode="auto">
          <a:xfrm>
            <a:off x="12537254" y="5256399"/>
            <a:ext cx="7106580" cy="4896539"/>
          </a:xfrm>
          <a:prstGeom prst="rect">
            <a:avLst/>
          </a:prstGeom>
          <a:noFill/>
          <a:ln>
            <a:noFill/>
          </a:ln>
        </p:spPr>
      </p:pic>
      <p:sp>
        <p:nvSpPr>
          <p:cNvPr id="6" name="5 Rectángulo"/>
          <p:cNvSpPr/>
          <p:nvPr/>
        </p:nvSpPr>
        <p:spPr>
          <a:xfrm rot="18385152">
            <a:off x="12067808" y="7082045"/>
            <a:ext cx="3231590" cy="646331"/>
          </a:xfrm>
          <a:prstGeom prst="rect">
            <a:avLst/>
          </a:prstGeom>
        </p:spPr>
        <p:txBody>
          <a:bodyPr wrap="none">
            <a:spAutoFit/>
          </a:bodyPr>
          <a:lstStyle/>
          <a:p>
            <a:r>
              <a:rPr lang="es-ES" b="1" dirty="0" smtClean="0"/>
              <a:t>RAZONAMIENTO</a:t>
            </a:r>
          </a:p>
        </p:txBody>
      </p:sp>
      <p:sp>
        <p:nvSpPr>
          <p:cNvPr id="10" name="9 Rectángulo"/>
          <p:cNvSpPr/>
          <p:nvPr/>
        </p:nvSpPr>
        <p:spPr>
          <a:xfrm rot="3222044">
            <a:off x="17032238" y="7082043"/>
            <a:ext cx="2953694" cy="646331"/>
          </a:xfrm>
          <a:prstGeom prst="rect">
            <a:avLst/>
          </a:prstGeom>
        </p:spPr>
        <p:txBody>
          <a:bodyPr wrap="none">
            <a:spAutoFit/>
          </a:bodyPr>
          <a:lstStyle/>
          <a:p>
            <a:r>
              <a:rPr lang="es-ES" b="1" dirty="0"/>
              <a:t>OPORTUNIDAD</a:t>
            </a:r>
            <a:endParaRPr lang="es-ES" dirty="0"/>
          </a:p>
        </p:txBody>
      </p:sp>
      <p:sp>
        <p:nvSpPr>
          <p:cNvPr id="11" name="10 Rectángulo"/>
          <p:cNvSpPr/>
          <p:nvPr/>
        </p:nvSpPr>
        <p:spPr>
          <a:xfrm>
            <a:off x="15123898" y="10192380"/>
            <a:ext cx="1773562" cy="646331"/>
          </a:xfrm>
          <a:prstGeom prst="rect">
            <a:avLst/>
          </a:prstGeom>
        </p:spPr>
        <p:txBody>
          <a:bodyPr wrap="none">
            <a:spAutoFit/>
          </a:bodyPr>
          <a:lstStyle/>
          <a:p>
            <a:r>
              <a:rPr lang="es-ES" b="1" dirty="0"/>
              <a:t>PRESION</a:t>
            </a:r>
            <a:endParaRPr lang="es-ES" dirty="0"/>
          </a:p>
        </p:txBody>
      </p:sp>
    </p:spTree>
    <p:extLst>
      <p:ext uri="{BB962C8B-B14F-4D97-AF65-F5344CB8AC3E}">
        <p14:creationId xmlns:p14="http://schemas.microsoft.com/office/powerpoint/2010/main" val="23999483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929647"/>
            <a:ext cx="21071476" cy="7526127"/>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lvl="0"/>
            <a:r>
              <a:rPr lang="es-ES" sz="6000" b="1" dirty="0" smtClean="0">
                <a:solidFill>
                  <a:prstClr val="black"/>
                </a:solidFill>
                <a:latin typeface="Calibri Light" panose="020F0302020204030204" pitchFamily="34" charset="0"/>
              </a:rPr>
              <a:t>Una persona siente la necesidad de hacer algo deshonesto por presión</a:t>
            </a:r>
          </a:p>
          <a:p>
            <a:pPr lvl="0"/>
            <a:r>
              <a:rPr lang="es-ES" sz="6000" dirty="0" smtClean="0">
                <a:solidFill>
                  <a:prstClr val="black"/>
                </a:solidFill>
                <a:latin typeface="Calibri Light" panose="020F0302020204030204" pitchFamily="34" charset="0"/>
              </a:rPr>
              <a:t>Las presiones pueden incluir</a:t>
            </a:r>
            <a:r>
              <a:rPr lang="en-US" sz="6000" dirty="0" smtClean="0">
                <a:solidFill>
                  <a:prstClr val="black"/>
                </a:solidFill>
                <a:latin typeface="Calibri Light" panose="020F0302020204030204" pitchFamily="34" charset="0"/>
              </a:rPr>
              <a:t>:</a:t>
            </a:r>
            <a:endParaRPr lang="nl-BE" sz="6000" dirty="0">
              <a:solidFill>
                <a:prstClr val="black"/>
              </a:solidFill>
              <a:latin typeface="Calibri Light" panose="020F0302020204030204" pitchFamily="34" charset="0"/>
            </a:endParaRPr>
          </a:p>
          <a:p>
            <a:pPr marL="1600044" lvl="1" indent="-685811">
              <a:buFont typeface="Arial" panose="020B0604020202020204" pitchFamily="34" charset="0"/>
              <a:buChar char="•"/>
            </a:pPr>
            <a:r>
              <a:rPr lang="es-ES" sz="4600" dirty="0" smtClean="0">
                <a:solidFill>
                  <a:prstClr val="black"/>
                </a:solidFill>
                <a:latin typeface="Calibri Light" panose="020F0302020204030204" pitchFamily="34" charset="0"/>
              </a:rPr>
              <a:t>Problemas financieros</a:t>
            </a:r>
          </a:p>
          <a:p>
            <a:pPr marL="1600044" lvl="1" indent="-685811">
              <a:buFont typeface="Arial" panose="020B0604020202020204" pitchFamily="34" charset="0"/>
              <a:buChar char="•"/>
            </a:pPr>
            <a:r>
              <a:rPr lang="es-ES" sz="4600" dirty="0" smtClean="0">
                <a:solidFill>
                  <a:prstClr val="black"/>
                </a:solidFill>
                <a:latin typeface="Calibri Light" panose="020F0302020204030204" pitchFamily="34" charset="0"/>
              </a:rPr>
              <a:t>Cuentas médicas </a:t>
            </a:r>
          </a:p>
          <a:p>
            <a:pPr marL="1600033" lvl="1" indent="-685800">
              <a:buFont typeface="Arial" panose="020B0604020202020204" pitchFamily="34" charset="0"/>
              <a:buChar char="•"/>
            </a:pPr>
            <a:r>
              <a:rPr lang="es-ES" sz="4600" dirty="0" smtClean="0">
                <a:solidFill>
                  <a:prstClr val="black"/>
                </a:solidFill>
                <a:latin typeface="Calibri Light" panose="020F0302020204030204" pitchFamily="34" charset="0"/>
              </a:rPr>
              <a:t>Necesidad de mayor seguridad, por ejemplo, asegurarse una jubilación</a:t>
            </a:r>
          </a:p>
          <a:p>
            <a:pPr marL="1600033" lvl="1" indent="-685800">
              <a:buFont typeface="Arial" panose="020B0604020202020204" pitchFamily="34" charset="0"/>
              <a:buChar char="•"/>
            </a:pPr>
            <a:r>
              <a:rPr lang="es-ES" sz="4600" dirty="0" smtClean="0">
                <a:solidFill>
                  <a:prstClr val="black"/>
                </a:solidFill>
                <a:latin typeface="Calibri Light" panose="020F0302020204030204" pitchFamily="34" charset="0"/>
              </a:rPr>
              <a:t>La necesidad de status </a:t>
            </a:r>
          </a:p>
          <a:p>
            <a:pPr marL="1600033" lvl="1" indent="-685800">
              <a:buFont typeface="Arial" panose="020B0604020202020204" pitchFamily="34" charset="0"/>
              <a:buChar char="•"/>
            </a:pPr>
            <a:r>
              <a:rPr lang="es-ES" sz="4600" dirty="0" smtClean="0">
                <a:solidFill>
                  <a:prstClr val="black"/>
                </a:solidFill>
                <a:latin typeface="Calibri Light" panose="020F0302020204030204" pitchFamily="34" charset="0"/>
              </a:rPr>
              <a:t>No recibir salario suficiente para cubrir sus necesidades</a:t>
            </a:r>
          </a:p>
          <a:p>
            <a:pPr marL="1600033" lvl="1" indent="-685800">
              <a:buFont typeface="Arial" panose="020B0604020202020204" pitchFamily="34" charset="0"/>
              <a:buChar char="•"/>
            </a:pPr>
            <a:r>
              <a:rPr lang="es-ES" sz="4600" dirty="0" smtClean="0">
                <a:solidFill>
                  <a:prstClr val="black"/>
                </a:solidFill>
                <a:latin typeface="Calibri Light" panose="020F0302020204030204" pitchFamily="34" charset="0"/>
              </a:rPr>
              <a:t>Expectativa de la familia y amigos para recibir ayuda</a:t>
            </a:r>
            <a:endParaRPr lang="es-ES" sz="4600" dirty="0">
              <a:solidFill>
                <a:prstClr val="black"/>
              </a:solidFill>
              <a:latin typeface="Calibri Light" panose="020F0302020204030204" pitchFamily="34" charset="0"/>
            </a:endParaRPr>
          </a:p>
        </p:txBody>
      </p:sp>
      <p:sp>
        <p:nvSpPr>
          <p:cNvPr id="7" name="Rectangle 14"/>
          <p:cNvSpPr/>
          <p:nvPr/>
        </p:nvSpPr>
        <p:spPr>
          <a:xfrm>
            <a:off x="1431210" y="744780"/>
            <a:ext cx="10455990"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Presión</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19931652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421647"/>
            <a:ext cx="20647024" cy="1846623"/>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6000" dirty="0" smtClean="0">
                <a:solidFill>
                  <a:srgbClr val="000000"/>
                </a:solidFill>
                <a:latin typeface="+mn-lt"/>
              </a:rPr>
              <a:t>En algunos lugares la corrupción es un modo de vida y la presión está casi siempre presente.</a:t>
            </a:r>
            <a:endParaRPr lang="es-ES" sz="6000" dirty="0">
              <a:solidFill>
                <a:srgbClr val="000000"/>
              </a:solidFill>
              <a:latin typeface="+mn-lt"/>
            </a:endParaRPr>
          </a:p>
        </p:txBody>
      </p:sp>
      <p:sp>
        <p:nvSpPr>
          <p:cNvPr id="7" name="Rectangle 14"/>
          <p:cNvSpPr/>
          <p:nvPr/>
        </p:nvSpPr>
        <p:spPr>
          <a:xfrm>
            <a:off x="1431210" y="744780"/>
            <a:ext cx="10455990"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Presión Sistémica</a:t>
            </a:r>
            <a:endParaRPr lang="es-ES" sz="8001" dirty="0">
              <a:solidFill>
                <a:schemeClr val="accent1"/>
              </a:solidFill>
              <a:latin typeface="+mj-lt"/>
              <a:cs typeface="Lato Regular"/>
            </a:endParaRPr>
          </a:p>
        </p:txBody>
      </p:sp>
      <p:graphicFrame>
        <p:nvGraphicFramePr>
          <p:cNvPr id="4" name="Diagram 3"/>
          <p:cNvGraphicFramePr/>
          <p:nvPr>
            <p:extLst>
              <p:ext uri="{D42A27DB-BD31-4B8C-83A1-F6EECF244321}">
                <p14:modId xmlns:p14="http://schemas.microsoft.com/office/powerpoint/2010/main" val="106468325"/>
              </p:ext>
            </p:extLst>
          </p:nvPr>
        </p:nvGraphicFramePr>
        <p:xfrm>
          <a:off x="5210598" y="4088064"/>
          <a:ext cx="17303327" cy="9382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kstSylinder 1"/>
          <p:cNvSpPr txBox="1"/>
          <p:nvPr/>
        </p:nvSpPr>
        <p:spPr>
          <a:xfrm>
            <a:off x="10956828" y="4721724"/>
            <a:ext cx="5810865" cy="861774"/>
          </a:xfrm>
          <a:prstGeom prst="rect">
            <a:avLst/>
          </a:prstGeom>
          <a:noFill/>
        </p:spPr>
        <p:txBody>
          <a:bodyPr wrap="square" rtlCol="0">
            <a:spAutoFit/>
          </a:bodyPr>
          <a:lstStyle/>
          <a:p>
            <a:pPr algn="ctr"/>
            <a:r>
              <a:rPr lang="nb-NO" sz="5000" dirty="0" smtClean="0">
                <a:solidFill>
                  <a:schemeClr val="bg1"/>
                </a:solidFill>
              </a:rPr>
              <a:t>Gobierno</a:t>
            </a:r>
            <a:endParaRPr lang="nb-NO" sz="5000" dirty="0">
              <a:solidFill>
                <a:schemeClr val="bg1"/>
              </a:solidFill>
            </a:endParaRPr>
          </a:p>
        </p:txBody>
      </p:sp>
      <p:sp>
        <p:nvSpPr>
          <p:cNvPr id="6" name="TekstSylinder 5"/>
          <p:cNvSpPr txBox="1"/>
          <p:nvPr/>
        </p:nvSpPr>
        <p:spPr>
          <a:xfrm>
            <a:off x="11243809" y="6896547"/>
            <a:ext cx="5236901" cy="784830"/>
          </a:xfrm>
          <a:prstGeom prst="rect">
            <a:avLst/>
          </a:prstGeom>
          <a:noFill/>
        </p:spPr>
        <p:txBody>
          <a:bodyPr wrap="square" rtlCol="0">
            <a:spAutoFit/>
          </a:bodyPr>
          <a:lstStyle/>
          <a:p>
            <a:pPr algn="ctr"/>
            <a:r>
              <a:rPr lang="nb-NO" sz="4500" dirty="0" smtClean="0">
                <a:solidFill>
                  <a:schemeClr val="bg1"/>
                </a:solidFill>
              </a:rPr>
              <a:t>Redes Profesionales</a:t>
            </a:r>
            <a:endParaRPr lang="nb-NO" sz="4500" dirty="0">
              <a:solidFill>
                <a:schemeClr val="bg1"/>
              </a:solidFill>
            </a:endParaRPr>
          </a:p>
        </p:txBody>
      </p:sp>
      <p:sp>
        <p:nvSpPr>
          <p:cNvPr id="9" name="TekstSylinder 8"/>
          <p:cNvSpPr txBox="1"/>
          <p:nvPr/>
        </p:nvSpPr>
        <p:spPr>
          <a:xfrm>
            <a:off x="11243809" y="8171154"/>
            <a:ext cx="5236901" cy="784830"/>
          </a:xfrm>
          <a:prstGeom prst="rect">
            <a:avLst/>
          </a:prstGeom>
          <a:noFill/>
        </p:spPr>
        <p:txBody>
          <a:bodyPr wrap="square" rtlCol="0">
            <a:spAutoFit/>
          </a:bodyPr>
          <a:lstStyle/>
          <a:p>
            <a:pPr algn="ctr"/>
            <a:r>
              <a:rPr lang="nb-NO" sz="4500" dirty="0" smtClean="0">
                <a:solidFill>
                  <a:schemeClr val="bg1"/>
                </a:solidFill>
              </a:rPr>
              <a:t>Familia y amigos</a:t>
            </a:r>
            <a:endParaRPr lang="nb-NO" sz="4500" dirty="0">
              <a:solidFill>
                <a:schemeClr val="bg1"/>
              </a:solidFill>
            </a:endParaRPr>
          </a:p>
        </p:txBody>
      </p:sp>
      <p:sp>
        <p:nvSpPr>
          <p:cNvPr id="10" name="TextBox 3"/>
          <p:cNvSpPr txBox="1"/>
          <p:nvPr/>
        </p:nvSpPr>
        <p:spPr>
          <a:xfrm rot="20455777">
            <a:off x="12483924" y="10349655"/>
            <a:ext cx="1758453" cy="707886"/>
          </a:xfrm>
          <a:prstGeom prst="rect">
            <a:avLst/>
          </a:prstGeom>
          <a:noFill/>
        </p:spPr>
        <p:txBody>
          <a:bodyPr wrap="square" rtlCol="0">
            <a:spAutoFit/>
          </a:bodyPr>
          <a:lstStyle/>
          <a:p>
            <a:r>
              <a:rPr lang="en-US" sz="4000" b="1" dirty="0" smtClean="0">
                <a:solidFill>
                  <a:srgbClr val="FFFF00"/>
                </a:solidFill>
                <a:latin typeface="Freestyle Script" panose="030804020302050B0404" pitchFamily="66" charset="0"/>
              </a:rPr>
              <a:t>AUXILIO!</a:t>
            </a:r>
            <a:endParaRPr lang="nl-BE" sz="4000" b="1" dirty="0">
              <a:solidFill>
                <a:srgbClr val="FFFF00"/>
              </a:solidFill>
              <a:latin typeface="Freestyle Script" panose="030804020302050B0404" pitchFamily="66" charset="0"/>
            </a:endParaRPr>
          </a:p>
        </p:txBody>
      </p:sp>
    </p:spTree>
    <p:extLst>
      <p:ext uri="{BB962C8B-B14F-4D97-AF65-F5344CB8AC3E}">
        <p14:creationId xmlns:p14="http://schemas.microsoft.com/office/powerpoint/2010/main" val="20365663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929647"/>
            <a:ext cx="20647024" cy="6702311"/>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b="1" dirty="0" smtClean="0">
                <a:solidFill>
                  <a:srgbClr val="000000"/>
                </a:solidFill>
                <a:latin typeface="+mn-lt"/>
              </a:rPr>
              <a:t>Oportunidad  es la habilidad de actuar deshonestamente sin ser descubierto.</a:t>
            </a:r>
          </a:p>
          <a:p>
            <a:r>
              <a:rPr lang="es-ES" sz="5400" dirty="0" smtClean="0">
                <a:solidFill>
                  <a:srgbClr val="000000"/>
                </a:solidFill>
                <a:latin typeface="+mn-lt"/>
              </a:rPr>
              <a:t>Algunos problemas que crean oportunidades incluyen</a:t>
            </a:r>
            <a:r>
              <a:rPr lang="en-US" sz="5400" dirty="0" smtClean="0">
                <a:solidFill>
                  <a:srgbClr val="000000"/>
                </a:solidFill>
                <a:latin typeface="+mn-lt"/>
              </a:rPr>
              <a:t>:</a:t>
            </a:r>
            <a:r>
              <a:rPr lang="en-GB" sz="5400" dirty="0" smtClean="0">
                <a:solidFill>
                  <a:srgbClr val="000000"/>
                </a:solidFill>
                <a:latin typeface="+mn-lt"/>
              </a:rPr>
              <a:t> </a:t>
            </a:r>
            <a:endParaRPr lang="en-GB" sz="5400" dirty="0">
              <a:solidFill>
                <a:srgbClr val="000000"/>
              </a:solidFill>
              <a:latin typeface="+mn-lt"/>
            </a:endParaRPr>
          </a:p>
          <a:p>
            <a:pPr marL="857264" indent="-857264">
              <a:buFont typeface="Arial" panose="020B0604020202020204" pitchFamily="34" charset="0"/>
              <a:buChar char="•"/>
            </a:pPr>
            <a:r>
              <a:rPr lang="es-ES" sz="5400" dirty="0" smtClean="0">
                <a:solidFill>
                  <a:srgbClr val="000000"/>
                </a:solidFill>
                <a:latin typeface="+mn-lt"/>
              </a:rPr>
              <a:t>Controles internos débiles</a:t>
            </a:r>
          </a:p>
          <a:p>
            <a:pPr marL="857264" indent="-857264">
              <a:buFont typeface="Arial" panose="020B0604020202020204" pitchFamily="34" charset="0"/>
              <a:buChar char="•"/>
            </a:pPr>
            <a:r>
              <a:rPr lang="es-ES" sz="5400" dirty="0" smtClean="0">
                <a:solidFill>
                  <a:srgbClr val="000000"/>
                </a:solidFill>
                <a:latin typeface="+mn-lt"/>
              </a:rPr>
              <a:t>Vigilancia gerencial pobre</a:t>
            </a:r>
          </a:p>
          <a:p>
            <a:pPr marL="857264" indent="-857264">
              <a:buFont typeface="Arial" panose="020B0604020202020204" pitchFamily="34" charset="0"/>
              <a:buChar char="•"/>
            </a:pPr>
            <a:r>
              <a:rPr lang="es-ES" sz="5400" dirty="0" smtClean="0">
                <a:solidFill>
                  <a:srgbClr val="000000"/>
                </a:solidFill>
                <a:latin typeface="+mn-lt"/>
              </a:rPr>
              <a:t>Estar en posición de líder y autoridad </a:t>
            </a:r>
          </a:p>
          <a:p>
            <a:pPr marL="857264" indent="-857264">
              <a:buFont typeface="Arial" panose="020B0604020202020204" pitchFamily="34" charset="0"/>
              <a:buChar char="•"/>
            </a:pPr>
            <a:r>
              <a:rPr lang="es-ES" sz="5400" dirty="0" smtClean="0">
                <a:solidFill>
                  <a:srgbClr val="000000"/>
                </a:solidFill>
                <a:latin typeface="+mn-lt"/>
              </a:rPr>
              <a:t>Procedimientos inadecuados para detectar actividades corruptas</a:t>
            </a:r>
            <a:endParaRPr lang="es-ES" sz="5400" dirty="0">
              <a:solidFill>
                <a:srgbClr val="000000"/>
              </a:solidFill>
              <a:latin typeface="+mn-lt"/>
            </a:endParaRPr>
          </a:p>
        </p:txBody>
      </p:sp>
      <p:sp>
        <p:nvSpPr>
          <p:cNvPr id="7" name="Rectangle 14"/>
          <p:cNvSpPr/>
          <p:nvPr/>
        </p:nvSpPr>
        <p:spPr>
          <a:xfrm>
            <a:off x="1431210" y="744780"/>
            <a:ext cx="10455990"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Oportunidad</a:t>
            </a:r>
            <a:endParaRPr lang="es-ES" sz="8001" dirty="0">
              <a:solidFill>
                <a:schemeClr val="accent1"/>
              </a:solidFill>
              <a:latin typeface="+mj-lt"/>
              <a:cs typeface="Lato Regular"/>
            </a:endParaRPr>
          </a:p>
        </p:txBody>
      </p:sp>
      <p:pic>
        <p:nvPicPr>
          <p:cNvPr id="5" name="4 Imagen" descr="http://st-listas.20minutos.es/images/2011-01/272466/2852699_249px.jpg?1302480801"/>
          <p:cNvPicPr/>
          <p:nvPr/>
        </p:nvPicPr>
        <p:blipFill>
          <a:blip r:embed="rId2">
            <a:extLst>
              <a:ext uri="{28A0092B-C50C-407E-A947-70E740481C1C}">
                <a14:useLocalDpi xmlns:a14="http://schemas.microsoft.com/office/drawing/2010/main" val="0"/>
              </a:ext>
            </a:extLst>
          </a:blip>
          <a:srcRect/>
          <a:stretch>
            <a:fillRect/>
          </a:stretch>
        </p:blipFill>
        <p:spPr bwMode="auto">
          <a:xfrm>
            <a:off x="18235748" y="9589052"/>
            <a:ext cx="4543362" cy="2832973"/>
          </a:xfrm>
          <a:prstGeom prst="rect">
            <a:avLst/>
          </a:prstGeom>
          <a:noFill/>
          <a:ln>
            <a:noFill/>
          </a:ln>
        </p:spPr>
      </p:pic>
      <p:sp>
        <p:nvSpPr>
          <p:cNvPr id="2" name="1 Rectángulo"/>
          <p:cNvSpPr/>
          <p:nvPr/>
        </p:nvSpPr>
        <p:spPr>
          <a:xfrm rot="18466939">
            <a:off x="17596096" y="10541068"/>
            <a:ext cx="2893677" cy="584775"/>
          </a:xfrm>
          <a:prstGeom prst="rect">
            <a:avLst/>
          </a:prstGeom>
        </p:spPr>
        <p:txBody>
          <a:bodyPr wrap="none">
            <a:spAutoFit/>
          </a:bodyPr>
          <a:lstStyle/>
          <a:p>
            <a:r>
              <a:rPr lang="es-ES" sz="3200" b="1" dirty="0" smtClean="0"/>
              <a:t>RAZONAMIENTO</a:t>
            </a:r>
            <a:endParaRPr lang="es-ES" sz="3200" b="1" dirty="0"/>
          </a:p>
        </p:txBody>
      </p:sp>
      <p:sp>
        <p:nvSpPr>
          <p:cNvPr id="3" name="2 Rectángulo"/>
          <p:cNvSpPr/>
          <p:nvPr/>
        </p:nvSpPr>
        <p:spPr>
          <a:xfrm rot="2971032">
            <a:off x="20731410" y="10493074"/>
            <a:ext cx="2646815" cy="584775"/>
          </a:xfrm>
          <a:prstGeom prst="rect">
            <a:avLst/>
          </a:prstGeom>
        </p:spPr>
        <p:txBody>
          <a:bodyPr wrap="none">
            <a:spAutoFit/>
          </a:bodyPr>
          <a:lstStyle/>
          <a:p>
            <a:r>
              <a:rPr lang="es-ES" sz="3200" b="1" dirty="0"/>
              <a:t>OPORTUNIDAD</a:t>
            </a:r>
            <a:endParaRPr lang="es-ES" sz="3200" dirty="0"/>
          </a:p>
        </p:txBody>
      </p:sp>
      <p:sp>
        <p:nvSpPr>
          <p:cNvPr id="4" name="3 Rectángulo"/>
          <p:cNvSpPr/>
          <p:nvPr/>
        </p:nvSpPr>
        <p:spPr>
          <a:xfrm>
            <a:off x="19620648" y="12275384"/>
            <a:ext cx="1597681" cy="584775"/>
          </a:xfrm>
          <a:prstGeom prst="rect">
            <a:avLst/>
          </a:prstGeom>
        </p:spPr>
        <p:txBody>
          <a:bodyPr wrap="none">
            <a:spAutoFit/>
          </a:bodyPr>
          <a:lstStyle/>
          <a:p>
            <a:r>
              <a:rPr lang="es-ES" sz="3200" b="1" dirty="0"/>
              <a:t>PRESION</a:t>
            </a:r>
            <a:endParaRPr lang="es-ES" sz="3200" dirty="0"/>
          </a:p>
        </p:txBody>
      </p:sp>
    </p:spTree>
    <p:extLst>
      <p:ext uri="{BB962C8B-B14F-4D97-AF65-F5344CB8AC3E}">
        <p14:creationId xmlns:p14="http://schemas.microsoft.com/office/powerpoint/2010/main" val="3018522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929646"/>
            <a:ext cx="20647024" cy="7097291"/>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b="1" dirty="0" smtClean="0">
                <a:solidFill>
                  <a:srgbClr val="000000"/>
                </a:solidFill>
                <a:latin typeface="+mn-lt"/>
              </a:rPr>
              <a:t>Razonamiento es cuando un individuo o una organización encuentra razones  o excusas para actuar corruptamente.</a:t>
            </a:r>
          </a:p>
          <a:p>
            <a:endParaRPr lang="nl-BE" sz="1000" dirty="0">
              <a:solidFill>
                <a:srgbClr val="000000"/>
              </a:solidFill>
              <a:latin typeface="+mn-lt"/>
            </a:endParaRPr>
          </a:p>
          <a:p>
            <a:r>
              <a:rPr lang="es-ES" sz="5400" dirty="0" smtClean="0">
                <a:solidFill>
                  <a:srgbClr val="000000"/>
                </a:solidFill>
                <a:latin typeface="+mn-lt"/>
              </a:rPr>
              <a:t>Algunas de las razones comunes incluyen:</a:t>
            </a:r>
          </a:p>
          <a:p>
            <a:pPr marL="685811" indent="-685811">
              <a:buFont typeface="Arial" panose="020B0604020202020204" pitchFamily="34" charset="0"/>
              <a:buChar char="•"/>
            </a:pPr>
            <a:r>
              <a:rPr lang="es-ES" sz="5400" dirty="0" smtClean="0">
                <a:solidFill>
                  <a:srgbClr val="000000"/>
                </a:solidFill>
                <a:latin typeface="+mn-lt"/>
              </a:rPr>
              <a:t>Todos lo hacen.</a:t>
            </a:r>
            <a:endParaRPr lang="nl-BE" sz="5400" dirty="0" smtClean="0">
              <a:solidFill>
                <a:srgbClr val="000000"/>
              </a:solidFill>
              <a:latin typeface="+mn-lt"/>
            </a:endParaRPr>
          </a:p>
          <a:p>
            <a:pPr marL="685811" indent="-685811">
              <a:buFont typeface="Arial" panose="020B0604020202020204" pitchFamily="34" charset="0"/>
              <a:buChar char="•"/>
            </a:pPr>
            <a:r>
              <a:rPr lang="es-ES" sz="5400" dirty="0" smtClean="0">
                <a:solidFill>
                  <a:srgbClr val="000000"/>
                </a:solidFill>
                <a:latin typeface="+mn-lt"/>
              </a:rPr>
              <a:t>Viene con el trabajo, tu lo mereces.</a:t>
            </a:r>
            <a:endParaRPr lang="nl-BE" sz="5400" dirty="0">
              <a:solidFill>
                <a:srgbClr val="000000"/>
              </a:solidFill>
              <a:latin typeface="+mn-lt"/>
            </a:endParaRPr>
          </a:p>
          <a:p>
            <a:pPr marL="685811" indent="-685811">
              <a:buFont typeface="Arial" panose="020B0604020202020204" pitchFamily="34" charset="0"/>
              <a:buChar char="•"/>
            </a:pPr>
            <a:r>
              <a:rPr lang="es-ES" sz="5400" dirty="0" smtClean="0">
                <a:solidFill>
                  <a:srgbClr val="000000"/>
                </a:solidFill>
                <a:latin typeface="+mn-lt"/>
              </a:rPr>
              <a:t>No es corrupción es la cultura; aquí hacemos las cosas así.</a:t>
            </a:r>
          </a:p>
          <a:p>
            <a:pPr marL="685811" indent="-685811">
              <a:buFont typeface="Arial" panose="020B0604020202020204" pitchFamily="34" charset="0"/>
              <a:buChar char="•"/>
            </a:pPr>
            <a:r>
              <a:rPr lang="es-ES" sz="5400" dirty="0" smtClean="0">
                <a:solidFill>
                  <a:srgbClr val="000000"/>
                </a:solidFill>
                <a:latin typeface="+mn-lt"/>
              </a:rPr>
              <a:t>Ayudas a alguien, entonces no es tan malo.</a:t>
            </a:r>
            <a:endParaRPr lang="es-ES" sz="5400" dirty="0">
              <a:solidFill>
                <a:srgbClr val="000000"/>
              </a:solidFill>
              <a:latin typeface="+mn-lt"/>
            </a:endParaRPr>
          </a:p>
        </p:txBody>
      </p:sp>
      <p:sp>
        <p:nvSpPr>
          <p:cNvPr id="7" name="Rectangle 14"/>
          <p:cNvSpPr/>
          <p:nvPr/>
        </p:nvSpPr>
        <p:spPr>
          <a:xfrm>
            <a:off x="1431210" y="744780"/>
            <a:ext cx="10455990"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Razonamiento</a:t>
            </a:r>
            <a:endParaRPr lang="es-ES" sz="8001" dirty="0">
              <a:solidFill>
                <a:schemeClr val="accent1"/>
              </a:solidFill>
              <a:latin typeface="+mj-lt"/>
              <a:cs typeface="Lato Regular"/>
            </a:endParaRPr>
          </a:p>
        </p:txBody>
      </p:sp>
      <p:pic>
        <p:nvPicPr>
          <p:cNvPr id="6" name="5 Imagen" descr="http://st-listas.20minutos.es/images/2011-01/272466/2852699_249px.jpg?1302480801"/>
          <p:cNvPicPr/>
          <p:nvPr/>
        </p:nvPicPr>
        <p:blipFill>
          <a:blip r:embed="rId2">
            <a:extLst>
              <a:ext uri="{28A0092B-C50C-407E-A947-70E740481C1C}">
                <a14:useLocalDpi xmlns:a14="http://schemas.microsoft.com/office/drawing/2010/main" val="0"/>
              </a:ext>
            </a:extLst>
          </a:blip>
          <a:srcRect/>
          <a:stretch>
            <a:fillRect/>
          </a:stretch>
        </p:blipFill>
        <p:spPr bwMode="auto">
          <a:xfrm>
            <a:off x="18340251" y="9227508"/>
            <a:ext cx="4386417" cy="3365086"/>
          </a:xfrm>
          <a:prstGeom prst="rect">
            <a:avLst/>
          </a:prstGeom>
          <a:noFill/>
          <a:ln>
            <a:noFill/>
          </a:ln>
        </p:spPr>
      </p:pic>
      <p:sp>
        <p:nvSpPr>
          <p:cNvPr id="2" name="1 Rectángulo"/>
          <p:cNvSpPr/>
          <p:nvPr/>
        </p:nvSpPr>
        <p:spPr>
          <a:xfrm rot="18230056">
            <a:off x="17525597" y="10365709"/>
            <a:ext cx="3231590" cy="646331"/>
          </a:xfrm>
          <a:prstGeom prst="rect">
            <a:avLst/>
          </a:prstGeom>
        </p:spPr>
        <p:txBody>
          <a:bodyPr wrap="none">
            <a:spAutoFit/>
          </a:bodyPr>
          <a:lstStyle/>
          <a:p>
            <a:r>
              <a:rPr lang="es-ES" b="1" dirty="0" smtClean="0"/>
              <a:t>RAZONAMIENTO</a:t>
            </a:r>
            <a:endParaRPr lang="es-ES" b="1" dirty="0"/>
          </a:p>
        </p:txBody>
      </p:sp>
      <p:sp>
        <p:nvSpPr>
          <p:cNvPr id="3" name="2 Rectángulo"/>
          <p:cNvSpPr/>
          <p:nvPr/>
        </p:nvSpPr>
        <p:spPr>
          <a:xfrm rot="3451908">
            <a:off x="20488438" y="10132250"/>
            <a:ext cx="2953694" cy="646331"/>
          </a:xfrm>
          <a:prstGeom prst="rect">
            <a:avLst/>
          </a:prstGeom>
        </p:spPr>
        <p:txBody>
          <a:bodyPr wrap="none">
            <a:spAutoFit/>
          </a:bodyPr>
          <a:lstStyle/>
          <a:p>
            <a:r>
              <a:rPr lang="es-ES" b="1" dirty="0"/>
              <a:t>OPORTUNIDAD</a:t>
            </a:r>
            <a:endParaRPr lang="es-ES" dirty="0"/>
          </a:p>
        </p:txBody>
      </p:sp>
      <p:sp>
        <p:nvSpPr>
          <p:cNvPr id="4" name="3 Rectángulo"/>
          <p:cNvSpPr/>
          <p:nvPr/>
        </p:nvSpPr>
        <p:spPr>
          <a:xfrm>
            <a:off x="19646678" y="12615314"/>
            <a:ext cx="1773562" cy="646331"/>
          </a:xfrm>
          <a:prstGeom prst="rect">
            <a:avLst/>
          </a:prstGeom>
        </p:spPr>
        <p:txBody>
          <a:bodyPr wrap="none">
            <a:spAutoFit/>
          </a:bodyPr>
          <a:lstStyle/>
          <a:p>
            <a:r>
              <a:rPr lang="es-ES" b="1" dirty="0"/>
              <a:t>PRESION</a:t>
            </a:r>
            <a:endParaRPr lang="es-ES" dirty="0"/>
          </a:p>
        </p:txBody>
      </p:sp>
    </p:spTree>
    <p:extLst>
      <p:ext uri="{BB962C8B-B14F-4D97-AF65-F5344CB8AC3E}">
        <p14:creationId xmlns:p14="http://schemas.microsoft.com/office/powerpoint/2010/main" val="19849283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563" y="2578322"/>
            <a:ext cx="16863637" cy="9481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n-US" sz="8001" dirty="0">
                <a:solidFill>
                  <a:schemeClr val="accent1"/>
                </a:solidFill>
                <a:latin typeface="+mj-lt"/>
                <a:cs typeface="Lato Regular"/>
              </a:rPr>
              <a:t>Video</a:t>
            </a:r>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0" name="Oval 37"/>
          <p:cNvSpPr/>
          <p:nvPr/>
        </p:nvSpPr>
        <p:spPr>
          <a:xfrm>
            <a:off x="22691411" y="227221"/>
            <a:ext cx="1554714" cy="1554714"/>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45"/>
          <p:cNvSpPr>
            <a:spLocks noChangeArrowheads="1"/>
          </p:cNvSpPr>
          <p:nvPr/>
        </p:nvSpPr>
        <p:spPr bwMode="auto">
          <a:xfrm>
            <a:off x="23135294" y="706128"/>
            <a:ext cx="666948" cy="596901"/>
          </a:xfrm>
          <a:custGeom>
            <a:avLst/>
            <a:gdLst>
              <a:gd name="T0" fmla="*/ 72075278 w 588"/>
              <a:gd name="T1" fmla="*/ 56019554 h 524"/>
              <a:gd name="T2" fmla="*/ 72075278 w 588"/>
              <a:gd name="T3" fmla="*/ 56019554 h 524"/>
              <a:gd name="T4" fmla="*/ 53766324 w 588"/>
              <a:gd name="T5" fmla="*/ 56019554 h 524"/>
              <a:gd name="T6" fmla="*/ 49253450 w 588"/>
              <a:gd name="T7" fmla="*/ 56019554 h 524"/>
              <a:gd name="T8" fmla="*/ 49253450 w 588"/>
              <a:gd name="T9" fmla="*/ 62388158 h 524"/>
              <a:gd name="T10" fmla="*/ 53766324 w 588"/>
              <a:gd name="T11" fmla="*/ 67067360 h 524"/>
              <a:gd name="T12" fmla="*/ 53766324 w 588"/>
              <a:gd name="T13" fmla="*/ 67976954 h 524"/>
              <a:gd name="T14" fmla="*/ 21919109 w 588"/>
              <a:gd name="T15" fmla="*/ 67976954 h 524"/>
              <a:gd name="T16" fmla="*/ 21919109 w 588"/>
              <a:gd name="T17" fmla="*/ 67067360 h 524"/>
              <a:gd name="T18" fmla="*/ 27334342 w 588"/>
              <a:gd name="T19" fmla="*/ 62388158 h 524"/>
              <a:gd name="T20" fmla="*/ 27334342 w 588"/>
              <a:gd name="T21" fmla="*/ 56019554 h 524"/>
              <a:gd name="T22" fmla="*/ 21919109 w 588"/>
              <a:gd name="T23" fmla="*/ 56019554 h 524"/>
              <a:gd name="T24" fmla="*/ 3739064 w 588"/>
              <a:gd name="T25" fmla="*/ 56019554 h 524"/>
              <a:gd name="T26" fmla="*/ 0 w 588"/>
              <a:gd name="T27" fmla="*/ 52380095 h 524"/>
              <a:gd name="T28" fmla="*/ 0 w 588"/>
              <a:gd name="T29" fmla="*/ 3639459 h 524"/>
              <a:gd name="T30" fmla="*/ 3739064 w 588"/>
              <a:gd name="T31" fmla="*/ 0 h 524"/>
              <a:gd name="T32" fmla="*/ 72075278 w 588"/>
              <a:gd name="T33" fmla="*/ 0 h 524"/>
              <a:gd name="T34" fmla="*/ 75685433 w 588"/>
              <a:gd name="T35" fmla="*/ 3639459 h 524"/>
              <a:gd name="T36" fmla="*/ 75685433 w 588"/>
              <a:gd name="T37" fmla="*/ 52380095 h 524"/>
              <a:gd name="T38" fmla="*/ 72075278 w 588"/>
              <a:gd name="T39" fmla="*/ 56019554 h 524"/>
              <a:gd name="T40" fmla="*/ 71172559 w 588"/>
              <a:gd name="T41" fmla="*/ 4549054 h 524"/>
              <a:gd name="T42" fmla="*/ 71172559 w 588"/>
              <a:gd name="T43" fmla="*/ 4549054 h 524"/>
              <a:gd name="T44" fmla="*/ 5544142 w 588"/>
              <a:gd name="T45" fmla="*/ 4549054 h 524"/>
              <a:gd name="T46" fmla="*/ 5544142 w 588"/>
              <a:gd name="T47" fmla="*/ 45881344 h 524"/>
              <a:gd name="T48" fmla="*/ 71172559 w 588"/>
              <a:gd name="T49" fmla="*/ 45881344 h 524"/>
              <a:gd name="T50" fmla="*/ 71172559 w 588"/>
              <a:gd name="T51" fmla="*/ 4549054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solidFill>
            <a:schemeClr val="bg1"/>
          </a:solidFill>
          <a:ln>
            <a:noFill/>
          </a:ln>
          <a:extLst/>
        </p:spPr>
        <p:txBody>
          <a:bodyPr wrap="none" anchor="ctr"/>
          <a:lstStyle/>
          <a:p>
            <a:endParaRPr lang="en-US" dirty="0">
              <a:latin typeface="Lato Light"/>
            </a:endParaRPr>
          </a:p>
        </p:txBody>
      </p:sp>
    </p:spTree>
    <p:extLst>
      <p:ext uri="{BB962C8B-B14F-4D97-AF65-F5344CB8AC3E}">
        <p14:creationId xmlns:p14="http://schemas.microsoft.com/office/powerpoint/2010/main" val="19593527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6082558"/>
            <a:ext cx="20647024" cy="3689179"/>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914400" indent="-914400">
              <a:buFont typeface="+mj-lt"/>
              <a:buAutoNum type="arabicPeriod"/>
            </a:pPr>
            <a:r>
              <a:rPr lang="es-ES" sz="5400" dirty="0" smtClean="0">
                <a:solidFill>
                  <a:srgbClr val="000000"/>
                </a:solidFill>
                <a:latin typeface="+mn-lt"/>
              </a:rPr>
              <a:t>Qué harías en la situación del maestro? </a:t>
            </a:r>
          </a:p>
          <a:p>
            <a:pPr marL="914400" indent="-914400">
              <a:buFont typeface="+mj-lt"/>
              <a:buAutoNum type="arabicPeriod"/>
            </a:pPr>
            <a:r>
              <a:rPr lang="es-ES" sz="5400" dirty="0" smtClean="0">
                <a:solidFill>
                  <a:srgbClr val="000000"/>
                </a:solidFill>
                <a:latin typeface="+mn-lt"/>
              </a:rPr>
              <a:t>Por qué piensas que el maestro actuó de esa manera? </a:t>
            </a:r>
          </a:p>
          <a:p>
            <a:pPr marL="914400" indent="-914400">
              <a:buFont typeface="+mj-lt"/>
              <a:buAutoNum type="arabicPeriod"/>
            </a:pPr>
            <a:r>
              <a:rPr lang="es-ES" sz="5400" dirty="0" smtClean="0">
                <a:solidFill>
                  <a:srgbClr val="000000"/>
                </a:solidFill>
                <a:latin typeface="+mn-lt"/>
              </a:rPr>
              <a:t>Cuales son las posibles consecuencias de la corrupción en el sistema educativo? </a:t>
            </a:r>
            <a:endParaRPr lang="es-ES" sz="5400" dirty="0">
              <a:solidFill>
                <a:srgbClr val="000000"/>
              </a:solidFill>
              <a:latin typeface="+mn-lt"/>
            </a:endParaRPr>
          </a:p>
        </p:txBody>
      </p:sp>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n-US" sz="8001" dirty="0">
                <a:solidFill>
                  <a:schemeClr val="accent1"/>
                </a:solidFill>
                <a:latin typeface="+mj-lt"/>
                <a:cs typeface="Lato Regular"/>
              </a:rPr>
              <a:t>Video</a:t>
            </a: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
        <p:nvSpPr>
          <p:cNvPr id="17" name="Oval 37"/>
          <p:cNvSpPr/>
          <p:nvPr/>
        </p:nvSpPr>
        <p:spPr>
          <a:xfrm>
            <a:off x="22691411" y="227221"/>
            <a:ext cx="1554714" cy="1554714"/>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45"/>
          <p:cNvSpPr>
            <a:spLocks noChangeArrowheads="1"/>
          </p:cNvSpPr>
          <p:nvPr/>
        </p:nvSpPr>
        <p:spPr bwMode="auto">
          <a:xfrm>
            <a:off x="23135294" y="706128"/>
            <a:ext cx="666948" cy="596901"/>
          </a:xfrm>
          <a:custGeom>
            <a:avLst/>
            <a:gdLst>
              <a:gd name="T0" fmla="*/ 72075278 w 588"/>
              <a:gd name="T1" fmla="*/ 56019554 h 524"/>
              <a:gd name="T2" fmla="*/ 72075278 w 588"/>
              <a:gd name="T3" fmla="*/ 56019554 h 524"/>
              <a:gd name="T4" fmla="*/ 53766324 w 588"/>
              <a:gd name="T5" fmla="*/ 56019554 h 524"/>
              <a:gd name="T6" fmla="*/ 49253450 w 588"/>
              <a:gd name="T7" fmla="*/ 56019554 h 524"/>
              <a:gd name="T8" fmla="*/ 49253450 w 588"/>
              <a:gd name="T9" fmla="*/ 62388158 h 524"/>
              <a:gd name="T10" fmla="*/ 53766324 w 588"/>
              <a:gd name="T11" fmla="*/ 67067360 h 524"/>
              <a:gd name="T12" fmla="*/ 53766324 w 588"/>
              <a:gd name="T13" fmla="*/ 67976954 h 524"/>
              <a:gd name="T14" fmla="*/ 21919109 w 588"/>
              <a:gd name="T15" fmla="*/ 67976954 h 524"/>
              <a:gd name="T16" fmla="*/ 21919109 w 588"/>
              <a:gd name="T17" fmla="*/ 67067360 h 524"/>
              <a:gd name="T18" fmla="*/ 27334342 w 588"/>
              <a:gd name="T19" fmla="*/ 62388158 h 524"/>
              <a:gd name="T20" fmla="*/ 27334342 w 588"/>
              <a:gd name="T21" fmla="*/ 56019554 h 524"/>
              <a:gd name="T22" fmla="*/ 21919109 w 588"/>
              <a:gd name="T23" fmla="*/ 56019554 h 524"/>
              <a:gd name="T24" fmla="*/ 3739064 w 588"/>
              <a:gd name="T25" fmla="*/ 56019554 h 524"/>
              <a:gd name="T26" fmla="*/ 0 w 588"/>
              <a:gd name="T27" fmla="*/ 52380095 h 524"/>
              <a:gd name="T28" fmla="*/ 0 w 588"/>
              <a:gd name="T29" fmla="*/ 3639459 h 524"/>
              <a:gd name="T30" fmla="*/ 3739064 w 588"/>
              <a:gd name="T31" fmla="*/ 0 h 524"/>
              <a:gd name="T32" fmla="*/ 72075278 w 588"/>
              <a:gd name="T33" fmla="*/ 0 h 524"/>
              <a:gd name="T34" fmla="*/ 75685433 w 588"/>
              <a:gd name="T35" fmla="*/ 3639459 h 524"/>
              <a:gd name="T36" fmla="*/ 75685433 w 588"/>
              <a:gd name="T37" fmla="*/ 52380095 h 524"/>
              <a:gd name="T38" fmla="*/ 72075278 w 588"/>
              <a:gd name="T39" fmla="*/ 56019554 h 524"/>
              <a:gd name="T40" fmla="*/ 71172559 w 588"/>
              <a:gd name="T41" fmla="*/ 4549054 h 524"/>
              <a:gd name="T42" fmla="*/ 71172559 w 588"/>
              <a:gd name="T43" fmla="*/ 4549054 h 524"/>
              <a:gd name="T44" fmla="*/ 5544142 w 588"/>
              <a:gd name="T45" fmla="*/ 4549054 h 524"/>
              <a:gd name="T46" fmla="*/ 5544142 w 588"/>
              <a:gd name="T47" fmla="*/ 45881344 h 524"/>
              <a:gd name="T48" fmla="*/ 71172559 w 588"/>
              <a:gd name="T49" fmla="*/ 45881344 h 524"/>
              <a:gd name="T50" fmla="*/ 71172559 w 588"/>
              <a:gd name="T51" fmla="*/ 4549054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solidFill>
            <a:schemeClr val="bg1"/>
          </a:solidFill>
          <a:ln>
            <a:noFill/>
          </a:ln>
          <a:extLst/>
        </p:spPr>
        <p:txBody>
          <a:bodyPr wrap="none" anchor="ctr"/>
          <a:lstStyle/>
          <a:p>
            <a:endParaRPr lang="en-US" dirty="0">
              <a:latin typeface="Lato Light"/>
            </a:endParaRPr>
          </a:p>
        </p:txBody>
      </p:sp>
    </p:spTree>
    <p:extLst>
      <p:ext uri="{BB962C8B-B14F-4D97-AF65-F5344CB8AC3E}">
        <p14:creationId xmlns:p14="http://schemas.microsoft.com/office/powerpoint/2010/main" val="16189887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576239" y="4641098"/>
            <a:ext cx="20645899" cy="5087510"/>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buClr>
                <a:schemeClr val="accent6">
                  <a:lumMod val="75000"/>
                </a:schemeClr>
              </a:buClr>
            </a:pPr>
            <a:r>
              <a:rPr lang="es-ES" sz="11800" dirty="0" smtClean="0">
                <a:solidFill>
                  <a:srgbClr val="000000"/>
                </a:solidFill>
                <a:latin typeface="+mj-lt"/>
              </a:rPr>
              <a:t>Cuáles pueden ser las motivos para que una organización se involucre en corrupción? </a:t>
            </a:r>
            <a:endParaRPr lang="es-ES" sz="11800" dirty="0">
              <a:solidFill>
                <a:srgbClr val="000000"/>
              </a:solidFill>
              <a:latin typeface="+mj-lt"/>
            </a:endParaRPr>
          </a:p>
        </p:txBody>
      </p:sp>
    </p:spTree>
    <p:extLst>
      <p:ext uri="{BB962C8B-B14F-4D97-AF65-F5344CB8AC3E}">
        <p14:creationId xmlns:p14="http://schemas.microsoft.com/office/powerpoint/2010/main" val="38612826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336289"/>
            <a:ext cx="20647024" cy="10954757"/>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b="1" dirty="0" smtClean="0">
                <a:solidFill>
                  <a:srgbClr val="000000"/>
                </a:solidFill>
                <a:latin typeface="+mj-lt"/>
              </a:rPr>
              <a:t>La corrupción en una organización también surge de la presión, la oportunidad y el razonamiento. Algunas razones que utiliza una organización son:</a:t>
            </a:r>
          </a:p>
          <a:p>
            <a:pPr marL="685811" indent="-685811">
              <a:buFont typeface="Arial" panose="020B0604020202020204" pitchFamily="34" charset="0"/>
              <a:buChar char="•"/>
            </a:pPr>
            <a:r>
              <a:rPr lang="es-ES" sz="5400" dirty="0" smtClean="0">
                <a:solidFill>
                  <a:srgbClr val="000000"/>
                </a:solidFill>
                <a:latin typeface="+mn-lt"/>
              </a:rPr>
              <a:t>La honestidad hace que sea mas duro competir.</a:t>
            </a:r>
          </a:p>
          <a:p>
            <a:pPr marL="685811" indent="-685811">
              <a:buFont typeface="Arial" panose="020B0604020202020204" pitchFamily="34" charset="0"/>
              <a:buChar char="•"/>
            </a:pPr>
            <a:r>
              <a:rPr lang="es-ES" sz="5400" dirty="0" smtClean="0">
                <a:solidFill>
                  <a:srgbClr val="000000"/>
                </a:solidFill>
                <a:latin typeface="+mn-lt"/>
              </a:rPr>
              <a:t>Una organización no puede ser exitosa sin sobornos.</a:t>
            </a:r>
          </a:p>
          <a:p>
            <a:pPr marL="685811" indent="-685811">
              <a:buFont typeface="Arial" panose="020B0604020202020204" pitchFamily="34" charset="0"/>
              <a:buChar char="•"/>
            </a:pPr>
            <a:r>
              <a:rPr lang="es-ES" sz="5400" dirty="0" smtClean="0">
                <a:solidFill>
                  <a:srgbClr val="000000"/>
                </a:solidFill>
                <a:latin typeface="+mn-lt"/>
              </a:rPr>
              <a:t>Los accionistas esperan un alto rendimiento de sus inversiones.</a:t>
            </a:r>
          </a:p>
          <a:p>
            <a:pPr marL="685811" indent="-685811">
              <a:buFont typeface="Arial" panose="020B0604020202020204" pitchFamily="34" charset="0"/>
              <a:buChar char="•"/>
            </a:pPr>
            <a:r>
              <a:rPr lang="es-ES" sz="5400" dirty="0" smtClean="0">
                <a:solidFill>
                  <a:srgbClr val="000000"/>
                </a:solidFill>
                <a:latin typeface="+mn-lt"/>
              </a:rPr>
              <a:t>El gobierno es corrupto, entonces pagar impuestos es perder dinero.</a:t>
            </a:r>
          </a:p>
          <a:p>
            <a:pPr marL="685811" indent="-685811">
              <a:buFont typeface="Arial" panose="020B0604020202020204" pitchFamily="34" charset="0"/>
              <a:buChar char="•"/>
            </a:pPr>
            <a:r>
              <a:rPr lang="es-ES" sz="5400" dirty="0" smtClean="0">
                <a:solidFill>
                  <a:srgbClr val="000000"/>
                </a:solidFill>
                <a:latin typeface="+mn-lt"/>
              </a:rPr>
              <a:t>El dinero para el impuesto es mejor gastarlo en buenas acciones (ej. Ayudando a la gente, salvando vidas)</a:t>
            </a:r>
          </a:p>
          <a:p>
            <a:pPr marL="685811" indent="-685811">
              <a:buFont typeface="Arial" panose="020B0604020202020204" pitchFamily="34" charset="0"/>
              <a:buChar char="•"/>
            </a:pPr>
            <a:r>
              <a:rPr lang="es-ES" sz="5400" dirty="0" smtClean="0">
                <a:solidFill>
                  <a:srgbClr val="000000"/>
                </a:solidFill>
                <a:latin typeface="+mn-lt"/>
              </a:rPr>
              <a:t>Es algo normal y culturalmente aceptado.</a:t>
            </a:r>
          </a:p>
          <a:p>
            <a:pPr marL="685811" indent="-685811">
              <a:buFont typeface="Arial" panose="020B0604020202020204" pitchFamily="34" charset="0"/>
              <a:buChar char="•"/>
            </a:pPr>
            <a:r>
              <a:rPr lang="es-ES" sz="5400" dirty="0" smtClean="0">
                <a:solidFill>
                  <a:srgbClr val="000000"/>
                </a:solidFill>
                <a:latin typeface="+mn-lt"/>
              </a:rPr>
              <a:t>A veces las organizaciones se establecen como plataformas para actividades ilegales.</a:t>
            </a:r>
            <a:endParaRPr lang="es-ES" sz="5400" dirty="0">
              <a:solidFill>
                <a:srgbClr val="000000"/>
              </a:solidFill>
              <a:latin typeface="+mn-lt"/>
            </a:endParaRPr>
          </a:p>
        </p:txBody>
      </p:sp>
      <p:sp>
        <p:nvSpPr>
          <p:cNvPr id="7" name="Rectangle 14"/>
          <p:cNvSpPr/>
          <p:nvPr/>
        </p:nvSpPr>
        <p:spPr>
          <a:xfrm>
            <a:off x="1431210" y="744780"/>
            <a:ext cx="10899336"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Raíces: Organización</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13392141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01756" y="651040"/>
            <a:ext cx="4806355"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243796" tIns="121899" rIns="243796" bIns="121899" rtlCol="0" anchor="ctr">
            <a:spAutoFit/>
          </a:bodyPr>
          <a:lstStyle/>
          <a:p>
            <a:pPr>
              <a:tabLst>
                <a:tab pos="338143" algn="l"/>
              </a:tabLst>
            </a:pPr>
            <a:r>
              <a:rPr lang="es-ES" sz="8001" dirty="0" smtClean="0">
                <a:solidFill>
                  <a:schemeClr val="tx2"/>
                </a:solidFill>
                <a:latin typeface="Calibri" panose="020F0502020204030204" pitchFamily="34" charset="0"/>
                <a:cs typeface="Lato Regular"/>
              </a:rPr>
              <a:t>Contenido</a:t>
            </a:r>
            <a:endParaRPr lang="es-ES" sz="8001" dirty="0">
              <a:solidFill>
                <a:schemeClr val="tx2"/>
              </a:solidFill>
              <a:latin typeface="Calibri" panose="020F0502020204030204" pitchFamily="34" charset="0"/>
              <a:cs typeface="Lato Regular"/>
            </a:endParaRPr>
          </a:p>
        </p:txBody>
      </p:sp>
      <p:sp>
        <p:nvSpPr>
          <p:cNvPr id="8" name="Subtitle 2"/>
          <p:cNvSpPr txBox="1">
            <a:spLocks/>
          </p:cNvSpPr>
          <p:nvPr/>
        </p:nvSpPr>
        <p:spPr>
          <a:xfrm>
            <a:off x="1866901" y="4175923"/>
            <a:ext cx="20647024" cy="3724060"/>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000" b="1" dirty="0" smtClean="0">
                <a:solidFill>
                  <a:srgbClr val="000000"/>
                </a:solidFill>
                <a:latin typeface="Calibri Light" panose="020F0302020204030204" pitchFamily="34" charset="0"/>
                <a:cs typeface="Arial" panose="020B0604020202020204" pitchFamily="34" charset="0"/>
              </a:rPr>
              <a:t>Parte 1: </a:t>
            </a:r>
            <a:r>
              <a:rPr lang="es-ES" sz="5000" dirty="0" smtClean="0">
                <a:solidFill>
                  <a:srgbClr val="000000"/>
                </a:solidFill>
                <a:latin typeface="Calibri Light" panose="020F0302020204030204" pitchFamily="34" charset="0"/>
                <a:cs typeface="Arial" panose="020B0604020202020204" pitchFamily="34" charset="0"/>
              </a:rPr>
              <a:t>Sensibilización</a:t>
            </a:r>
          </a:p>
          <a:p>
            <a:pPr>
              <a:buClr>
                <a:schemeClr val="tx1"/>
              </a:buClr>
            </a:pPr>
            <a:r>
              <a:rPr lang="es-ES" sz="5000" b="1" dirty="0" smtClean="0">
                <a:solidFill>
                  <a:srgbClr val="000000"/>
                </a:solidFill>
                <a:latin typeface="Calibri Light" panose="020F0302020204030204" pitchFamily="34" charset="0"/>
                <a:cs typeface="Arial" panose="020B0604020202020204" pitchFamily="34" charset="0"/>
              </a:rPr>
              <a:t>Parte 2: </a:t>
            </a:r>
            <a:r>
              <a:rPr lang="es-ES" sz="5000" dirty="0" smtClean="0">
                <a:solidFill>
                  <a:srgbClr val="000000"/>
                </a:solidFill>
                <a:latin typeface="Calibri Light" panose="020F0302020204030204" pitchFamily="34" charset="0"/>
                <a:cs typeface="Arial" panose="020B0604020202020204" pitchFamily="34" charset="0"/>
              </a:rPr>
              <a:t>Previniendo la corrupción</a:t>
            </a:r>
          </a:p>
          <a:p>
            <a:pPr>
              <a:buClr>
                <a:schemeClr val="tx1"/>
              </a:buClr>
            </a:pPr>
            <a:r>
              <a:rPr lang="es-ES" sz="5000" b="1" dirty="0" smtClean="0">
                <a:solidFill>
                  <a:srgbClr val="000000"/>
                </a:solidFill>
                <a:latin typeface="Calibri Light" panose="020F0302020204030204" pitchFamily="34" charset="0"/>
              </a:rPr>
              <a:t>Parte 3: </a:t>
            </a:r>
            <a:r>
              <a:rPr lang="es-ES" sz="5000" dirty="0" smtClean="0">
                <a:solidFill>
                  <a:srgbClr val="000000"/>
                </a:solidFill>
                <a:latin typeface="Calibri Light" panose="020F0302020204030204" pitchFamily="34" charset="0"/>
              </a:rPr>
              <a:t>Cómo puede luchar la gente común?</a:t>
            </a:r>
          </a:p>
          <a:p>
            <a:pPr>
              <a:buClr>
                <a:schemeClr val="accent6">
                  <a:lumMod val="75000"/>
                </a:schemeClr>
              </a:buClr>
            </a:pPr>
            <a:r>
              <a:rPr lang="es-ES" sz="5000" b="1" dirty="0" smtClean="0">
                <a:solidFill>
                  <a:srgbClr val="000000"/>
                </a:solidFill>
                <a:latin typeface="Calibri Light" panose="020F0302020204030204" pitchFamily="34" charset="0"/>
              </a:rPr>
              <a:t>Parte 4: </a:t>
            </a:r>
            <a:r>
              <a:rPr lang="es-ES" sz="5000" dirty="0" smtClean="0">
                <a:solidFill>
                  <a:srgbClr val="000000"/>
                </a:solidFill>
                <a:latin typeface="Calibri Light" panose="020F0302020204030204" pitchFamily="34" charset="0"/>
              </a:rPr>
              <a:t>Desarrollando e implementando normas y procedimientos</a:t>
            </a:r>
            <a:endParaRPr lang="es-ES" sz="5000" dirty="0">
              <a:solidFill>
                <a:srgbClr val="000000"/>
              </a:solidFill>
              <a:latin typeface="Calibri Light" panose="020F0302020204030204" pitchFamily="34" charset="0"/>
            </a:endParaRPr>
          </a:p>
        </p:txBody>
      </p:sp>
    </p:spTree>
    <p:extLst>
      <p:ext uri="{BB962C8B-B14F-4D97-AF65-F5344CB8AC3E}">
        <p14:creationId xmlns:p14="http://schemas.microsoft.com/office/powerpoint/2010/main" val="34567058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4937922"/>
            <a:ext cx="20647024" cy="4437076"/>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11" indent="-685811">
              <a:buFont typeface="Arial" panose="020B0604020202020204" pitchFamily="34" charset="0"/>
              <a:buChar char="•"/>
            </a:pPr>
            <a:r>
              <a:rPr lang="es-ES" sz="5400" dirty="0" smtClean="0">
                <a:solidFill>
                  <a:srgbClr val="000000"/>
                </a:solidFill>
                <a:latin typeface="+mn-lt"/>
              </a:rPr>
              <a:t>No todos los que trabajan en una organización corrupta son corruptos.</a:t>
            </a:r>
          </a:p>
          <a:p>
            <a:pPr marL="685811" indent="-685811">
              <a:buFont typeface="Arial" panose="020B0604020202020204" pitchFamily="34" charset="0"/>
              <a:buChar char="•"/>
            </a:pPr>
            <a:r>
              <a:rPr lang="es-ES" sz="5400" dirty="0" smtClean="0">
                <a:solidFill>
                  <a:srgbClr val="000000"/>
                </a:solidFill>
                <a:latin typeface="+mn-lt"/>
              </a:rPr>
              <a:t>Al final de la jornada, el liderazgo de </a:t>
            </a:r>
            <a:r>
              <a:rPr lang="es-ES" sz="5400" dirty="0">
                <a:solidFill>
                  <a:srgbClr val="000000"/>
                </a:solidFill>
                <a:latin typeface="+mn-lt"/>
              </a:rPr>
              <a:t>l</a:t>
            </a:r>
            <a:r>
              <a:rPr lang="es-ES" sz="5400" dirty="0" smtClean="0">
                <a:solidFill>
                  <a:srgbClr val="000000"/>
                </a:solidFill>
                <a:latin typeface="+mn-lt"/>
              </a:rPr>
              <a:t>a organización es el principal responsable para expulsar la corrupción.</a:t>
            </a:r>
          </a:p>
          <a:p>
            <a:pPr marL="685811" indent="-685811">
              <a:buFont typeface="Arial" panose="020B0604020202020204" pitchFamily="34" charset="0"/>
              <a:buChar char="•"/>
            </a:pPr>
            <a:r>
              <a:rPr lang="es-ES" sz="5400" dirty="0" smtClean="0">
                <a:solidFill>
                  <a:srgbClr val="000000"/>
                </a:solidFill>
                <a:latin typeface="+mn-lt"/>
              </a:rPr>
              <a:t>De cualquier forma, tu trabajo es resistir a la corrupción lo más que puedas.</a:t>
            </a:r>
            <a:endParaRPr lang="es-ES" sz="5400" dirty="0">
              <a:solidFill>
                <a:srgbClr val="000000"/>
              </a:solidFill>
              <a:latin typeface="+mn-lt"/>
            </a:endParaRPr>
          </a:p>
        </p:txBody>
      </p:sp>
      <p:sp>
        <p:nvSpPr>
          <p:cNvPr id="7" name="Rectangle 14"/>
          <p:cNvSpPr/>
          <p:nvPr/>
        </p:nvSpPr>
        <p:spPr>
          <a:xfrm>
            <a:off x="1431209" y="806400"/>
            <a:ext cx="20597519" cy="1354174"/>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7200" dirty="0" smtClean="0">
                <a:solidFill>
                  <a:schemeClr val="accent1"/>
                </a:solidFill>
                <a:latin typeface="+mj-lt"/>
                <a:cs typeface="Lato Regular"/>
              </a:rPr>
              <a:t>Si mi organización es culpable, soy culpable también</a:t>
            </a:r>
            <a:r>
              <a:rPr lang="en-US" sz="7200" dirty="0" smtClean="0">
                <a:solidFill>
                  <a:schemeClr val="accent1"/>
                </a:solidFill>
                <a:latin typeface="+mj-lt"/>
                <a:cs typeface="Lato Regular"/>
              </a:rPr>
              <a:t>?</a:t>
            </a:r>
            <a:endParaRPr lang="en-US" sz="7200" dirty="0">
              <a:solidFill>
                <a:schemeClr val="accent1"/>
              </a:solidFill>
              <a:latin typeface="+mj-lt"/>
              <a:cs typeface="Lato Regular"/>
            </a:endParaRPr>
          </a:p>
        </p:txBody>
      </p:sp>
    </p:spTree>
    <p:extLst>
      <p:ext uri="{BB962C8B-B14F-4D97-AF65-F5344CB8AC3E}">
        <p14:creationId xmlns:p14="http://schemas.microsoft.com/office/powerpoint/2010/main" val="25182619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26"/>
          <p:cNvSpPr/>
          <p:nvPr/>
        </p:nvSpPr>
        <p:spPr>
          <a:xfrm>
            <a:off x="22649090" y="227221"/>
            <a:ext cx="1554714" cy="1554714"/>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ubtitle 2"/>
          <p:cNvSpPr txBox="1">
            <a:spLocks/>
          </p:cNvSpPr>
          <p:nvPr/>
        </p:nvSpPr>
        <p:spPr>
          <a:xfrm>
            <a:off x="1866901" y="4453648"/>
            <a:ext cx="20647024" cy="2428321"/>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dirty="0" smtClean="0">
                <a:solidFill>
                  <a:srgbClr val="000000"/>
                </a:solidFill>
                <a:latin typeface="+mn-lt"/>
              </a:rPr>
              <a:t>El director de una ONG educativa ha solicitado al consejo local de gobierno el permiso para construir una nueva escuela. Le llamaron para reunirse con el concejal, !porque tiene buenas noticias! </a:t>
            </a:r>
            <a:endParaRPr lang="es-ES" sz="5400" dirty="0">
              <a:solidFill>
                <a:srgbClr val="000000"/>
              </a:solidFill>
              <a:latin typeface="+mn-lt"/>
            </a:endParaRPr>
          </a:p>
        </p:txBody>
      </p:sp>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s-ES" sz="8001" dirty="0" smtClean="0">
                <a:solidFill>
                  <a:schemeClr val="accent1"/>
                </a:solidFill>
                <a:latin typeface="+mj-lt"/>
                <a:cs typeface="Lato Regular"/>
              </a:rPr>
              <a:t>Juego de Roles</a:t>
            </a:r>
            <a:endParaRPr lang="es-ES" sz="8001" dirty="0">
              <a:solidFill>
                <a:schemeClr val="accent1"/>
              </a:solidFill>
              <a:latin typeface="+mj-lt"/>
              <a:cs typeface="Lato Regular"/>
            </a:endParaRPr>
          </a:p>
        </p:txBody>
      </p:sp>
      <p:sp>
        <p:nvSpPr>
          <p:cNvPr id="9" name="Freeform 64"/>
          <p:cNvSpPr>
            <a:spLocks noChangeArrowheads="1"/>
          </p:cNvSpPr>
          <p:nvPr/>
        </p:nvSpPr>
        <p:spPr bwMode="auto">
          <a:xfrm>
            <a:off x="23010716" y="598638"/>
            <a:ext cx="831463" cy="811877"/>
          </a:xfrm>
          <a:custGeom>
            <a:avLst/>
            <a:gdLst>
              <a:gd name="T0" fmla="*/ 222 w 444"/>
              <a:gd name="T1" fmla="*/ 0 h 435"/>
              <a:gd name="T2" fmla="*/ 284 w 444"/>
              <a:gd name="T3" fmla="*/ 160 h 435"/>
              <a:gd name="T4" fmla="*/ 443 w 444"/>
              <a:gd name="T5" fmla="*/ 160 h 435"/>
              <a:gd name="T6" fmla="*/ 310 w 444"/>
              <a:gd name="T7" fmla="*/ 257 h 435"/>
              <a:gd name="T8" fmla="*/ 354 w 444"/>
              <a:gd name="T9" fmla="*/ 434 h 435"/>
              <a:gd name="T10" fmla="*/ 222 w 444"/>
              <a:gd name="T11" fmla="*/ 327 h 435"/>
              <a:gd name="T12" fmla="*/ 88 w 444"/>
              <a:gd name="T13" fmla="*/ 434 h 435"/>
              <a:gd name="T14" fmla="*/ 133 w 444"/>
              <a:gd name="T15" fmla="*/ 257 h 435"/>
              <a:gd name="T16" fmla="*/ 0 w 444"/>
              <a:gd name="T17" fmla="*/ 160 h 435"/>
              <a:gd name="T18" fmla="*/ 160 w 444"/>
              <a:gd name="T19" fmla="*/ 160 h 435"/>
              <a:gd name="T20" fmla="*/ 222 w 444"/>
              <a:gd name="T21"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4" h="435">
                <a:moveTo>
                  <a:pt x="222" y="0"/>
                </a:moveTo>
                <a:lnTo>
                  <a:pt x="284" y="160"/>
                </a:lnTo>
                <a:lnTo>
                  <a:pt x="443" y="160"/>
                </a:lnTo>
                <a:lnTo>
                  <a:pt x="310" y="257"/>
                </a:lnTo>
                <a:lnTo>
                  <a:pt x="354" y="434"/>
                </a:lnTo>
                <a:lnTo>
                  <a:pt x="222" y="327"/>
                </a:lnTo>
                <a:lnTo>
                  <a:pt x="88" y="434"/>
                </a:lnTo>
                <a:lnTo>
                  <a:pt x="133" y="257"/>
                </a:lnTo>
                <a:lnTo>
                  <a:pt x="0" y="160"/>
                </a:lnTo>
                <a:lnTo>
                  <a:pt x="160" y="160"/>
                </a:lnTo>
                <a:lnTo>
                  <a:pt x="222" y="0"/>
                </a:lnTo>
              </a:path>
            </a:pathLst>
          </a:custGeom>
          <a:solidFill>
            <a:schemeClr val="bg1"/>
          </a:solidFill>
          <a:ln>
            <a:noFill/>
          </a:ln>
          <a:effectLst/>
          <a:extLst/>
        </p:spPr>
        <p:txBody>
          <a:bodyPr wrap="none" lIns="91424" tIns="45712" rIns="91424" bIns="45712" anchor="ctr"/>
          <a:lstStyle/>
          <a:p>
            <a:pPr>
              <a:defRPr/>
            </a:pPr>
            <a:endParaRPr lang="en-US" dirty="0">
              <a:solidFill>
                <a:schemeClr val="bg1"/>
              </a:solidFill>
              <a:latin typeface="Lato Light"/>
            </a:endParaRPr>
          </a:p>
        </p:txBody>
      </p:sp>
    </p:spTree>
    <p:extLst>
      <p:ext uri="{BB962C8B-B14F-4D97-AF65-F5344CB8AC3E}">
        <p14:creationId xmlns:p14="http://schemas.microsoft.com/office/powerpoint/2010/main" val="17723232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4430742"/>
            <a:ext cx="20647024" cy="4437076"/>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914400" indent="-914400">
              <a:buFont typeface="+mj-lt"/>
              <a:buAutoNum type="arabicPeriod"/>
            </a:pPr>
            <a:r>
              <a:rPr lang="es-ES" sz="5400" dirty="0" smtClean="0">
                <a:solidFill>
                  <a:srgbClr val="000000"/>
                </a:solidFill>
                <a:latin typeface="+mn-lt"/>
              </a:rPr>
              <a:t>Entender mejor la corrupción es el primer paso para luchar contra ella. </a:t>
            </a:r>
          </a:p>
          <a:p>
            <a:pPr marL="914415" indent="-914415">
              <a:buFont typeface="+mj-lt"/>
              <a:buAutoNum type="arabicPeriod"/>
            </a:pPr>
            <a:endParaRPr lang="es-ES" sz="5400" dirty="0" smtClean="0">
              <a:solidFill>
                <a:srgbClr val="000000"/>
              </a:solidFill>
              <a:latin typeface="+mn-lt"/>
            </a:endParaRPr>
          </a:p>
          <a:p>
            <a:pPr marL="914415" indent="-914415">
              <a:buFont typeface="+mj-lt"/>
              <a:buAutoNum type="arabicPeriod"/>
            </a:pPr>
            <a:r>
              <a:rPr lang="es-ES" sz="5400" dirty="0" smtClean="0">
                <a:solidFill>
                  <a:srgbClr val="000000"/>
                </a:solidFill>
                <a:latin typeface="+mn-lt"/>
              </a:rPr>
              <a:t>Antes de luchar contra la corrupción, debemos comprender algunas de sus raíces. </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Conclusiones Parte 1: Qué hemos aprendido?</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33591041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45029" y="10120077"/>
            <a:ext cx="22258316" cy="2092838"/>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12000" b="1" dirty="0" smtClean="0">
                <a:solidFill>
                  <a:srgbClr val="000000"/>
                </a:solidFill>
                <a:latin typeface="+mj-lt"/>
                <a:cs typeface="Lato Black"/>
              </a:rPr>
              <a:t>Parte 2: Previniendo la corrupción</a:t>
            </a:r>
            <a:endParaRPr lang="es-ES" sz="12000" b="1" dirty="0">
              <a:solidFill>
                <a:srgbClr val="000000"/>
              </a:solidFill>
              <a:latin typeface="+mj-lt"/>
              <a:cs typeface="Lato Light"/>
            </a:endParaRPr>
          </a:p>
        </p:txBody>
      </p:sp>
      <p:grpSp>
        <p:nvGrpSpPr>
          <p:cNvPr id="14" name="Group 13"/>
          <p:cNvGrpSpPr/>
          <p:nvPr/>
        </p:nvGrpSpPr>
        <p:grpSpPr>
          <a:xfrm>
            <a:off x="1982359" y="12093062"/>
            <a:ext cx="15164992" cy="98580"/>
            <a:chOff x="4517996" y="10410325"/>
            <a:chExt cx="15868517" cy="158763"/>
          </a:xfrm>
        </p:grpSpPr>
        <p:sp>
          <p:nvSpPr>
            <p:cNvPr id="15" name="Rectangle 14"/>
            <p:cNvSpPr/>
            <p:nvPr/>
          </p:nvSpPr>
          <p:spPr>
            <a:xfrm>
              <a:off x="4517996" y="10410325"/>
              <a:ext cx="2606953" cy="15876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170309" y="10410325"/>
              <a:ext cx="2606953" cy="15876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9822621" y="10410325"/>
              <a:ext cx="2606953" cy="15876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2474934" y="10410325"/>
              <a:ext cx="2606953" cy="15876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5127247" y="10410325"/>
              <a:ext cx="2606953" cy="15876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7779560" y="10410325"/>
              <a:ext cx="2606953" cy="158763"/>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Plassholder for bilde 1"/>
          <p:cNvSpPr>
            <a:spLocks noGrp="1"/>
          </p:cNvSpPr>
          <p:nvPr>
            <p:ph type="pic" sz="quarter" idx="13"/>
          </p:nvPr>
        </p:nvSpPr>
        <p:spPr/>
      </p:sp>
      <p:pic>
        <p:nvPicPr>
          <p:cNvPr id="12" name="Bilde 11"/>
          <p:cNvPicPr>
            <a:picLocks noChangeAspect="1"/>
          </p:cNvPicPr>
          <p:nvPr/>
        </p:nvPicPr>
        <p:blipFill rotWithShape="1">
          <a:blip r:embed="rId2">
            <a:extLst>
              <a:ext uri="{28A0092B-C50C-407E-A947-70E740481C1C}">
                <a14:useLocalDpi xmlns:a14="http://schemas.microsoft.com/office/drawing/2010/main" val="0"/>
              </a:ext>
            </a:extLst>
          </a:blip>
          <a:srcRect l="89" t="27388" r="-89" b="13251"/>
          <a:stretch/>
        </p:blipFill>
        <p:spPr>
          <a:xfrm>
            <a:off x="0" y="-108857"/>
            <a:ext cx="24377650" cy="9644743"/>
          </a:xfrm>
          <a:prstGeom prst="rect">
            <a:avLst/>
          </a:prstGeom>
        </p:spPr>
      </p:pic>
    </p:spTree>
    <p:extLst>
      <p:ext uri="{BB962C8B-B14F-4D97-AF65-F5344CB8AC3E}">
        <p14:creationId xmlns:p14="http://schemas.microsoft.com/office/powerpoint/2010/main" val="5431331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4017783"/>
            <a:ext cx="20647024" cy="4437076"/>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11" indent="-685811">
              <a:buFont typeface="Arial" panose="020B0604020202020204" pitchFamily="34" charset="0"/>
              <a:buChar char="•"/>
            </a:pPr>
            <a:r>
              <a:rPr lang="es-ES" sz="5400" dirty="0" smtClean="0">
                <a:solidFill>
                  <a:srgbClr val="000000"/>
                </a:solidFill>
                <a:latin typeface="+mn-lt"/>
              </a:rPr>
              <a:t>Atributos personales y comportamientos que pueden prevenir la corrupción.</a:t>
            </a:r>
          </a:p>
          <a:p>
            <a:pPr marL="685811" indent="-685811">
              <a:buFont typeface="Arial" panose="020B0604020202020204" pitchFamily="34" charset="0"/>
              <a:buChar char="•"/>
            </a:pPr>
            <a:r>
              <a:rPr lang="es-ES" sz="5400" dirty="0" smtClean="0">
                <a:solidFill>
                  <a:srgbClr val="000000"/>
                </a:solidFill>
                <a:latin typeface="+mn-lt"/>
              </a:rPr>
              <a:t>Algunas reglas y normas organizacionales positivas que pueden prevenir la corrupción.</a:t>
            </a:r>
          </a:p>
          <a:p>
            <a:pPr marL="685811" indent="-685811">
              <a:buFont typeface="Arial" panose="020B0604020202020204" pitchFamily="34" charset="0"/>
              <a:buChar char="•"/>
            </a:pPr>
            <a:r>
              <a:rPr lang="es-ES" sz="5400" dirty="0" smtClean="0">
                <a:solidFill>
                  <a:srgbClr val="000000"/>
                </a:solidFill>
                <a:latin typeface="+mn-lt"/>
              </a:rPr>
              <a:t>Buenas normas y procedimientos: Qué son y por qué son importantes</a:t>
            </a:r>
            <a:r>
              <a:rPr lang="es-ES" dirty="0" smtClean="0">
                <a:solidFill>
                  <a:srgbClr val="000000"/>
                </a:solidFill>
                <a:latin typeface="+mn-lt"/>
              </a:rPr>
              <a:t>?</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Qué vamos a ver en la Parte 2</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16605436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520820" y="4474843"/>
            <a:ext cx="20645899" cy="4838211"/>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buClr>
                <a:schemeClr val="accent6">
                  <a:lumMod val="75000"/>
                </a:schemeClr>
              </a:buClr>
            </a:pPr>
            <a:r>
              <a:rPr lang="es-ES" sz="11200" dirty="0" smtClean="0">
                <a:solidFill>
                  <a:srgbClr val="000000"/>
                </a:solidFill>
                <a:latin typeface="+mj-lt"/>
              </a:rPr>
              <a:t>Qué cualidades personales pueden prevenir que un individuo se corrompa?</a:t>
            </a:r>
            <a:endParaRPr lang="es-ES" sz="11200" dirty="0">
              <a:solidFill>
                <a:srgbClr val="000000"/>
              </a:solidFill>
              <a:latin typeface="+mj-lt"/>
            </a:endParaRPr>
          </a:p>
        </p:txBody>
      </p:sp>
    </p:spTree>
    <p:extLst>
      <p:ext uri="{BB962C8B-B14F-4D97-AF65-F5344CB8AC3E}">
        <p14:creationId xmlns:p14="http://schemas.microsoft.com/office/powerpoint/2010/main" val="19519078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3413921"/>
            <a:ext cx="20647024" cy="7450208"/>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11" indent="-685811">
              <a:buFont typeface="Arial" panose="020B0604020202020204" pitchFamily="34" charset="0"/>
              <a:buChar char="•"/>
            </a:pPr>
            <a:r>
              <a:rPr lang="es-ES" sz="5400" dirty="0" smtClean="0">
                <a:solidFill>
                  <a:srgbClr val="000000"/>
                </a:solidFill>
                <a:latin typeface="+mn-lt"/>
              </a:rPr>
              <a:t>Ser honesto</a:t>
            </a:r>
          </a:p>
          <a:p>
            <a:pPr marL="685811" indent="-685811">
              <a:buFont typeface="Arial" panose="020B0604020202020204" pitchFamily="34" charset="0"/>
              <a:buChar char="•"/>
            </a:pPr>
            <a:r>
              <a:rPr lang="es-ES" sz="5400" dirty="0" smtClean="0">
                <a:solidFill>
                  <a:srgbClr val="000000"/>
                </a:solidFill>
                <a:latin typeface="+mn-lt"/>
              </a:rPr>
              <a:t>Usar el poder  solo para propósitos oficiales autorizados y justificados</a:t>
            </a:r>
          </a:p>
          <a:p>
            <a:pPr marL="685811" indent="-685811">
              <a:buFont typeface="Arial" panose="020B0604020202020204" pitchFamily="34" charset="0"/>
              <a:buChar char="•"/>
            </a:pPr>
            <a:r>
              <a:rPr lang="es-ES" sz="5400" dirty="0" smtClean="0">
                <a:solidFill>
                  <a:srgbClr val="000000"/>
                </a:solidFill>
                <a:latin typeface="+mn-lt"/>
              </a:rPr>
              <a:t>Ser confiable</a:t>
            </a:r>
          </a:p>
          <a:p>
            <a:pPr marL="685811" indent="-685811">
              <a:buFont typeface="Arial" panose="020B0604020202020204" pitchFamily="34" charset="0"/>
              <a:buChar char="•"/>
            </a:pPr>
            <a:r>
              <a:rPr lang="es-ES" sz="5400" dirty="0" smtClean="0">
                <a:solidFill>
                  <a:srgbClr val="000000"/>
                </a:solidFill>
                <a:latin typeface="+mn-lt"/>
              </a:rPr>
              <a:t>Actuar transparentemente</a:t>
            </a:r>
          </a:p>
          <a:p>
            <a:pPr marL="685811" indent="-685811">
              <a:buFont typeface="Arial" panose="020B0604020202020204" pitchFamily="34" charset="0"/>
              <a:buChar char="•"/>
            </a:pPr>
            <a:r>
              <a:rPr lang="es-ES" sz="5400" dirty="0" smtClean="0">
                <a:solidFill>
                  <a:srgbClr val="000000"/>
                </a:solidFill>
                <a:latin typeface="+mn-lt"/>
              </a:rPr>
              <a:t>Acatar la ley: respetar las reglas, regulaciones, estatutos y leyes locales y a las autoridades civiles</a:t>
            </a:r>
          </a:p>
          <a:p>
            <a:pPr marL="685811" indent="-685811">
              <a:buFont typeface="Arial" panose="020B0604020202020204" pitchFamily="34" charset="0"/>
              <a:buChar char="•"/>
            </a:pPr>
            <a:r>
              <a:rPr lang="es-ES" sz="5400" dirty="0" smtClean="0">
                <a:solidFill>
                  <a:srgbClr val="000000"/>
                </a:solidFill>
                <a:latin typeface="+mn-lt"/>
              </a:rPr>
              <a:t>Rendir cuentas a otros en la organización, a la directiva y otras autoridades</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Atributos y comportamiento  personales buenos</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40199149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520820" y="5356917"/>
            <a:ext cx="20645899" cy="2954619"/>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buClr>
                <a:schemeClr val="accent6">
                  <a:lumMod val="75000"/>
                </a:schemeClr>
              </a:buClr>
            </a:pPr>
            <a:r>
              <a:rPr lang="es-ES" sz="10000" dirty="0" smtClean="0">
                <a:solidFill>
                  <a:srgbClr val="000000"/>
                </a:solidFill>
                <a:latin typeface="+mj-lt"/>
              </a:rPr>
              <a:t>Qué puede hacer una organización para prevenir actos corruptos? </a:t>
            </a:r>
            <a:endParaRPr lang="es-ES" sz="10000" dirty="0">
              <a:solidFill>
                <a:srgbClr val="000000"/>
              </a:solidFill>
              <a:latin typeface="+mj-lt"/>
            </a:endParaRPr>
          </a:p>
        </p:txBody>
      </p:sp>
    </p:spTree>
    <p:extLst>
      <p:ext uri="{BB962C8B-B14F-4D97-AF65-F5344CB8AC3E}">
        <p14:creationId xmlns:p14="http://schemas.microsoft.com/office/powerpoint/2010/main" val="35588900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21"/>
            <a:ext cx="20647024" cy="8711066"/>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b="1" dirty="0" smtClean="0">
                <a:solidFill>
                  <a:srgbClr val="000000"/>
                </a:solidFill>
                <a:latin typeface="+mj-lt"/>
              </a:rPr>
              <a:t>Una organización necesita una serie de normas estandarizadas como:</a:t>
            </a:r>
          </a:p>
          <a:p>
            <a:pPr marL="685811" indent="-685811">
              <a:buFont typeface="Arial" panose="020B0604020202020204" pitchFamily="34" charset="0"/>
              <a:buChar char="•"/>
            </a:pPr>
            <a:r>
              <a:rPr lang="es-ES" sz="5400" dirty="0" smtClean="0">
                <a:solidFill>
                  <a:srgbClr val="000000"/>
                </a:solidFill>
                <a:latin typeface="+mn-lt"/>
              </a:rPr>
              <a:t>Código de conducta</a:t>
            </a:r>
          </a:p>
          <a:p>
            <a:pPr marL="685811" indent="-685811">
              <a:buFont typeface="Arial" panose="020B0604020202020204" pitchFamily="34" charset="0"/>
              <a:buChar char="•"/>
            </a:pPr>
            <a:r>
              <a:rPr lang="es-ES" sz="5400" dirty="0" smtClean="0">
                <a:solidFill>
                  <a:srgbClr val="000000"/>
                </a:solidFill>
                <a:latin typeface="+mn-lt"/>
              </a:rPr>
              <a:t>Serie de reglas para prevenir la corrupción </a:t>
            </a:r>
          </a:p>
          <a:p>
            <a:pPr marL="685811" indent="-685811">
              <a:buFont typeface="Arial" panose="020B0604020202020204" pitchFamily="34" charset="0"/>
              <a:buChar char="•"/>
            </a:pPr>
            <a:r>
              <a:rPr lang="es-ES" sz="5400" dirty="0" smtClean="0">
                <a:solidFill>
                  <a:srgbClr val="000000"/>
                </a:solidFill>
                <a:latin typeface="+mn-lt"/>
              </a:rPr>
              <a:t>Procedimientos internos para el monitoreo y evaluación</a:t>
            </a:r>
          </a:p>
          <a:p>
            <a:pPr marL="685811" indent="-685811">
              <a:buFont typeface="Arial" panose="020B0604020202020204" pitchFamily="34" charset="0"/>
              <a:buChar char="•"/>
            </a:pPr>
            <a:r>
              <a:rPr lang="es-ES" sz="5400" dirty="0" smtClean="0">
                <a:solidFill>
                  <a:srgbClr val="000000"/>
                </a:solidFill>
                <a:latin typeface="+mn-lt"/>
              </a:rPr>
              <a:t>Reportar  directrices y rutinas</a:t>
            </a:r>
          </a:p>
          <a:p>
            <a:pPr marL="685811" indent="-685811">
              <a:buFont typeface="Arial" panose="020B0604020202020204" pitchFamily="34" charset="0"/>
              <a:buChar char="•"/>
            </a:pPr>
            <a:r>
              <a:rPr lang="es-ES" sz="5400" dirty="0" smtClean="0">
                <a:solidFill>
                  <a:srgbClr val="000000"/>
                </a:solidFill>
                <a:latin typeface="+mn-lt"/>
              </a:rPr>
              <a:t>Tener un procedimiento seguro local para reportar actos de corrupción</a:t>
            </a:r>
          </a:p>
          <a:p>
            <a:pPr marL="685811" indent="-685811">
              <a:buFont typeface="Arial" panose="020B0604020202020204" pitchFamily="34" charset="0"/>
              <a:buChar char="•"/>
            </a:pPr>
            <a:r>
              <a:rPr lang="es-ES" sz="5400" dirty="0" smtClean="0">
                <a:solidFill>
                  <a:srgbClr val="000000"/>
                </a:solidFill>
                <a:latin typeface="+mn-lt"/>
              </a:rPr>
              <a:t>Sanciones para los que actúan corruptamente</a:t>
            </a:r>
          </a:p>
          <a:p>
            <a:pPr marL="685811" indent="-685811">
              <a:buFont typeface="Arial" panose="020B0604020202020204" pitchFamily="34" charset="0"/>
              <a:buChar char="•"/>
            </a:pPr>
            <a:r>
              <a:rPr lang="es-ES" sz="5400" dirty="0" smtClean="0">
                <a:solidFill>
                  <a:srgbClr val="000000"/>
                </a:solidFill>
                <a:latin typeface="+mn-lt"/>
              </a:rPr>
              <a:t>Normas y procedimientos claros de propiedad de los activos y las transferencias</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normas organizacionales positivas</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41739937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21"/>
            <a:ext cx="20647024" cy="9701081"/>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11" indent="-685811">
              <a:buFont typeface="Arial" panose="020B0604020202020204" pitchFamily="34" charset="0"/>
              <a:buChar char="•"/>
            </a:pPr>
            <a:r>
              <a:rPr lang="es-ES" sz="5400" dirty="0" smtClean="0">
                <a:solidFill>
                  <a:srgbClr val="000000"/>
                </a:solidFill>
                <a:latin typeface="+mn-lt"/>
              </a:rPr>
              <a:t>Transparencia financiera &amp; buenas prácticas en:</a:t>
            </a:r>
          </a:p>
          <a:p>
            <a:pPr marL="1600044" lvl="1" indent="-685811">
              <a:buFont typeface="Arial" panose="020B0604020202020204" pitchFamily="34" charset="0"/>
              <a:buChar char="•"/>
            </a:pPr>
            <a:r>
              <a:rPr lang="es-ES" sz="4600" dirty="0" smtClean="0">
                <a:solidFill>
                  <a:srgbClr val="000000"/>
                </a:solidFill>
                <a:latin typeface="+mn-lt"/>
              </a:rPr>
              <a:t>Toma de decisiones</a:t>
            </a:r>
          </a:p>
          <a:p>
            <a:pPr marL="1600044" lvl="1" indent="-685811">
              <a:buFont typeface="Arial" panose="020B0604020202020204" pitchFamily="34" charset="0"/>
              <a:buChar char="•"/>
            </a:pPr>
            <a:r>
              <a:rPr lang="es-ES" sz="4600" dirty="0" smtClean="0">
                <a:solidFill>
                  <a:srgbClr val="000000"/>
                </a:solidFill>
                <a:latin typeface="+mn-lt"/>
              </a:rPr>
              <a:t>Monitoreo &amp; Informes</a:t>
            </a:r>
          </a:p>
          <a:p>
            <a:pPr marL="1600044" lvl="1" indent="-685811">
              <a:buFont typeface="Arial" panose="020B0604020202020204" pitchFamily="34" charset="0"/>
              <a:buChar char="•"/>
            </a:pPr>
            <a:r>
              <a:rPr lang="es-ES" sz="4600" dirty="0" smtClean="0">
                <a:solidFill>
                  <a:srgbClr val="000000"/>
                </a:solidFill>
                <a:latin typeface="+mn-lt"/>
              </a:rPr>
              <a:t>Responsabilidad</a:t>
            </a:r>
          </a:p>
          <a:p>
            <a:pPr marL="1600044" lvl="1" indent="-685811">
              <a:buFont typeface="Arial" panose="020B0604020202020204" pitchFamily="34" charset="0"/>
              <a:buChar char="•"/>
            </a:pPr>
            <a:r>
              <a:rPr lang="es-ES" sz="4600" dirty="0" smtClean="0">
                <a:solidFill>
                  <a:srgbClr val="000000"/>
                </a:solidFill>
                <a:latin typeface="+mn-lt"/>
              </a:rPr>
              <a:t>Gasto</a:t>
            </a:r>
          </a:p>
          <a:p>
            <a:pPr marL="685811" indent="-685811">
              <a:buFont typeface="Arial" panose="020B0604020202020204" pitchFamily="34" charset="0"/>
              <a:buChar char="•"/>
            </a:pPr>
            <a:r>
              <a:rPr lang="es-ES" sz="5400" dirty="0" smtClean="0">
                <a:solidFill>
                  <a:srgbClr val="000000"/>
                </a:solidFill>
                <a:latin typeface="+mn-lt"/>
              </a:rPr>
              <a:t>Gerencia de Recursos Humanos apropiado</a:t>
            </a:r>
          </a:p>
          <a:p>
            <a:pPr marL="1600044" lvl="1" indent="-685811">
              <a:buFont typeface="Arial" panose="020B0604020202020204" pitchFamily="34" charset="0"/>
              <a:buChar char="•"/>
            </a:pPr>
            <a:r>
              <a:rPr lang="es-ES" sz="4600" dirty="0" smtClean="0">
                <a:solidFill>
                  <a:srgbClr val="000000"/>
                </a:solidFill>
                <a:latin typeface="+mn-lt"/>
              </a:rPr>
              <a:t>Compensación justa/salarios &amp; otros beneficios laborales</a:t>
            </a:r>
          </a:p>
          <a:p>
            <a:pPr marL="1600044" lvl="1" indent="-685811">
              <a:buFont typeface="Arial" panose="020B0604020202020204" pitchFamily="34" charset="0"/>
              <a:buChar char="•"/>
            </a:pPr>
            <a:r>
              <a:rPr lang="es-ES" sz="4600" dirty="0" smtClean="0">
                <a:solidFill>
                  <a:srgbClr val="000000"/>
                </a:solidFill>
                <a:latin typeface="+mn-lt"/>
              </a:rPr>
              <a:t>Descripción de tareas claras y detalladas</a:t>
            </a:r>
          </a:p>
          <a:p>
            <a:pPr marL="1600044" lvl="1" indent="-685811">
              <a:buFont typeface="Arial" panose="020B0604020202020204" pitchFamily="34" charset="0"/>
              <a:buChar char="•"/>
            </a:pPr>
            <a:r>
              <a:rPr lang="es-ES" sz="4600" dirty="0" smtClean="0">
                <a:solidFill>
                  <a:srgbClr val="000000"/>
                </a:solidFill>
                <a:latin typeface="+mn-lt"/>
              </a:rPr>
              <a:t>Estrategias de promoción profesional documentados</a:t>
            </a:r>
          </a:p>
          <a:p>
            <a:pPr marL="685811" indent="-685811">
              <a:buFont typeface="Arial" panose="020B0604020202020204" pitchFamily="34" charset="0"/>
              <a:buChar char="•"/>
            </a:pPr>
            <a:r>
              <a:rPr lang="es-ES" sz="5400" dirty="0" smtClean="0">
                <a:solidFill>
                  <a:srgbClr val="000000"/>
                </a:solidFill>
                <a:latin typeface="+mn-lt"/>
              </a:rPr>
              <a:t>Administración &amp; Poder</a:t>
            </a:r>
          </a:p>
          <a:p>
            <a:pPr marL="1600044" lvl="1" indent="-685811">
              <a:buFont typeface="Arial" panose="020B0604020202020204" pitchFamily="34" charset="0"/>
              <a:buChar char="•"/>
            </a:pPr>
            <a:r>
              <a:rPr lang="es-ES" sz="4600" dirty="0" smtClean="0">
                <a:solidFill>
                  <a:srgbClr val="000000"/>
                </a:solidFill>
                <a:latin typeface="+mn-lt"/>
              </a:rPr>
              <a:t>Preparado para contestar preguntas, admitir errores y si es posible, rectificar algún error</a:t>
            </a:r>
            <a:endParaRPr lang="es-ES" sz="46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Estándares Organizacionales Positivos</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4626824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p:cNvSpPr/>
          <p:nvPr/>
        </p:nvSpPr>
        <p:spPr>
          <a:xfrm>
            <a:off x="870172" y="831821"/>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s-ES" sz="8001" dirty="0" smtClean="0">
                <a:solidFill>
                  <a:schemeClr val="accent1"/>
                </a:solidFill>
                <a:latin typeface="Calibri" panose="020F0502020204030204" pitchFamily="34" charset="0"/>
                <a:cs typeface="Lato Regular"/>
              </a:rPr>
              <a:t>Nota de Términos</a:t>
            </a:r>
            <a:endParaRPr lang="es-ES" sz="8001" dirty="0">
              <a:solidFill>
                <a:schemeClr val="accent1"/>
              </a:solidFill>
              <a:latin typeface="Calibri" panose="020F0502020204030204" pitchFamily="34" charset="0"/>
              <a:cs typeface="Lato Regular"/>
            </a:endParaRPr>
          </a:p>
        </p:txBody>
      </p:sp>
      <p:sp>
        <p:nvSpPr>
          <p:cNvPr id="4" name="Freeform 12"/>
          <p:cNvSpPr>
            <a:spLocks noChangeArrowheads="1"/>
          </p:cNvSpPr>
          <p:nvPr/>
        </p:nvSpPr>
        <p:spPr bwMode="auto">
          <a:xfrm>
            <a:off x="22676282" y="182486"/>
            <a:ext cx="1447368" cy="1552800"/>
          </a:xfrm>
          <a:custGeom>
            <a:avLst/>
            <a:gdLst>
              <a:gd name="T0" fmla="*/ 230 w 462"/>
              <a:gd name="T1" fmla="*/ 9 h 461"/>
              <a:gd name="T2" fmla="*/ 230 w 462"/>
              <a:gd name="T3" fmla="*/ 9 h 461"/>
              <a:gd name="T4" fmla="*/ 0 w 462"/>
              <a:gd name="T5" fmla="*/ 239 h 461"/>
              <a:gd name="T6" fmla="*/ 230 w 462"/>
              <a:gd name="T7" fmla="*/ 460 h 461"/>
              <a:gd name="T8" fmla="*/ 461 w 462"/>
              <a:gd name="T9" fmla="*/ 230 h 461"/>
              <a:gd name="T10" fmla="*/ 230 w 462"/>
              <a:gd name="T11" fmla="*/ 9 h 461"/>
              <a:gd name="T12" fmla="*/ 248 w 462"/>
              <a:gd name="T13" fmla="*/ 79 h 461"/>
              <a:gd name="T14" fmla="*/ 248 w 462"/>
              <a:gd name="T15" fmla="*/ 79 h 461"/>
              <a:gd name="T16" fmla="*/ 283 w 462"/>
              <a:gd name="T17" fmla="*/ 106 h 461"/>
              <a:gd name="T18" fmla="*/ 239 w 462"/>
              <a:gd name="T19" fmla="*/ 150 h 461"/>
              <a:gd name="T20" fmla="*/ 213 w 462"/>
              <a:gd name="T21" fmla="*/ 115 h 461"/>
              <a:gd name="T22" fmla="*/ 248 w 462"/>
              <a:gd name="T23" fmla="*/ 79 h 461"/>
              <a:gd name="T24" fmla="*/ 195 w 462"/>
              <a:gd name="T25" fmla="*/ 372 h 461"/>
              <a:gd name="T26" fmla="*/ 195 w 462"/>
              <a:gd name="T27" fmla="*/ 372 h 461"/>
              <a:gd name="T28" fmla="*/ 177 w 462"/>
              <a:gd name="T29" fmla="*/ 327 h 461"/>
              <a:gd name="T30" fmla="*/ 195 w 462"/>
              <a:gd name="T31" fmla="*/ 248 h 461"/>
              <a:gd name="T32" fmla="*/ 195 w 462"/>
              <a:gd name="T33" fmla="*/ 230 h 461"/>
              <a:gd name="T34" fmla="*/ 160 w 462"/>
              <a:gd name="T35" fmla="*/ 248 h 461"/>
              <a:gd name="T36" fmla="*/ 151 w 462"/>
              <a:gd name="T37" fmla="*/ 239 h 461"/>
              <a:gd name="T38" fmla="*/ 248 w 462"/>
              <a:gd name="T39" fmla="*/ 185 h 461"/>
              <a:gd name="T40" fmla="*/ 266 w 462"/>
              <a:gd name="T41" fmla="*/ 230 h 461"/>
              <a:gd name="T42" fmla="*/ 239 w 462"/>
              <a:gd name="T43" fmla="*/ 310 h 461"/>
              <a:gd name="T44" fmla="*/ 239 w 462"/>
              <a:gd name="T45" fmla="*/ 327 h 461"/>
              <a:gd name="T46" fmla="*/ 275 w 462"/>
              <a:gd name="T47" fmla="*/ 310 h 461"/>
              <a:gd name="T48" fmla="*/ 283 w 462"/>
              <a:gd name="T49" fmla="*/ 327 h 461"/>
              <a:gd name="T50" fmla="*/ 195 w 462"/>
              <a:gd name="T51" fmla="*/ 3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2" h="461">
                <a:moveTo>
                  <a:pt x="230" y="9"/>
                </a:moveTo>
                <a:lnTo>
                  <a:pt x="230" y="9"/>
                </a:lnTo>
                <a:cubicBezTo>
                  <a:pt x="98" y="9"/>
                  <a:pt x="0" y="106"/>
                  <a:pt x="0" y="239"/>
                </a:cubicBezTo>
                <a:cubicBezTo>
                  <a:pt x="0" y="363"/>
                  <a:pt x="107" y="460"/>
                  <a:pt x="230" y="460"/>
                </a:cubicBezTo>
                <a:cubicBezTo>
                  <a:pt x="363" y="460"/>
                  <a:pt x="461" y="354"/>
                  <a:pt x="461" y="230"/>
                </a:cubicBezTo>
                <a:cubicBezTo>
                  <a:pt x="461" y="106"/>
                  <a:pt x="355" y="0"/>
                  <a:pt x="230" y="9"/>
                </a:cubicBezTo>
                <a:close/>
                <a:moveTo>
                  <a:pt x="248" y="79"/>
                </a:moveTo>
                <a:lnTo>
                  <a:pt x="248" y="79"/>
                </a:lnTo>
                <a:cubicBezTo>
                  <a:pt x="275" y="79"/>
                  <a:pt x="283" y="97"/>
                  <a:pt x="283" y="106"/>
                </a:cubicBezTo>
                <a:cubicBezTo>
                  <a:pt x="283" y="132"/>
                  <a:pt x="266" y="150"/>
                  <a:pt x="239" y="150"/>
                </a:cubicBezTo>
                <a:cubicBezTo>
                  <a:pt x="222" y="150"/>
                  <a:pt x="213" y="132"/>
                  <a:pt x="213" y="115"/>
                </a:cubicBezTo>
                <a:cubicBezTo>
                  <a:pt x="213" y="106"/>
                  <a:pt x="222" y="79"/>
                  <a:pt x="248" y="79"/>
                </a:cubicBezTo>
                <a:close/>
                <a:moveTo>
                  <a:pt x="195" y="372"/>
                </a:moveTo>
                <a:lnTo>
                  <a:pt x="195" y="372"/>
                </a:lnTo>
                <a:cubicBezTo>
                  <a:pt x="177" y="372"/>
                  <a:pt x="169" y="363"/>
                  <a:pt x="177" y="327"/>
                </a:cubicBezTo>
                <a:cubicBezTo>
                  <a:pt x="195" y="248"/>
                  <a:pt x="195" y="248"/>
                  <a:pt x="195" y="248"/>
                </a:cubicBezTo>
                <a:cubicBezTo>
                  <a:pt x="195" y="239"/>
                  <a:pt x="195" y="230"/>
                  <a:pt x="195" y="230"/>
                </a:cubicBezTo>
                <a:cubicBezTo>
                  <a:pt x="186" y="230"/>
                  <a:pt x="169" y="239"/>
                  <a:pt x="160" y="248"/>
                </a:cubicBezTo>
                <a:cubicBezTo>
                  <a:pt x="151" y="239"/>
                  <a:pt x="151" y="239"/>
                  <a:pt x="151" y="239"/>
                </a:cubicBezTo>
                <a:cubicBezTo>
                  <a:pt x="186" y="204"/>
                  <a:pt x="230" y="185"/>
                  <a:pt x="248" y="185"/>
                </a:cubicBezTo>
                <a:cubicBezTo>
                  <a:pt x="266" y="185"/>
                  <a:pt x="266" y="204"/>
                  <a:pt x="266" y="230"/>
                </a:cubicBezTo>
                <a:cubicBezTo>
                  <a:pt x="239" y="310"/>
                  <a:pt x="239" y="310"/>
                  <a:pt x="239" y="310"/>
                </a:cubicBezTo>
                <a:cubicBezTo>
                  <a:pt x="239" y="327"/>
                  <a:pt x="239" y="327"/>
                  <a:pt x="239" y="327"/>
                </a:cubicBezTo>
                <a:cubicBezTo>
                  <a:pt x="248" y="327"/>
                  <a:pt x="266" y="327"/>
                  <a:pt x="275" y="310"/>
                </a:cubicBezTo>
                <a:cubicBezTo>
                  <a:pt x="283" y="327"/>
                  <a:pt x="283" y="327"/>
                  <a:pt x="283" y="327"/>
                </a:cubicBezTo>
                <a:cubicBezTo>
                  <a:pt x="248" y="363"/>
                  <a:pt x="213" y="372"/>
                  <a:pt x="195" y="372"/>
                </a:cubicBezTo>
                <a:close/>
              </a:path>
            </a:pathLst>
          </a:custGeom>
          <a:ln/>
          <a:extLst/>
        </p:spPr>
        <p:style>
          <a:lnRef idx="3">
            <a:schemeClr val="lt1"/>
          </a:lnRef>
          <a:fillRef idx="1">
            <a:schemeClr val="accent5"/>
          </a:fillRef>
          <a:effectRef idx="1">
            <a:schemeClr val="accent5"/>
          </a:effectRef>
          <a:fontRef idx="minor">
            <a:schemeClr val="lt1"/>
          </a:fontRef>
        </p:style>
        <p:txBody>
          <a:bodyPr wrap="none" lIns="91424" tIns="45712" rIns="91424" bIns="45712" anchor="ctr"/>
          <a:lstStyle/>
          <a:p>
            <a:pPr>
              <a:defRPr/>
            </a:pPr>
            <a:endParaRPr lang="en-US" dirty="0">
              <a:latin typeface="Lato Light"/>
            </a:endParaRPr>
          </a:p>
        </p:txBody>
      </p:sp>
      <p:sp>
        <p:nvSpPr>
          <p:cNvPr id="6" name="TextBox 16"/>
          <p:cNvSpPr txBox="1"/>
          <p:nvPr/>
        </p:nvSpPr>
        <p:spPr>
          <a:xfrm>
            <a:off x="3484298" y="4052271"/>
            <a:ext cx="15302469" cy="5909310"/>
          </a:xfrm>
          <a:prstGeom prst="rect">
            <a:avLst/>
          </a:prstGeom>
          <a:noFill/>
        </p:spPr>
        <p:txBody>
          <a:bodyPr wrap="square" rtlCol="0">
            <a:spAutoFit/>
          </a:bodyPr>
          <a:lstStyle/>
          <a:p>
            <a:r>
              <a:rPr lang="es-ES_tradnl" sz="5400" dirty="0" smtClean="0">
                <a:solidFill>
                  <a:srgbClr val="000000"/>
                </a:solidFill>
                <a:latin typeface="Calibri Light" panose="020F0302020204030204" pitchFamily="34" charset="0"/>
              </a:rPr>
              <a:t>Este curso utiliza el término “organización”. </a:t>
            </a:r>
          </a:p>
          <a:p>
            <a:endParaRPr lang="es-ES_tradnl" sz="5400" dirty="0" smtClean="0">
              <a:solidFill>
                <a:srgbClr val="000000"/>
              </a:solidFill>
              <a:latin typeface="Calibri Light" panose="020F0302020204030204" pitchFamily="34" charset="0"/>
            </a:endParaRPr>
          </a:p>
          <a:p>
            <a:r>
              <a:rPr lang="es-ES_tradnl" sz="5400" dirty="0" smtClean="0">
                <a:solidFill>
                  <a:srgbClr val="000000"/>
                </a:solidFill>
                <a:latin typeface="Calibri Light" panose="020F0302020204030204" pitchFamily="34" charset="0"/>
              </a:rPr>
              <a:t>Con  “organización” nos referimos a una Organización No Gubernamental ONG, un negocio/compañía, una escuela, una organización religiosa, etc. </a:t>
            </a:r>
          </a:p>
          <a:p>
            <a:endParaRPr lang="es-ES_tradnl" sz="5400" dirty="0" smtClean="0">
              <a:solidFill>
                <a:srgbClr val="000000"/>
              </a:solidFill>
              <a:latin typeface="Calibri Light" panose="020F0302020204030204" pitchFamily="34" charset="0"/>
            </a:endParaRPr>
          </a:p>
          <a:p>
            <a:r>
              <a:rPr lang="es-ES_tradnl" sz="5400" dirty="0" smtClean="0">
                <a:solidFill>
                  <a:srgbClr val="000000"/>
                </a:solidFill>
                <a:latin typeface="Calibri Light" panose="020F0302020204030204" pitchFamily="34" charset="0"/>
              </a:rPr>
              <a:t>Es un término bastante amplio.</a:t>
            </a:r>
            <a:endParaRPr lang="es-ES_tradnl" sz="5400" dirty="0">
              <a:solidFill>
                <a:srgbClr val="000000"/>
              </a:solidFill>
              <a:latin typeface="Calibri Light" panose="020F0302020204030204" pitchFamily="34" charset="0"/>
            </a:endParaRPr>
          </a:p>
        </p:txBody>
      </p:sp>
    </p:spTree>
    <p:extLst>
      <p:ext uri="{BB962C8B-B14F-4D97-AF65-F5344CB8AC3E}">
        <p14:creationId xmlns:p14="http://schemas.microsoft.com/office/powerpoint/2010/main" val="4581379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4048920"/>
            <a:ext cx="20647024" cy="5728711"/>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11" indent="-685811">
              <a:buFont typeface="Arial" panose="020B0604020202020204" pitchFamily="34" charset="0"/>
              <a:buChar char="•"/>
            </a:pPr>
            <a:r>
              <a:rPr lang="es-ES" sz="5400" dirty="0" smtClean="0">
                <a:solidFill>
                  <a:srgbClr val="000000"/>
                </a:solidFill>
                <a:latin typeface="+mn-lt"/>
              </a:rPr>
              <a:t>Las normas son estamentos claros y sencillos de cómo tu organización intenta conducir sus servicios, acciones o negocios.</a:t>
            </a:r>
          </a:p>
          <a:p>
            <a:pPr marL="685811" indent="-685811">
              <a:buFont typeface="Arial" panose="020B0604020202020204" pitchFamily="34" charset="0"/>
              <a:buChar char="•"/>
            </a:pPr>
            <a:r>
              <a:rPr lang="es-ES" sz="5400" dirty="0" smtClean="0">
                <a:solidFill>
                  <a:srgbClr val="000000"/>
                </a:solidFill>
                <a:latin typeface="+mn-lt"/>
              </a:rPr>
              <a:t>Los procedimiento describen cómo se aplicará cada norma. Cada procedimiento deben perfilar:</a:t>
            </a:r>
          </a:p>
          <a:p>
            <a:pPr marL="1600044" lvl="1" indent="-685811">
              <a:buFont typeface="Arial" panose="020B0604020202020204" pitchFamily="34" charset="0"/>
              <a:buChar char="•"/>
            </a:pPr>
            <a:r>
              <a:rPr lang="es-ES" sz="4600" dirty="0" smtClean="0">
                <a:solidFill>
                  <a:srgbClr val="000000"/>
                </a:solidFill>
                <a:latin typeface="+mn-lt"/>
              </a:rPr>
              <a:t>Quién es responsable de hacer qué</a:t>
            </a:r>
          </a:p>
          <a:p>
            <a:pPr marL="1600044" lvl="1" indent="-685811">
              <a:buFont typeface="Arial" panose="020B0604020202020204" pitchFamily="34" charset="0"/>
              <a:buChar char="•"/>
            </a:pPr>
            <a:r>
              <a:rPr lang="es-ES" sz="4600" dirty="0" smtClean="0">
                <a:solidFill>
                  <a:srgbClr val="000000"/>
                </a:solidFill>
                <a:latin typeface="+mn-lt"/>
              </a:rPr>
              <a:t>Qué pasos se necesitan tomar</a:t>
            </a:r>
          </a:p>
          <a:p>
            <a:pPr marL="1600044" lvl="1" indent="-685811">
              <a:buFont typeface="Arial" panose="020B0604020202020204" pitchFamily="34" charset="0"/>
              <a:buChar char="•"/>
            </a:pPr>
            <a:r>
              <a:rPr lang="es-ES" sz="4600" dirty="0" smtClean="0">
                <a:solidFill>
                  <a:srgbClr val="000000"/>
                </a:solidFill>
                <a:latin typeface="+mn-lt"/>
              </a:rPr>
              <a:t>Qué documentación o esquemas utilizar </a:t>
            </a:r>
            <a:endParaRPr lang="es-ES" sz="46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Qué son las normas y procedimientos?</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25511854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22093" y="5109910"/>
            <a:ext cx="20647024" cy="4180595"/>
          </a:xfrm>
          <a:prstGeom prst="rect">
            <a:avLst/>
          </a:prstGeom>
        </p:spPr>
        <p:txBody>
          <a:bodyPr vert="horz" lIns="182843" tIns="91422" rIns="182843" bIns="91422" numCol="1" spcCol="548640" rtlCol="0" anchor="ctr">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dirty="0" smtClean="0">
                <a:solidFill>
                  <a:srgbClr val="000000"/>
                </a:solidFill>
                <a:latin typeface="+mn-lt"/>
              </a:rPr>
              <a:t>Las normas y procedimientos pueden ser escritos por </a:t>
            </a:r>
            <a:r>
              <a:rPr lang="es-ES" sz="5400" b="1" dirty="0" smtClean="0">
                <a:solidFill>
                  <a:srgbClr val="000000"/>
                </a:solidFill>
                <a:latin typeface="+mn-lt"/>
              </a:rPr>
              <a:t>administración </a:t>
            </a:r>
            <a:r>
              <a:rPr lang="es-ES" sz="5400" dirty="0" smtClean="0">
                <a:solidFill>
                  <a:srgbClr val="000000"/>
                </a:solidFill>
                <a:latin typeface="+mn-lt"/>
              </a:rPr>
              <a:t>y deben ser aprobados por la directiva de la organización. </a:t>
            </a:r>
          </a:p>
          <a:p>
            <a:r>
              <a:rPr lang="es-ES" sz="5400" dirty="0" smtClean="0">
                <a:solidFill>
                  <a:srgbClr val="000000"/>
                </a:solidFill>
                <a:latin typeface="+mn-lt"/>
              </a:rPr>
              <a:t>La </a:t>
            </a:r>
            <a:r>
              <a:rPr lang="es-ES" sz="5400" b="1" dirty="0" smtClean="0">
                <a:solidFill>
                  <a:srgbClr val="000000"/>
                </a:solidFill>
                <a:latin typeface="+mn-lt"/>
              </a:rPr>
              <a:t>administración</a:t>
            </a:r>
            <a:r>
              <a:rPr lang="es-ES" sz="5400" dirty="0" smtClean="0">
                <a:solidFill>
                  <a:srgbClr val="000000"/>
                </a:solidFill>
                <a:latin typeface="+mn-lt"/>
              </a:rPr>
              <a:t> de la organización asegura que las reglas sean respetadas. Ellos reportan a la directiva, quién a su vez debe dar seguimiento  a todos  los temas de acuerdo a la legislación nacional.</a:t>
            </a:r>
            <a:endParaRPr lang="es-ES" sz="5400" dirty="0">
              <a:solidFill>
                <a:srgbClr val="000000"/>
              </a:solidFill>
              <a:latin typeface="+mn-lt"/>
            </a:endParaRPr>
          </a:p>
        </p:txBody>
      </p:sp>
      <p:sp>
        <p:nvSpPr>
          <p:cNvPr id="7" name="Rectangle 14"/>
          <p:cNvSpPr/>
          <p:nvPr/>
        </p:nvSpPr>
        <p:spPr>
          <a:xfrm>
            <a:off x="1431210" y="129163"/>
            <a:ext cx="21428791" cy="2708648"/>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Quién hace y mantiene las normas y procedimientos</a:t>
            </a:r>
            <a:r>
              <a:rPr lang="en-US" sz="8001" dirty="0">
                <a:solidFill>
                  <a:schemeClr val="accent1"/>
                </a:solidFill>
                <a:latin typeface="+mj-lt"/>
                <a:cs typeface="Lato Regular"/>
              </a:rPr>
              <a:t>?</a:t>
            </a:r>
          </a:p>
        </p:txBody>
      </p:sp>
    </p:spTree>
    <p:extLst>
      <p:ext uri="{BB962C8B-B14F-4D97-AF65-F5344CB8AC3E}">
        <p14:creationId xmlns:p14="http://schemas.microsoft.com/office/powerpoint/2010/main" val="39924487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2002065" y="2349130"/>
            <a:ext cx="20159577" cy="7663600"/>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s-ES" sz="5400" dirty="0" smtClean="0">
                <a:solidFill>
                  <a:srgbClr val="000000"/>
                </a:solidFill>
                <a:latin typeface="+mn-lt"/>
              </a:rPr>
              <a:t>Todo el personal del proyecto asiste 3 días a una conferencia  de capacitación. El organizador paga el hotel y tres comidas al día para todos los participantes. Al final de los tres días, el administrador del proyecto comienza a pagar el viático de alojamiento, comida y transporte a todos los empleados del proyecto. Uno de los empleados menciona que el viático debe ser menor, puesto que el alojamiento y la comida fueron gratuitos.  Los otros empleados le indican que no diga nada. El administrador  dice que se debe pagar el viático completo y que nadie se va a enterar . El administrador del proyecto claramente demuestra que quiere congraciarse con los empleados. </a:t>
            </a:r>
            <a:endParaRPr lang="es-ES" sz="5400" dirty="0">
              <a:solidFill>
                <a:srgbClr val="000000"/>
              </a:solidFill>
              <a:latin typeface="+mn-lt"/>
            </a:endParaRPr>
          </a:p>
        </p:txBody>
      </p:sp>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s-ES" sz="8001" dirty="0" smtClean="0">
                <a:solidFill>
                  <a:schemeClr val="accent1"/>
                </a:solidFill>
                <a:latin typeface="+mj-lt"/>
                <a:cs typeface="Lato Regular"/>
              </a:rPr>
              <a:t>Estudio de Caso</a:t>
            </a:r>
            <a:endParaRPr lang="es-ES" sz="8001" dirty="0">
              <a:solidFill>
                <a:schemeClr val="accent1"/>
              </a:solidFill>
              <a:latin typeface="+mj-lt"/>
              <a:cs typeface="Lato Regular"/>
            </a:endParaRPr>
          </a:p>
        </p:txBody>
      </p:sp>
      <p:sp>
        <p:nvSpPr>
          <p:cNvPr id="12" name="Subtitle 2"/>
          <p:cNvSpPr txBox="1">
            <a:spLocks/>
          </p:cNvSpPr>
          <p:nvPr/>
        </p:nvSpPr>
        <p:spPr>
          <a:xfrm>
            <a:off x="2171701" y="9733319"/>
            <a:ext cx="20647024" cy="2885882"/>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s-ES" sz="5000" b="1" dirty="0" smtClean="0">
                <a:solidFill>
                  <a:srgbClr val="000000"/>
                </a:solidFill>
                <a:latin typeface="+mn-lt"/>
              </a:rPr>
              <a:t>Preguntas:</a:t>
            </a:r>
          </a:p>
          <a:p>
            <a:pPr marL="685811" indent="-685811">
              <a:buFont typeface="Arial" panose="020B0604020202020204" pitchFamily="34" charset="0"/>
              <a:buChar char="•"/>
            </a:pPr>
            <a:r>
              <a:rPr lang="es-ES" sz="5400" dirty="0" smtClean="0">
                <a:solidFill>
                  <a:srgbClr val="000000"/>
                </a:solidFill>
                <a:latin typeface="+mn-lt"/>
              </a:rPr>
              <a:t>Qué está mal aquí?</a:t>
            </a:r>
          </a:p>
          <a:p>
            <a:pPr marL="685811" indent="-685811">
              <a:buFont typeface="Arial" panose="020B0604020202020204" pitchFamily="34" charset="0"/>
              <a:buChar char="•"/>
            </a:pPr>
            <a:r>
              <a:rPr lang="es-ES" sz="5400" dirty="0" smtClean="0">
                <a:solidFill>
                  <a:srgbClr val="000000"/>
                </a:solidFill>
                <a:latin typeface="+mn-lt"/>
              </a:rPr>
              <a:t>Cuáles son las posibles consecuencias negativas?</a:t>
            </a:r>
            <a:endParaRPr lang="es-ES" sz="5400" dirty="0">
              <a:solidFill>
                <a:srgbClr val="000000"/>
              </a:solidFill>
              <a:latin typeface="+mn-lt"/>
            </a:endParaRPr>
          </a:p>
        </p:txBody>
      </p:sp>
      <p:sp>
        <p:nvSpPr>
          <p:cNvPr id="14" name="Oval 20"/>
          <p:cNvSpPr/>
          <p:nvPr/>
        </p:nvSpPr>
        <p:spPr>
          <a:xfrm>
            <a:off x="22649091" y="227222"/>
            <a:ext cx="1554714" cy="1554714"/>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Tree>
    <p:extLst>
      <p:ext uri="{BB962C8B-B14F-4D97-AF65-F5344CB8AC3E}">
        <p14:creationId xmlns:p14="http://schemas.microsoft.com/office/powerpoint/2010/main" val="28363856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26"/>
          <p:cNvSpPr/>
          <p:nvPr/>
        </p:nvSpPr>
        <p:spPr>
          <a:xfrm>
            <a:off x="22649090" y="227221"/>
            <a:ext cx="1554714" cy="1554714"/>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ubtitle 2"/>
          <p:cNvSpPr txBox="1">
            <a:spLocks/>
          </p:cNvSpPr>
          <p:nvPr/>
        </p:nvSpPr>
        <p:spPr>
          <a:xfrm>
            <a:off x="1866901" y="3310646"/>
            <a:ext cx="20647024" cy="1680424"/>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b="1" dirty="0" smtClean="0">
                <a:solidFill>
                  <a:srgbClr val="000000"/>
                </a:solidFill>
                <a:latin typeface="+mn-lt"/>
              </a:rPr>
              <a:t>El contexto:</a:t>
            </a:r>
            <a:r>
              <a:rPr lang="es-ES" sz="5400" dirty="0" smtClean="0">
                <a:solidFill>
                  <a:srgbClr val="000000"/>
                </a:solidFill>
                <a:latin typeface="+mn-lt"/>
              </a:rPr>
              <a:t>  El jefe llama a uno de sus empleados a su oficina para reprenderlo…</a:t>
            </a:r>
            <a:endParaRPr lang="es-ES" sz="5400" dirty="0">
              <a:solidFill>
                <a:srgbClr val="000000"/>
              </a:solidFill>
              <a:latin typeface="+mn-lt"/>
            </a:endParaRPr>
          </a:p>
        </p:txBody>
      </p:sp>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s-ES" sz="8001" dirty="0" smtClean="0">
                <a:solidFill>
                  <a:schemeClr val="accent1"/>
                </a:solidFill>
                <a:latin typeface="+mj-lt"/>
                <a:cs typeface="Lato Regular"/>
              </a:rPr>
              <a:t>Juego de roles</a:t>
            </a:r>
            <a:endParaRPr lang="es-ES" sz="8001" dirty="0">
              <a:solidFill>
                <a:schemeClr val="accent1"/>
              </a:solidFill>
              <a:latin typeface="+mj-lt"/>
              <a:cs typeface="Lato Regular"/>
            </a:endParaRPr>
          </a:p>
        </p:txBody>
      </p:sp>
      <p:sp>
        <p:nvSpPr>
          <p:cNvPr id="9" name="Freeform 64"/>
          <p:cNvSpPr>
            <a:spLocks noChangeArrowheads="1"/>
          </p:cNvSpPr>
          <p:nvPr/>
        </p:nvSpPr>
        <p:spPr bwMode="auto">
          <a:xfrm>
            <a:off x="23010716" y="598638"/>
            <a:ext cx="831463" cy="811877"/>
          </a:xfrm>
          <a:custGeom>
            <a:avLst/>
            <a:gdLst>
              <a:gd name="T0" fmla="*/ 222 w 444"/>
              <a:gd name="T1" fmla="*/ 0 h 435"/>
              <a:gd name="T2" fmla="*/ 284 w 444"/>
              <a:gd name="T3" fmla="*/ 160 h 435"/>
              <a:gd name="T4" fmla="*/ 443 w 444"/>
              <a:gd name="T5" fmla="*/ 160 h 435"/>
              <a:gd name="T6" fmla="*/ 310 w 444"/>
              <a:gd name="T7" fmla="*/ 257 h 435"/>
              <a:gd name="T8" fmla="*/ 354 w 444"/>
              <a:gd name="T9" fmla="*/ 434 h 435"/>
              <a:gd name="T10" fmla="*/ 222 w 444"/>
              <a:gd name="T11" fmla="*/ 327 h 435"/>
              <a:gd name="T12" fmla="*/ 88 w 444"/>
              <a:gd name="T13" fmla="*/ 434 h 435"/>
              <a:gd name="T14" fmla="*/ 133 w 444"/>
              <a:gd name="T15" fmla="*/ 257 h 435"/>
              <a:gd name="T16" fmla="*/ 0 w 444"/>
              <a:gd name="T17" fmla="*/ 160 h 435"/>
              <a:gd name="T18" fmla="*/ 160 w 444"/>
              <a:gd name="T19" fmla="*/ 160 h 435"/>
              <a:gd name="T20" fmla="*/ 222 w 444"/>
              <a:gd name="T21"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4" h="435">
                <a:moveTo>
                  <a:pt x="222" y="0"/>
                </a:moveTo>
                <a:lnTo>
                  <a:pt x="284" y="160"/>
                </a:lnTo>
                <a:lnTo>
                  <a:pt x="443" y="160"/>
                </a:lnTo>
                <a:lnTo>
                  <a:pt x="310" y="257"/>
                </a:lnTo>
                <a:lnTo>
                  <a:pt x="354" y="434"/>
                </a:lnTo>
                <a:lnTo>
                  <a:pt x="222" y="327"/>
                </a:lnTo>
                <a:lnTo>
                  <a:pt x="88" y="434"/>
                </a:lnTo>
                <a:lnTo>
                  <a:pt x="133" y="257"/>
                </a:lnTo>
                <a:lnTo>
                  <a:pt x="0" y="160"/>
                </a:lnTo>
                <a:lnTo>
                  <a:pt x="160" y="160"/>
                </a:lnTo>
                <a:lnTo>
                  <a:pt x="222" y="0"/>
                </a:lnTo>
              </a:path>
            </a:pathLst>
          </a:custGeom>
          <a:solidFill>
            <a:schemeClr val="bg1"/>
          </a:solidFill>
          <a:ln>
            <a:noFill/>
          </a:ln>
          <a:effectLst/>
          <a:extLst/>
        </p:spPr>
        <p:txBody>
          <a:bodyPr wrap="none" lIns="91424" tIns="45712" rIns="91424" bIns="45712" anchor="ctr"/>
          <a:lstStyle/>
          <a:p>
            <a:pPr>
              <a:defRPr/>
            </a:pPr>
            <a:endParaRPr lang="en-US" dirty="0">
              <a:solidFill>
                <a:schemeClr val="bg1"/>
              </a:solidFill>
              <a:latin typeface="Lato Light"/>
            </a:endParaRPr>
          </a:p>
        </p:txBody>
      </p:sp>
    </p:spTree>
    <p:extLst>
      <p:ext uri="{BB962C8B-B14F-4D97-AF65-F5344CB8AC3E}">
        <p14:creationId xmlns:p14="http://schemas.microsoft.com/office/powerpoint/2010/main" val="35815191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2002065" y="2603132"/>
            <a:ext cx="20647024" cy="5419909"/>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s-ES" sz="5400" dirty="0" smtClean="0">
                <a:solidFill>
                  <a:srgbClr val="000000"/>
                </a:solidFill>
                <a:latin typeface="+mn-lt"/>
              </a:rPr>
              <a:t>Eres el director administrativo de una ONG y has recibido un subsidio para construir un centro comunitario en una de las poblaciones donde trabajas. Este es un proyecto grande y el presupuesto es considerable. Tu primo tiene una compañía constructora y te deja bien claro que espera que le des este trabajo porque eres de la familia. Tú te das cuenta que si no le das el trabajo, podrían surgir problemas dentro de tu familia y la comunidad</a:t>
            </a:r>
            <a:r>
              <a:rPr lang="en-US" sz="5400" dirty="0" smtClean="0">
                <a:solidFill>
                  <a:srgbClr val="000000"/>
                </a:solidFill>
                <a:latin typeface="+mn-lt"/>
              </a:rPr>
              <a:t>.</a:t>
            </a:r>
            <a:endParaRPr lang="en-US" sz="5400" dirty="0">
              <a:solidFill>
                <a:srgbClr val="000000"/>
              </a:solidFill>
              <a:latin typeface="+mn-lt"/>
            </a:endParaRPr>
          </a:p>
        </p:txBody>
      </p:sp>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s-ES" sz="8001" dirty="0" smtClean="0">
                <a:solidFill>
                  <a:schemeClr val="accent1"/>
                </a:solidFill>
                <a:latin typeface="+mj-lt"/>
                <a:cs typeface="Lato Regular"/>
              </a:rPr>
              <a:t>Estudio de caso</a:t>
            </a:r>
            <a:endParaRPr lang="es-ES" sz="8001" dirty="0">
              <a:solidFill>
                <a:schemeClr val="accent1"/>
              </a:solidFill>
              <a:latin typeface="+mj-lt"/>
              <a:cs typeface="Lato Regular"/>
            </a:endParaRPr>
          </a:p>
        </p:txBody>
      </p:sp>
      <p:sp>
        <p:nvSpPr>
          <p:cNvPr id="12" name="Subtitle 2"/>
          <p:cNvSpPr txBox="1">
            <a:spLocks/>
          </p:cNvSpPr>
          <p:nvPr/>
        </p:nvSpPr>
        <p:spPr>
          <a:xfrm>
            <a:off x="2171701" y="8505629"/>
            <a:ext cx="20647024" cy="2885882"/>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s-ES" sz="5000" b="1" dirty="0" smtClean="0">
                <a:solidFill>
                  <a:srgbClr val="000000"/>
                </a:solidFill>
                <a:latin typeface="+mn-lt"/>
              </a:rPr>
              <a:t>Preguntas:</a:t>
            </a:r>
          </a:p>
          <a:p>
            <a:pPr marL="685811" indent="-685811">
              <a:buClr>
                <a:schemeClr val="tx1"/>
              </a:buClr>
              <a:buFont typeface="Arial" panose="020B0604020202020204" pitchFamily="34" charset="0"/>
              <a:buChar char="•"/>
            </a:pPr>
            <a:r>
              <a:rPr lang="es-ES" sz="5400" dirty="0" smtClean="0">
                <a:solidFill>
                  <a:srgbClr val="000000"/>
                </a:solidFill>
                <a:latin typeface="+mn-lt"/>
              </a:rPr>
              <a:t>Cómo te sientes en esta situación descrita?</a:t>
            </a:r>
          </a:p>
          <a:p>
            <a:pPr marL="685811" indent="-685811">
              <a:buClr>
                <a:schemeClr val="tx1"/>
              </a:buClr>
              <a:buFont typeface="Arial" panose="020B0604020202020204" pitchFamily="34" charset="0"/>
              <a:buChar char="•"/>
            </a:pPr>
            <a:r>
              <a:rPr lang="es-ES" sz="5400" dirty="0" smtClean="0">
                <a:solidFill>
                  <a:srgbClr val="000000"/>
                </a:solidFill>
                <a:latin typeface="+mn-lt"/>
              </a:rPr>
              <a:t>Qué harías para prevenir que esto no ocurra otra vez?</a:t>
            </a:r>
            <a:endParaRPr lang="es-ES" sz="5400" dirty="0">
              <a:solidFill>
                <a:srgbClr val="000000"/>
              </a:solidFill>
              <a:latin typeface="+mn-lt"/>
            </a:endParaRPr>
          </a:p>
        </p:txBody>
      </p:sp>
      <p:sp>
        <p:nvSpPr>
          <p:cNvPr id="14" name="Oval 20"/>
          <p:cNvSpPr/>
          <p:nvPr/>
        </p:nvSpPr>
        <p:spPr>
          <a:xfrm>
            <a:off x="22649091" y="227222"/>
            <a:ext cx="1554714" cy="1554714"/>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Tree>
    <p:extLst>
      <p:ext uri="{BB962C8B-B14F-4D97-AF65-F5344CB8AC3E}">
        <p14:creationId xmlns:p14="http://schemas.microsoft.com/office/powerpoint/2010/main" val="33979344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563" y="2578322"/>
            <a:ext cx="16863637" cy="9481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14"/>
          <p:cNvSpPr/>
          <p:nvPr/>
        </p:nvSpPr>
        <p:spPr>
          <a:xfrm>
            <a:off x="1431210" y="744780"/>
            <a:ext cx="12506464"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Video: Asuntos familiares</a:t>
            </a:r>
            <a:endParaRPr lang="es-ES" sz="8001" dirty="0">
              <a:solidFill>
                <a:schemeClr val="accent1"/>
              </a:solidFill>
              <a:latin typeface="+mj-lt"/>
              <a:cs typeface="Lato Regular"/>
            </a:endParaRPr>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0" name="Oval 37"/>
          <p:cNvSpPr/>
          <p:nvPr/>
        </p:nvSpPr>
        <p:spPr>
          <a:xfrm>
            <a:off x="22691411" y="227221"/>
            <a:ext cx="1554714" cy="1554714"/>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45"/>
          <p:cNvSpPr>
            <a:spLocks noChangeArrowheads="1"/>
          </p:cNvSpPr>
          <p:nvPr/>
        </p:nvSpPr>
        <p:spPr bwMode="auto">
          <a:xfrm>
            <a:off x="23135294" y="706128"/>
            <a:ext cx="666948" cy="596901"/>
          </a:xfrm>
          <a:custGeom>
            <a:avLst/>
            <a:gdLst>
              <a:gd name="T0" fmla="*/ 72075278 w 588"/>
              <a:gd name="T1" fmla="*/ 56019554 h 524"/>
              <a:gd name="T2" fmla="*/ 72075278 w 588"/>
              <a:gd name="T3" fmla="*/ 56019554 h 524"/>
              <a:gd name="T4" fmla="*/ 53766324 w 588"/>
              <a:gd name="T5" fmla="*/ 56019554 h 524"/>
              <a:gd name="T6" fmla="*/ 49253450 w 588"/>
              <a:gd name="T7" fmla="*/ 56019554 h 524"/>
              <a:gd name="T8" fmla="*/ 49253450 w 588"/>
              <a:gd name="T9" fmla="*/ 62388158 h 524"/>
              <a:gd name="T10" fmla="*/ 53766324 w 588"/>
              <a:gd name="T11" fmla="*/ 67067360 h 524"/>
              <a:gd name="T12" fmla="*/ 53766324 w 588"/>
              <a:gd name="T13" fmla="*/ 67976954 h 524"/>
              <a:gd name="T14" fmla="*/ 21919109 w 588"/>
              <a:gd name="T15" fmla="*/ 67976954 h 524"/>
              <a:gd name="T16" fmla="*/ 21919109 w 588"/>
              <a:gd name="T17" fmla="*/ 67067360 h 524"/>
              <a:gd name="T18" fmla="*/ 27334342 w 588"/>
              <a:gd name="T19" fmla="*/ 62388158 h 524"/>
              <a:gd name="T20" fmla="*/ 27334342 w 588"/>
              <a:gd name="T21" fmla="*/ 56019554 h 524"/>
              <a:gd name="T22" fmla="*/ 21919109 w 588"/>
              <a:gd name="T23" fmla="*/ 56019554 h 524"/>
              <a:gd name="T24" fmla="*/ 3739064 w 588"/>
              <a:gd name="T25" fmla="*/ 56019554 h 524"/>
              <a:gd name="T26" fmla="*/ 0 w 588"/>
              <a:gd name="T27" fmla="*/ 52380095 h 524"/>
              <a:gd name="T28" fmla="*/ 0 w 588"/>
              <a:gd name="T29" fmla="*/ 3639459 h 524"/>
              <a:gd name="T30" fmla="*/ 3739064 w 588"/>
              <a:gd name="T31" fmla="*/ 0 h 524"/>
              <a:gd name="T32" fmla="*/ 72075278 w 588"/>
              <a:gd name="T33" fmla="*/ 0 h 524"/>
              <a:gd name="T34" fmla="*/ 75685433 w 588"/>
              <a:gd name="T35" fmla="*/ 3639459 h 524"/>
              <a:gd name="T36" fmla="*/ 75685433 w 588"/>
              <a:gd name="T37" fmla="*/ 52380095 h 524"/>
              <a:gd name="T38" fmla="*/ 72075278 w 588"/>
              <a:gd name="T39" fmla="*/ 56019554 h 524"/>
              <a:gd name="T40" fmla="*/ 71172559 w 588"/>
              <a:gd name="T41" fmla="*/ 4549054 h 524"/>
              <a:gd name="T42" fmla="*/ 71172559 w 588"/>
              <a:gd name="T43" fmla="*/ 4549054 h 524"/>
              <a:gd name="T44" fmla="*/ 5544142 w 588"/>
              <a:gd name="T45" fmla="*/ 4549054 h 524"/>
              <a:gd name="T46" fmla="*/ 5544142 w 588"/>
              <a:gd name="T47" fmla="*/ 45881344 h 524"/>
              <a:gd name="T48" fmla="*/ 71172559 w 588"/>
              <a:gd name="T49" fmla="*/ 45881344 h 524"/>
              <a:gd name="T50" fmla="*/ 71172559 w 588"/>
              <a:gd name="T51" fmla="*/ 4549054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solidFill>
            <a:schemeClr val="bg1"/>
          </a:solidFill>
          <a:ln>
            <a:noFill/>
          </a:ln>
          <a:extLst/>
        </p:spPr>
        <p:txBody>
          <a:bodyPr wrap="none" anchor="ctr"/>
          <a:lstStyle/>
          <a:p>
            <a:endParaRPr lang="en-US" dirty="0">
              <a:latin typeface="Lato Light"/>
            </a:endParaRPr>
          </a:p>
        </p:txBody>
      </p:sp>
    </p:spTree>
    <p:extLst>
      <p:ext uri="{BB962C8B-B14F-4D97-AF65-F5344CB8AC3E}">
        <p14:creationId xmlns:p14="http://schemas.microsoft.com/office/powerpoint/2010/main" val="34550292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4812558"/>
            <a:ext cx="20647024" cy="2941282"/>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b="1" dirty="0" smtClean="0">
                <a:solidFill>
                  <a:srgbClr val="000000"/>
                </a:solidFill>
                <a:latin typeface="+mn-lt"/>
              </a:rPr>
              <a:t>Preguntas:</a:t>
            </a:r>
          </a:p>
          <a:p>
            <a:pPr marL="914415" indent="-914415">
              <a:buFont typeface="+mj-lt"/>
              <a:buAutoNum type="arabicPeriod"/>
            </a:pPr>
            <a:r>
              <a:rPr lang="es-ES" sz="5400" dirty="0" smtClean="0">
                <a:solidFill>
                  <a:srgbClr val="000000"/>
                </a:solidFill>
                <a:latin typeface="+mn-lt"/>
              </a:rPr>
              <a:t>Qué piensas de esta historia?</a:t>
            </a:r>
          </a:p>
          <a:p>
            <a:pPr marL="914415" indent="-914415">
              <a:buFont typeface="+mj-lt"/>
              <a:buAutoNum type="arabicPeriod"/>
            </a:pPr>
            <a:r>
              <a:rPr lang="es-ES" sz="5400" dirty="0" smtClean="0">
                <a:solidFill>
                  <a:srgbClr val="000000"/>
                </a:solidFill>
                <a:latin typeface="+mn-lt"/>
              </a:rPr>
              <a:t>Han ocurrido estas cosas en tu país?</a:t>
            </a:r>
            <a:endParaRPr lang="es-ES" sz="5400" dirty="0">
              <a:solidFill>
                <a:srgbClr val="000000"/>
              </a:solidFill>
              <a:latin typeface="+mn-lt"/>
            </a:endParaRPr>
          </a:p>
        </p:txBody>
      </p:sp>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n-US" sz="8001" dirty="0" smtClean="0">
                <a:solidFill>
                  <a:schemeClr val="accent1"/>
                </a:solidFill>
                <a:latin typeface="+mj-lt"/>
                <a:cs typeface="Lato Regular"/>
              </a:rPr>
              <a:t>Video</a:t>
            </a:r>
            <a:endParaRPr lang="en-US" sz="8001" dirty="0">
              <a:solidFill>
                <a:schemeClr val="accent1"/>
              </a:solidFill>
              <a:latin typeface="+mj-lt"/>
              <a:cs typeface="Lato Regular"/>
            </a:endParaRP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
        <p:nvSpPr>
          <p:cNvPr id="17" name="Oval 37"/>
          <p:cNvSpPr/>
          <p:nvPr/>
        </p:nvSpPr>
        <p:spPr>
          <a:xfrm>
            <a:off x="22691411" y="227221"/>
            <a:ext cx="1554714" cy="1554714"/>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45"/>
          <p:cNvSpPr>
            <a:spLocks noChangeArrowheads="1"/>
          </p:cNvSpPr>
          <p:nvPr/>
        </p:nvSpPr>
        <p:spPr bwMode="auto">
          <a:xfrm>
            <a:off x="23135294" y="706128"/>
            <a:ext cx="666948" cy="596901"/>
          </a:xfrm>
          <a:custGeom>
            <a:avLst/>
            <a:gdLst>
              <a:gd name="T0" fmla="*/ 72075278 w 588"/>
              <a:gd name="T1" fmla="*/ 56019554 h 524"/>
              <a:gd name="T2" fmla="*/ 72075278 w 588"/>
              <a:gd name="T3" fmla="*/ 56019554 h 524"/>
              <a:gd name="T4" fmla="*/ 53766324 w 588"/>
              <a:gd name="T5" fmla="*/ 56019554 h 524"/>
              <a:gd name="T6" fmla="*/ 49253450 w 588"/>
              <a:gd name="T7" fmla="*/ 56019554 h 524"/>
              <a:gd name="T8" fmla="*/ 49253450 w 588"/>
              <a:gd name="T9" fmla="*/ 62388158 h 524"/>
              <a:gd name="T10" fmla="*/ 53766324 w 588"/>
              <a:gd name="T11" fmla="*/ 67067360 h 524"/>
              <a:gd name="T12" fmla="*/ 53766324 w 588"/>
              <a:gd name="T13" fmla="*/ 67976954 h 524"/>
              <a:gd name="T14" fmla="*/ 21919109 w 588"/>
              <a:gd name="T15" fmla="*/ 67976954 h 524"/>
              <a:gd name="T16" fmla="*/ 21919109 w 588"/>
              <a:gd name="T17" fmla="*/ 67067360 h 524"/>
              <a:gd name="T18" fmla="*/ 27334342 w 588"/>
              <a:gd name="T19" fmla="*/ 62388158 h 524"/>
              <a:gd name="T20" fmla="*/ 27334342 w 588"/>
              <a:gd name="T21" fmla="*/ 56019554 h 524"/>
              <a:gd name="T22" fmla="*/ 21919109 w 588"/>
              <a:gd name="T23" fmla="*/ 56019554 h 524"/>
              <a:gd name="T24" fmla="*/ 3739064 w 588"/>
              <a:gd name="T25" fmla="*/ 56019554 h 524"/>
              <a:gd name="T26" fmla="*/ 0 w 588"/>
              <a:gd name="T27" fmla="*/ 52380095 h 524"/>
              <a:gd name="T28" fmla="*/ 0 w 588"/>
              <a:gd name="T29" fmla="*/ 3639459 h 524"/>
              <a:gd name="T30" fmla="*/ 3739064 w 588"/>
              <a:gd name="T31" fmla="*/ 0 h 524"/>
              <a:gd name="T32" fmla="*/ 72075278 w 588"/>
              <a:gd name="T33" fmla="*/ 0 h 524"/>
              <a:gd name="T34" fmla="*/ 75685433 w 588"/>
              <a:gd name="T35" fmla="*/ 3639459 h 524"/>
              <a:gd name="T36" fmla="*/ 75685433 w 588"/>
              <a:gd name="T37" fmla="*/ 52380095 h 524"/>
              <a:gd name="T38" fmla="*/ 72075278 w 588"/>
              <a:gd name="T39" fmla="*/ 56019554 h 524"/>
              <a:gd name="T40" fmla="*/ 71172559 w 588"/>
              <a:gd name="T41" fmla="*/ 4549054 h 524"/>
              <a:gd name="T42" fmla="*/ 71172559 w 588"/>
              <a:gd name="T43" fmla="*/ 4549054 h 524"/>
              <a:gd name="T44" fmla="*/ 5544142 w 588"/>
              <a:gd name="T45" fmla="*/ 4549054 h 524"/>
              <a:gd name="T46" fmla="*/ 5544142 w 588"/>
              <a:gd name="T47" fmla="*/ 45881344 h 524"/>
              <a:gd name="T48" fmla="*/ 71172559 w 588"/>
              <a:gd name="T49" fmla="*/ 45881344 h 524"/>
              <a:gd name="T50" fmla="*/ 71172559 w 588"/>
              <a:gd name="T51" fmla="*/ 4549054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solidFill>
            <a:schemeClr val="bg1"/>
          </a:solidFill>
          <a:ln>
            <a:noFill/>
          </a:ln>
          <a:extLst/>
        </p:spPr>
        <p:txBody>
          <a:bodyPr wrap="none" anchor="ctr"/>
          <a:lstStyle/>
          <a:p>
            <a:endParaRPr lang="en-US" dirty="0">
              <a:latin typeface="Lato Light"/>
            </a:endParaRPr>
          </a:p>
        </p:txBody>
      </p:sp>
    </p:spTree>
    <p:extLst>
      <p:ext uri="{BB962C8B-B14F-4D97-AF65-F5344CB8AC3E}">
        <p14:creationId xmlns:p14="http://schemas.microsoft.com/office/powerpoint/2010/main" val="11415890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20"/>
            <a:ext cx="20647024" cy="6702311"/>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b="1" dirty="0" smtClean="0">
                <a:solidFill>
                  <a:srgbClr val="000000"/>
                </a:solidFill>
                <a:latin typeface="+mj-lt"/>
              </a:rPr>
              <a:t>!Los buenos estándares tendrán un impacto positivo en ti y en tu organización!</a:t>
            </a:r>
          </a:p>
          <a:p>
            <a:pPr marL="685811" indent="-685811">
              <a:buFont typeface="Arial" panose="020B0604020202020204" pitchFamily="34" charset="0"/>
              <a:buChar char="•"/>
            </a:pPr>
            <a:r>
              <a:rPr lang="es-ES" sz="5400" dirty="0" smtClean="0">
                <a:solidFill>
                  <a:srgbClr val="000000"/>
                </a:solidFill>
                <a:latin typeface="+mn-lt"/>
              </a:rPr>
              <a:t>Buenas características y comportamiento de los individuos</a:t>
            </a:r>
          </a:p>
          <a:p>
            <a:pPr marL="685811" indent="-685811">
              <a:buFont typeface="Arial" panose="020B0604020202020204" pitchFamily="34" charset="0"/>
              <a:buChar char="•"/>
            </a:pPr>
            <a:r>
              <a:rPr lang="es-ES" sz="5400" dirty="0" smtClean="0">
                <a:solidFill>
                  <a:srgbClr val="000000"/>
                </a:solidFill>
                <a:latin typeface="+mn-lt"/>
              </a:rPr>
              <a:t>Estándares organizacionales</a:t>
            </a:r>
          </a:p>
          <a:p>
            <a:endParaRPr lang="es-ES" sz="5400" dirty="0" smtClean="0">
              <a:solidFill>
                <a:srgbClr val="000000"/>
              </a:solidFill>
              <a:latin typeface="+mn-lt"/>
            </a:endParaRPr>
          </a:p>
          <a:p>
            <a:r>
              <a:rPr lang="es-ES" sz="5400" b="1" dirty="0" smtClean="0">
                <a:solidFill>
                  <a:srgbClr val="000000"/>
                </a:solidFill>
                <a:latin typeface="+mj-lt"/>
              </a:rPr>
              <a:t>!Las palabras seguidas de acción previenen la corrupción!</a:t>
            </a:r>
          </a:p>
          <a:p>
            <a:pPr marL="685811" indent="-685811">
              <a:buFont typeface="Arial" panose="020B0604020202020204" pitchFamily="34" charset="0"/>
              <a:buChar char="•"/>
            </a:pPr>
            <a:r>
              <a:rPr lang="es-ES" sz="5400" dirty="0" smtClean="0">
                <a:solidFill>
                  <a:srgbClr val="000000"/>
                </a:solidFill>
                <a:latin typeface="+mn-lt"/>
              </a:rPr>
              <a:t>La importancia de normas y procedimientos buenos</a:t>
            </a:r>
            <a:endParaRPr lang="es-ES" sz="5400" dirty="0">
              <a:solidFill>
                <a:srgbClr val="000000"/>
              </a:solidFill>
              <a:latin typeface="+mn-lt"/>
            </a:endParaRPr>
          </a:p>
        </p:txBody>
      </p:sp>
      <p:sp>
        <p:nvSpPr>
          <p:cNvPr id="7" name="Rectangle 14"/>
          <p:cNvSpPr/>
          <p:nvPr/>
        </p:nvSpPr>
        <p:spPr>
          <a:xfrm>
            <a:off x="1431210" y="744780"/>
            <a:ext cx="2142879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Conclusión Parte 2: Qué hemos aprendido?</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10993855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55563" y="10408030"/>
            <a:ext cx="21547782" cy="1354174"/>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n-US" sz="7200" b="1" dirty="0" smtClean="0">
                <a:solidFill>
                  <a:srgbClr val="000000"/>
                </a:solidFill>
                <a:latin typeface="+mj-lt"/>
                <a:cs typeface="Lato Light"/>
              </a:rPr>
              <a:t>PARTE 3: TÚ PUEDES LUCHAR CONTRA LA CORRUPCION</a:t>
            </a:r>
            <a:endParaRPr lang="en-US" sz="7200" b="1" dirty="0">
              <a:solidFill>
                <a:srgbClr val="000000"/>
              </a:solidFill>
              <a:latin typeface="+mj-lt"/>
              <a:cs typeface="Lato Light"/>
            </a:endParaRPr>
          </a:p>
        </p:txBody>
      </p:sp>
      <p:grpSp>
        <p:nvGrpSpPr>
          <p:cNvPr id="14" name="Group 13"/>
          <p:cNvGrpSpPr/>
          <p:nvPr/>
        </p:nvGrpSpPr>
        <p:grpSpPr>
          <a:xfrm>
            <a:off x="1982359" y="12093062"/>
            <a:ext cx="15164992" cy="98580"/>
            <a:chOff x="4517996" y="10410325"/>
            <a:chExt cx="15868517" cy="158763"/>
          </a:xfrm>
        </p:grpSpPr>
        <p:sp>
          <p:nvSpPr>
            <p:cNvPr id="15" name="Rectangle 14"/>
            <p:cNvSpPr/>
            <p:nvPr/>
          </p:nvSpPr>
          <p:spPr>
            <a:xfrm>
              <a:off x="4517996" y="10410325"/>
              <a:ext cx="2606953" cy="15876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170309" y="10410325"/>
              <a:ext cx="2606953" cy="15876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9822621" y="10410325"/>
              <a:ext cx="2606953" cy="15876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2474934" y="10410325"/>
              <a:ext cx="2606953" cy="15876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5127247" y="10410325"/>
              <a:ext cx="2606953" cy="15876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7779560" y="10410325"/>
              <a:ext cx="2606953" cy="158763"/>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Plassholder for bilde 1"/>
          <p:cNvSpPr>
            <a:spLocks noGrp="1"/>
          </p:cNvSpPr>
          <p:nvPr>
            <p:ph type="pic" sz="quarter" idx="13"/>
          </p:nvPr>
        </p:nvSpPr>
        <p:spPr/>
      </p:sp>
      <p:pic>
        <p:nvPicPr>
          <p:cNvPr id="12" name="Plassholder for bilde 3"/>
          <p:cNvPicPr>
            <a:picLocks noChangeAspect="1"/>
          </p:cNvPicPr>
          <p:nvPr/>
        </p:nvPicPr>
        <p:blipFill rotWithShape="1">
          <a:blip r:embed="rId2">
            <a:extLst>
              <a:ext uri="{28A0092B-C50C-407E-A947-70E740481C1C}">
                <a14:useLocalDpi xmlns:a14="http://schemas.microsoft.com/office/drawing/2010/main" val="0"/>
              </a:ext>
            </a:extLst>
          </a:blip>
          <a:srcRect l="-179" t="13363" r="179" b="33167"/>
          <a:stretch/>
        </p:blipFill>
        <p:spPr>
          <a:xfrm>
            <a:off x="-127001" y="-1"/>
            <a:ext cx="24884441" cy="9978593"/>
          </a:xfrm>
          <a:prstGeom prst="rect">
            <a:avLst/>
          </a:prstGeom>
          <a:effectLst/>
        </p:spPr>
      </p:pic>
      <p:sp>
        <p:nvSpPr>
          <p:cNvPr id="3" name="2 CuadroTexto"/>
          <p:cNvSpPr txBox="1"/>
          <p:nvPr/>
        </p:nvSpPr>
        <p:spPr>
          <a:xfrm rot="20039216">
            <a:off x="5941969" y="-134725"/>
            <a:ext cx="4133147" cy="4524315"/>
          </a:xfrm>
          <a:prstGeom prst="rect">
            <a:avLst/>
          </a:prstGeom>
          <a:solidFill>
            <a:schemeClr val="tx1">
              <a:lumMod val="75000"/>
            </a:schemeClr>
          </a:solidFill>
        </p:spPr>
        <p:txBody>
          <a:bodyPr wrap="square" rtlCol="0">
            <a:spAutoFit/>
          </a:bodyPr>
          <a:lstStyle/>
          <a:p>
            <a:endParaRPr lang="es-ES" sz="5400" b="1" dirty="0" smtClean="0">
              <a:solidFill>
                <a:srgbClr val="000000"/>
              </a:solidFill>
              <a:latin typeface="Viner Hand ITC" panose="03070502030502020203" pitchFamily="66" charset="0"/>
            </a:endParaRPr>
          </a:p>
          <a:p>
            <a:r>
              <a:rPr lang="es-ES" sz="5400" b="1" dirty="0" smtClean="0">
                <a:solidFill>
                  <a:srgbClr val="000000"/>
                </a:solidFill>
                <a:latin typeface="Viner Hand ITC" panose="03070502030502020203" pitchFamily="66" charset="0"/>
              </a:rPr>
              <a:t>CANSADO</a:t>
            </a:r>
          </a:p>
          <a:p>
            <a:endParaRPr lang="es-ES" sz="5400" b="1" dirty="0" smtClean="0">
              <a:solidFill>
                <a:srgbClr val="000000"/>
              </a:solidFill>
              <a:latin typeface="Viner Hand ITC" panose="03070502030502020203" pitchFamily="66" charset="0"/>
            </a:endParaRPr>
          </a:p>
          <a:p>
            <a:r>
              <a:rPr lang="es-ES" sz="5400" b="1" dirty="0" smtClean="0">
                <a:solidFill>
                  <a:srgbClr val="000000"/>
                </a:solidFill>
                <a:latin typeface="Viner Hand ITC" panose="03070502030502020203" pitchFamily="66" charset="0"/>
              </a:rPr>
              <a:t>   DE   LA</a:t>
            </a:r>
          </a:p>
          <a:p>
            <a:endParaRPr lang="es-ES" b="1" dirty="0">
              <a:solidFill>
                <a:srgbClr val="FF0000"/>
              </a:solidFill>
            </a:endParaRPr>
          </a:p>
          <a:p>
            <a:endParaRPr lang="es-ES" b="1" dirty="0">
              <a:solidFill>
                <a:srgbClr val="FF0000"/>
              </a:solidFill>
            </a:endParaRPr>
          </a:p>
        </p:txBody>
      </p:sp>
      <p:sp>
        <p:nvSpPr>
          <p:cNvPr id="4" name="3 CuadroTexto"/>
          <p:cNvSpPr txBox="1"/>
          <p:nvPr/>
        </p:nvSpPr>
        <p:spPr>
          <a:xfrm rot="20057987">
            <a:off x="5860862" y="4193892"/>
            <a:ext cx="5866552" cy="2954655"/>
          </a:xfrm>
          <a:prstGeom prst="rect">
            <a:avLst/>
          </a:prstGeom>
          <a:solidFill>
            <a:schemeClr val="tx1">
              <a:lumMod val="75000"/>
            </a:schemeClr>
          </a:solidFill>
        </p:spPr>
        <p:txBody>
          <a:bodyPr wrap="square" rtlCol="0">
            <a:spAutoFit/>
          </a:bodyPr>
          <a:lstStyle/>
          <a:p>
            <a:endParaRPr lang="es-ES" sz="4800" b="1" dirty="0" smtClean="0">
              <a:solidFill>
                <a:srgbClr val="000000"/>
              </a:solidFill>
              <a:latin typeface="Viner Hand ITC" panose="03070502030502020203" pitchFamily="66" charset="0"/>
            </a:endParaRPr>
          </a:p>
          <a:p>
            <a:r>
              <a:rPr lang="es-ES" sz="6600" b="1" dirty="0" smtClean="0">
                <a:solidFill>
                  <a:srgbClr val="000000"/>
                </a:solidFill>
                <a:latin typeface="Viner Hand ITC" panose="03070502030502020203" pitchFamily="66" charset="0"/>
              </a:rPr>
              <a:t>CORRUPCION</a:t>
            </a:r>
          </a:p>
          <a:p>
            <a:endParaRPr lang="es-ES" sz="7200" b="1" dirty="0">
              <a:solidFill>
                <a:srgbClr val="000000"/>
              </a:solidFill>
              <a:latin typeface="Viner Hand ITC" panose="03070502030502020203" pitchFamily="66" charset="0"/>
            </a:endParaRPr>
          </a:p>
        </p:txBody>
      </p:sp>
    </p:spTree>
    <p:extLst>
      <p:ext uri="{BB962C8B-B14F-4D97-AF65-F5344CB8AC3E}">
        <p14:creationId xmlns:p14="http://schemas.microsoft.com/office/powerpoint/2010/main" val="10246104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4302919"/>
            <a:ext cx="20647024" cy="2941282"/>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11" indent="-685811">
              <a:buFont typeface="Arial" panose="020B0604020202020204" pitchFamily="34" charset="0"/>
              <a:buChar char="•"/>
            </a:pPr>
            <a:r>
              <a:rPr lang="es-ES" sz="5400" dirty="0" smtClean="0">
                <a:solidFill>
                  <a:srgbClr val="000000"/>
                </a:solidFill>
                <a:latin typeface="+mn-lt"/>
              </a:rPr>
              <a:t>Qué puedo hacer yo como individuo para detener la corrupción?</a:t>
            </a:r>
          </a:p>
          <a:p>
            <a:pPr marL="685811" indent="-685811">
              <a:buFont typeface="Arial" panose="020B0604020202020204" pitchFamily="34" charset="0"/>
              <a:buChar char="•"/>
            </a:pPr>
            <a:r>
              <a:rPr lang="es-ES" sz="5400" dirty="0" smtClean="0">
                <a:solidFill>
                  <a:srgbClr val="000000"/>
                </a:solidFill>
                <a:latin typeface="+mn-lt"/>
              </a:rPr>
              <a:t>Cómo puedo trabajar con otros para luchar contra la corrupción?</a:t>
            </a:r>
          </a:p>
          <a:p>
            <a:pPr marL="685811" indent="-685811">
              <a:buFont typeface="Arial" panose="020B0604020202020204" pitchFamily="34" charset="0"/>
              <a:buChar char="•"/>
            </a:pPr>
            <a:r>
              <a:rPr lang="es-ES" sz="5400" dirty="0" smtClean="0">
                <a:solidFill>
                  <a:srgbClr val="000000"/>
                </a:solidFill>
                <a:latin typeface="+mn-lt"/>
              </a:rPr>
              <a:t>Cuáles son los riesgos de luchar contra la corrupción?</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Qué vamos a ver en la Parte 3</a:t>
            </a:r>
            <a:endParaRPr lang="es-ES" sz="8001" dirty="0">
              <a:solidFill>
                <a:schemeClr val="accent1"/>
              </a:solidFill>
              <a:latin typeface="+mj-lt"/>
              <a:cs typeface="Lato Regular"/>
            </a:endParaRPr>
          </a:p>
        </p:txBody>
      </p:sp>
      <p:sp>
        <p:nvSpPr>
          <p:cNvPr id="2" name="Rektangel 1"/>
          <p:cNvSpPr/>
          <p:nvPr/>
        </p:nvSpPr>
        <p:spPr>
          <a:xfrm>
            <a:off x="7772688" y="7927927"/>
            <a:ext cx="14741237" cy="2862322"/>
          </a:xfrm>
          <a:prstGeom prst="rect">
            <a:avLst/>
          </a:prstGeom>
        </p:spPr>
        <p:txBody>
          <a:bodyPr wrap="square">
            <a:spAutoFit/>
          </a:bodyPr>
          <a:lstStyle/>
          <a:p>
            <a:pPr>
              <a:buClr>
                <a:schemeClr val="tx1"/>
              </a:buClr>
            </a:pPr>
            <a:r>
              <a:rPr lang="en-US" sz="6000" i="1" dirty="0" smtClean="0">
                <a:solidFill>
                  <a:srgbClr val="002060"/>
                </a:solidFill>
              </a:rPr>
              <a:t>“</a:t>
            </a:r>
            <a:r>
              <a:rPr lang="es-ES" sz="6000" i="1" dirty="0" smtClean="0">
                <a:solidFill>
                  <a:srgbClr val="002060"/>
                </a:solidFill>
              </a:rPr>
              <a:t>En tiempos de engaño universal, decir la verdad se convierte en un acto revolucionario.” </a:t>
            </a:r>
            <a:r>
              <a:rPr lang="es-ES" sz="6000" i="1" dirty="0" smtClean="0">
                <a:solidFill>
                  <a:srgbClr val="000000"/>
                </a:solidFill>
              </a:rPr>
              <a:t>		</a:t>
            </a:r>
            <a:r>
              <a:rPr lang="es-ES" sz="6000" i="1" dirty="0" smtClean="0">
                <a:solidFill>
                  <a:srgbClr val="3E3F41"/>
                </a:solidFill>
              </a:rPr>
              <a:t> 				</a:t>
            </a:r>
            <a:r>
              <a:rPr lang="es-ES" sz="4000" dirty="0" smtClean="0">
                <a:solidFill>
                  <a:srgbClr val="3E3F41"/>
                </a:solidFill>
              </a:rPr>
              <a:t>- George Orwell</a:t>
            </a:r>
            <a:endParaRPr lang="es-ES" sz="4000" dirty="0">
              <a:solidFill>
                <a:srgbClr val="3E3F41"/>
              </a:solidFill>
            </a:endParaRPr>
          </a:p>
        </p:txBody>
      </p:sp>
    </p:spTree>
    <p:extLst>
      <p:ext uri="{BB962C8B-B14F-4D97-AF65-F5344CB8AC3E}">
        <p14:creationId xmlns:p14="http://schemas.microsoft.com/office/powerpoint/2010/main" val="11039645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55562" y="10120077"/>
            <a:ext cx="19817505" cy="2092838"/>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12000" b="1" dirty="0" smtClean="0">
                <a:solidFill>
                  <a:srgbClr val="000000"/>
                </a:solidFill>
                <a:latin typeface="Calibri" panose="020F0502020204030204" pitchFamily="34" charset="0"/>
                <a:cs typeface="Lato Black"/>
              </a:rPr>
              <a:t>Parte 1: SENSIBILIZACION</a:t>
            </a:r>
            <a:endParaRPr lang="es-ES" sz="12000" b="1" dirty="0">
              <a:solidFill>
                <a:srgbClr val="000000"/>
              </a:solidFill>
              <a:latin typeface="Calibri" panose="020F0502020204030204" pitchFamily="34" charset="0"/>
              <a:cs typeface="Lato Light"/>
            </a:endParaRPr>
          </a:p>
        </p:txBody>
      </p:sp>
      <p:grpSp>
        <p:nvGrpSpPr>
          <p:cNvPr id="14" name="Group 13"/>
          <p:cNvGrpSpPr/>
          <p:nvPr/>
        </p:nvGrpSpPr>
        <p:grpSpPr>
          <a:xfrm>
            <a:off x="1982359" y="12093062"/>
            <a:ext cx="15164992" cy="98580"/>
            <a:chOff x="4517996" y="10410325"/>
            <a:chExt cx="15868517" cy="158763"/>
          </a:xfrm>
        </p:grpSpPr>
        <p:sp>
          <p:nvSpPr>
            <p:cNvPr id="15" name="Rectangle 14"/>
            <p:cNvSpPr/>
            <p:nvPr/>
          </p:nvSpPr>
          <p:spPr>
            <a:xfrm>
              <a:off x="4517996" y="10410325"/>
              <a:ext cx="2606953" cy="15876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170309" y="10410325"/>
              <a:ext cx="2606953" cy="15876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9822621" y="10410325"/>
              <a:ext cx="2606953" cy="15876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2474934" y="10410325"/>
              <a:ext cx="2606953" cy="15876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5127247" y="10410325"/>
              <a:ext cx="2606953" cy="15876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7779560" y="10410325"/>
              <a:ext cx="2606953" cy="158763"/>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Plassholder for bilde 1"/>
          <p:cNvSpPr>
            <a:spLocks noGrp="1"/>
          </p:cNvSpPr>
          <p:nvPr>
            <p:ph type="pic" sz="quarter" idx="13"/>
          </p:nvPr>
        </p:nvSpPr>
        <p:spPr/>
      </p:sp>
      <p:pic>
        <p:nvPicPr>
          <p:cNvPr id="11" name="Picture 2" descr="4363265760_5509662a36_b.jpg"/>
          <p:cNvPicPr>
            <a:picLocks noChangeAspect="1"/>
          </p:cNvPicPr>
          <p:nvPr/>
        </p:nvPicPr>
        <p:blipFill rotWithShape="1">
          <a:blip r:embed="rId2" cstate="print"/>
          <a:srcRect t="16132" b="28011"/>
          <a:stretch/>
        </p:blipFill>
        <p:spPr>
          <a:xfrm>
            <a:off x="0" y="-657225"/>
            <a:ext cx="24377650" cy="10211668"/>
          </a:xfrm>
          <a:prstGeom prst="rect">
            <a:avLst/>
          </a:prstGeom>
          <a:effectLst/>
        </p:spPr>
      </p:pic>
      <p:sp>
        <p:nvSpPr>
          <p:cNvPr id="3" name="2 CuadroTexto"/>
          <p:cNvSpPr txBox="1"/>
          <p:nvPr/>
        </p:nvSpPr>
        <p:spPr>
          <a:xfrm>
            <a:off x="2078470" y="977462"/>
            <a:ext cx="20946784" cy="1738938"/>
          </a:xfrm>
          <a:prstGeom prst="rect">
            <a:avLst/>
          </a:prstGeom>
          <a:solidFill>
            <a:schemeClr val="accent2">
              <a:lumMod val="20000"/>
              <a:lumOff val="80000"/>
            </a:schemeClr>
          </a:solidFill>
        </p:spPr>
        <p:txBody>
          <a:bodyPr wrap="square" rtlCol="0">
            <a:spAutoFit/>
          </a:bodyPr>
          <a:lstStyle/>
          <a:p>
            <a:pPr algn="ctr"/>
            <a:r>
              <a:rPr lang="es-ES" sz="9600" dirty="0" smtClean="0">
                <a:solidFill>
                  <a:srgbClr val="C00000"/>
                </a:solidFill>
              </a:rPr>
              <a:t>LA CORRUPCION  ES MORTAL</a:t>
            </a:r>
          </a:p>
          <a:p>
            <a:pPr algn="ctr"/>
            <a:endParaRPr lang="es-ES" sz="1100" dirty="0">
              <a:solidFill>
                <a:srgbClr val="C00000"/>
              </a:solidFill>
            </a:endParaRPr>
          </a:p>
        </p:txBody>
      </p:sp>
      <p:sp>
        <p:nvSpPr>
          <p:cNvPr id="4" name="3 CuadroTexto"/>
          <p:cNvSpPr txBox="1"/>
          <p:nvPr/>
        </p:nvSpPr>
        <p:spPr>
          <a:xfrm>
            <a:off x="16238483" y="7630510"/>
            <a:ext cx="6786771" cy="1569660"/>
          </a:xfrm>
          <a:prstGeom prst="rect">
            <a:avLst/>
          </a:prstGeom>
          <a:solidFill>
            <a:schemeClr val="accent2">
              <a:lumMod val="20000"/>
              <a:lumOff val="80000"/>
            </a:schemeClr>
          </a:solidFill>
        </p:spPr>
        <p:txBody>
          <a:bodyPr wrap="square" rtlCol="0">
            <a:spAutoFit/>
          </a:bodyPr>
          <a:lstStyle/>
          <a:p>
            <a:r>
              <a:rPr lang="es-ES" sz="9600" dirty="0" smtClean="0">
                <a:solidFill>
                  <a:srgbClr val="000000"/>
                </a:solidFill>
              </a:rPr>
              <a:t>  DETÉNLA !</a:t>
            </a:r>
            <a:endParaRPr lang="es-ES" sz="9600" dirty="0">
              <a:solidFill>
                <a:srgbClr val="000000"/>
              </a:solidFill>
            </a:endParaRPr>
          </a:p>
        </p:txBody>
      </p:sp>
    </p:spTree>
    <p:extLst>
      <p:ext uri="{BB962C8B-B14F-4D97-AF65-F5344CB8AC3E}">
        <p14:creationId xmlns:p14="http://schemas.microsoft.com/office/powerpoint/2010/main" val="39988338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37691" y="3904915"/>
            <a:ext cx="11204049" cy="954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5600" dirty="0" smtClean="0">
                <a:latin typeface="+mj-lt"/>
              </a:rPr>
              <a:t>UNA PERSONA HONESTA NO:</a:t>
            </a:r>
            <a:endParaRPr lang="es-ES" sz="5600" dirty="0">
              <a:latin typeface="+mj-lt"/>
            </a:endParaRPr>
          </a:p>
        </p:txBody>
      </p:sp>
      <p:sp>
        <p:nvSpPr>
          <p:cNvPr id="6" name="TextBox 5"/>
          <p:cNvSpPr txBox="1"/>
          <p:nvPr/>
        </p:nvSpPr>
        <p:spPr>
          <a:xfrm>
            <a:off x="6137691" y="4799786"/>
            <a:ext cx="11204049" cy="95410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defRPr/>
            </a:pPr>
            <a:r>
              <a:rPr lang="es-ES" sz="5600" dirty="0"/>
              <a:t>c</a:t>
            </a:r>
            <a:r>
              <a:rPr lang="es-ES" sz="5600" dirty="0" smtClean="0"/>
              <a:t>erraría sus ojos ante la corrupción</a:t>
            </a:r>
            <a:endParaRPr lang="es-ES" sz="5600" dirty="0"/>
          </a:p>
        </p:txBody>
      </p:sp>
      <p:sp>
        <p:nvSpPr>
          <p:cNvPr id="9" name="TextBox 6"/>
          <p:cNvSpPr txBox="1"/>
          <p:nvPr/>
        </p:nvSpPr>
        <p:spPr>
          <a:xfrm>
            <a:off x="6137691" y="5738915"/>
            <a:ext cx="11204049" cy="95410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defRPr/>
            </a:pPr>
            <a:r>
              <a:rPr lang="es-ES" sz="5600" dirty="0"/>
              <a:t>c</a:t>
            </a:r>
            <a:r>
              <a:rPr lang="es-ES" sz="5600" dirty="0" smtClean="0"/>
              <a:t>erraría sus oídos ante las quejas</a:t>
            </a:r>
            <a:endParaRPr lang="es-ES" sz="5600" dirty="0"/>
          </a:p>
        </p:txBody>
      </p:sp>
      <p:sp>
        <p:nvSpPr>
          <p:cNvPr id="10" name="TextBox 7"/>
          <p:cNvSpPr txBox="1"/>
          <p:nvPr/>
        </p:nvSpPr>
        <p:spPr>
          <a:xfrm>
            <a:off x="6137691" y="6704689"/>
            <a:ext cx="11204049" cy="95410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defRPr/>
            </a:pPr>
            <a:r>
              <a:rPr lang="es-ES" sz="5600" dirty="0"/>
              <a:t>q</a:t>
            </a:r>
            <a:r>
              <a:rPr lang="es-ES" sz="5600" dirty="0" smtClean="0"/>
              <a:t>uedaría tranquila ante la corrupción</a:t>
            </a:r>
            <a:endParaRPr lang="es-ES" sz="5600" dirty="0"/>
          </a:p>
        </p:txBody>
      </p:sp>
      <p:pic>
        <p:nvPicPr>
          <p:cNvPr id="1026" name="Picture 2" descr="http://cdn.makeuseof.com/wp-content/uploads/2015/06/33_emoji.png?26523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3110" y="9031594"/>
            <a:ext cx="14053209" cy="4684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6539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3540919"/>
            <a:ext cx="20647024" cy="2684801"/>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11" indent="-685811">
              <a:buFont typeface="Arial" panose="020B0604020202020204" pitchFamily="34" charset="0"/>
              <a:buChar char="•"/>
            </a:pPr>
            <a:r>
              <a:rPr lang="es-ES" sz="5400" dirty="0" smtClean="0">
                <a:solidFill>
                  <a:srgbClr val="000000"/>
                </a:solidFill>
                <a:latin typeface="+mn-lt"/>
              </a:rPr>
              <a:t>Cuando tú eres víctima de la corrupción, ¿qué puedes hacer? </a:t>
            </a:r>
          </a:p>
          <a:p>
            <a:pPr marL="685811" indent="-685811">
              <a:buFont typeface="Arial" panose="020B0604020202020204" pitchFamily="34" charset="0"/>
              <a:buChar char="•"/>
            </a:pPr>
            <a:r>
              <a:rPr lang="es-ES" sz="5400" dirty="0" smtClean="0">
                <a:solidFill>
                  <a:srgbClr val="000000"/>
                </a:solidFill>
                <a:latin typeface="+mn-lt"/>
              </a:rPr>
              <a:t>Dar todas las sugerencias posibles de cómo la gente común puede luchar contra la corrupción.</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Víctimas: Cómo luchar ante esto?</a:t>
            </a:r>
            <a:endParaRPr lang="es-ES" sz="8001" dirty="0">
              <a:solidFill>
                <a:schemeClr val="accent1"/>
              </a:solidFill>
              <a:latin typeface="+mj-lt"/>
              <a:cs typeface="Lato Regular"/>
            </a:endParaRPr>
          </a:p>
        </p:txBody>
      </p:sp>
      <p:sp>
        <p:nvSpPr>
          <p:cNvPr id="2" name="Rektangel 1"/>
          <p:cNvSpPr/>
          <p:nvPr/>
        </p:nvSpPr>
        <p:spPr>
          <a:xfrm>
            <a:off x="6101862" y="7708088"/>
            <a:ext cx="16412063" cy="2862322"/>
          </a:xfrm>
          <a:prstGeom prst="rect">
            <a:avLst/>
          </a:prstGeom>
        </p:spPr>
        <p:txBody>
          <a:bodyPr wrap="square">
            <a:spAutoFit/>
          </a:bodyPr>
          <a:lstStyle/>
          <a:p>
            <a:pPr>
              <a:buClr>
                <a:schemeClr val="tx1"/>
              </a:buClr>
            </a:pPr>
            <a:r>
              <a:rPr lang="es-ES" sz="6000" i="1" dirty="0" smtClean="0">
                <a:solidFill>
                  <a:srgbClr val="002060"/>
                </a:solidFill>
              </a:rPr>
              <a:t>“El </a:t>
            </a:r>
            <a:r>
              <a:rPr lang="es-ES" sz="6000" b="1" i="1" dirty="0" smtClean="0">
                <a:solidFill>
                  <a:srgbClr val="002060"/>
                </a:solidFill>
              </a:rPr>
              <a:t>silencio</a:t>
            </a:r>
            <a:r>
              <a:rPr lang="es-ES" sz="6000" i="1" dirty="0" smtClean="0">
                <a:solidFill>
                  <a:srgbClr val="002060"/>
                </a:solidFill>
              </a:rPr>
              <a:t> de la gente buena es más </a:t>
            </a:r>
            <a:r>
              <a:rPr lang="es-ES" sz="6000" b="1" i="1" dirty="0" smtClean="0">
                <a:solidFill>
                  <a:srgbClr val="002060"/>
                </a:solidFill>
              </a:rPr>
              <a:t>peligroso</a:t>
            </a:r>
            <a:r>
              <a:rPr lang="es-ES" sz="6000" i="1" dirty="0" smtClean="0">
                <a:solidFill>
                  <a:srgbClr val="002060"/>
                </a:solidFill>
              </a:rPr>
              <a:t> que la </a:t>
            </a:r>
            <a:r>
              <a:rPr lang="es-ES" sz="6000" b="1" i="1" dirty="0" smtClean="0">
                <a:solidFill>
                  <a:srgbClr val="002060"/>
                </a:solidFill>
              </a:rPr>
              <a:t>brutalidad</a:t>
            </a:r>
            <a:r>
              <a:rPr lang="es-ES" sz="6000" i="1" dirty="0" smtClean="0">
                <a:solidFill>
                  <a:srgbClr val="002060"/>
                </a:solidFill>
              </a:rPr>
              <a:t>  de la gente mala”</a:t>
            </a:r>
            <a:r>
              <a:rPr lang="es-ES" sz="6000" i="1" dirty="0" smtClean="0">
                <a:solidFill>
                  <a:srgbClr val="000000"/>
                </a:solidFill>
              </a:rPr>
              <a:t>		</a:t>
            </a:r>
            <a:r>
              <a:rPr lang="es-ES" sz="6000" i="1" dirty="0" smtClean="0">
                <a:solidFill>
                  <a:srgbClr val="3E3F41"/>
                </a:solidFill>
              </a:rPr>
              <a:t> 					</a:t>
            </a:r>
            <a:r>
              <a:rPr lang="es-ES" sz="4000" dirty="0" smtClean="0">
                <a:solidFill>
                  <a:srgbClr val="3E3F41"/>
                </a:solidFill>
              </a:rPr>
              <a:t>- Martin Luther King Jr.</a:t>
            </a:r>
            <a:endParaRPr lang="es-ES" sz="4000" dirty="0">
              <a:solidFill>
                <a:srgbClr val="3E3F41"/>
              </a:solidFill>
            </a:endParaRPr>
          </a:p>
        </p:txBody>
      </p:sp>
    </p:spTree>
    <p:extLst>
      <p:ext uri="{BB962C8B-B14F-4D97-AF65-F5344CB8AC3E}">
        <p14:creationId xmlns:p14="http://schemas.microsoft.com/office/powerpoint/2010/main" val="1738831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19"/>
            <a:ext cx="20647024" cy="4180595"/>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11" indent="-685811">
              <a:buFont typeface="Arial" panose="020B0604020202020204" pitchFamily="34" charset="0"/>
              <a:buChar char="•"/>
            </a:pPr>
            <a:r>
              <a:rPr lang="es-ES" sz="5400" dirty="0" smtClean="0">
                <a:solidFill>
                  <a:srgbClr val="000000"/>
                </a:solidFill>
                <a:latin typeface="+mn-lt"/>
              </a:rPr>
              <a:t>Existen varias páginas en internet donde la gente comparte sus experiencias con la corrupción. Hay una página así en tu país que puedes visitarla y compartir tu historia?</a:t>
            </a:r>
          </a:p>
          <a:p>
            <a:pPr marL="685811" indent="-685811">
              <a:buFont typeface="Arial" panose="020B0604020202020204" pitchFamily="34" charset="0"/>
              <a:buChar char="•"/>
            </a:pPr>
            <a:r>
              <a:rPr lang="es-ES" sz="5400" dirty="0" smtClean="0">
                <a:solidFill>
                  <a:srgbClr val="000000"/>
                </a:solidFill>
                <a:latin typeface="+mn-lt"/>
              </a:rPr>
              <a:t>Los medios sociales son un buen camino para compartir tu historia y generar atención en la forma cómo la corrupción te daña a ti y a otros.</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!Comparte tu historia!</a:t>
            </a:r>
            <a:endParaRPr lang="es-ES" sz="8001" dirty="0">
              <a:solidFill>
                <a:schemeClr val="accent1"/>
              </a:solidFill>
              <a:latin typeface="+mj-lt"/>
              <a:cs typeface="Lato Regular"/>
            </a:endParaRPr>
          </a:p>
        </p:txBody>
      </p:sp>
      <p:sp>
        <p:nvSpPr>
          <p:cNvPr id="5" name="Freeform 74"/>
          <p:cNvSpPr>
            <a:spLocks noChangeArrowheads="1"/>
          </p:cNvSpPr>
          <p:nvPr/>
        </p:nvSpPr>
        <p:spPr bwMode="auto">
          <a:xfrm>
            <a:off x="17694149" y="8886914"/>
            <a:ext cx="3780322" cy="3731554"/>
          </a:xfrm>
          <a:custGeom>
            <a:avLst/>
            <a:gdLst>
              <a:gd name="T0" fmla="*/ 27 w 445"/>
              <a:gd name="T1" fmla="*/ 107 h 436"/>
              <a:gd name="T2" fmla="*/ 27 w 445"/>
              <a:gd name="T3" fmla="*/ 107 h 436"/>
              <a:gd name="T4" fmla="*/ 62 w 445"/>
              <a:gd name="T5" fmla="*/ 186 h 436"/>
              <a:gd name="T6" fmla="*/ 116 w 445"/>
              <a:gd name="T7" fmla="*/ 204 h 436"/>
              <a:gd name="T8" fmla="*/ 125 w 445"/>
              <a:gd name="T9" fmla="*/ 204 h 436"/>
              <a:gd name="T10" fmla="*/ 134 w 445"/>
              <a:gd name="T11" fmla="*/ 248 h 436"/>
              <a:gd name="T12" fmla="*/ 134 w 445"/>
              <a:gd name="T13" fmla="*/ 248 h 436"/>
              <a:gd name="T14" fmla="*/ 0 w 445"/>
              <a:gd name="T15" fmla="*/ 345 h 436"/>
              <a:gd name="T16" fmla="*/ 116 w 445"/>
              <a:gd name="T17" fmla="*/ 435 h 436"/>
              <a:gd name="T18" fmla="*/ 116 w 445"/>
              <a:gd name="T19" fmla="*/ 435 h 436"/>
              <a:gd name="T20" fmla="*/ 125 w 445"/>
              <a:gd name="T21" fmla="*/ 435 h 436"/>
              <a:gd name="T22" fmla="*/ 196 w 445"/>
              <a:gd name="T23" fmla="*/ 417 h 436"/>
              <a:gd name="T24" fmla="*/ 249 w 445"/>
              <a:gd name="T25" fmla="*/ 320 h 436"/>
              <a:gd name="T26" fmla="*/ 205 w 445"/>
              <a:gd name="T27" fmla="*/ 230 h 436"/>
              <a:gd name="T28" fmla="*/ 178 w 445"/>
              <a:gd name="T29" fmla="*/ 204 h 436"/>
              <a:gd name="T30" fmla="*/ 196 w 445"/>
              <a:gd name="T31" fmla="*/ 177 h 436"/>
              <a:gd name="T32" fmla="*/ 231 w 445"/>
              <a:gd name="T33" fmla="*/ 98 h 436"/>
              <a:gd name="T34" fmla="*/ 196 w 445"/>
              <a:gd name="T35" fmla="*/ 18 h 436"/>
              <a:gd name="T36" fmla="*/ 213 w 445"/>
              <a:gd name="T37" fmla="*/ 18 h 436"/>
              <a:gd name="T38" fmla="*/ 249 w 445"/>
              <a:gd name="T39" fmla="*/ 0 h 436"/>
              <a:gd name="T40" fmla="*/ 249 w 445"/>
              <a:gd name="T41" fmla="*/ 0 h 436"/>
              <a:gd name="T42" fmla="*/ 143 w 445"/>
              <a:gd name="T43" fmla="*/ 0 h 436"/>
              <a:gd name="T44" fmla="*/ 27 w 445"/>
              <a:gd name="T45" fmla="*/ 107 h 436"/>
              <a:gd name="T46" fmla="*/ 205 w 445"/>
              <a:gd name="T47" fmla="*/ 328 h 436"/>
              <a:gd name="T48" fmla="*/ 205 w 445"/>
              <a:gd name="T49" fmla="*/ 328 h 436"/>
              <a:gd name="T50" fmla="*/ 134 w 445"/>
              <a:gd name="T51" fmla="*/ 390 h 436"/>
              <a:gd name="T52" fmla="*/ 54 w 445"/>
              <a:gd name="T53" fmla="*/ 345 h 436"/>
              <a:gd name="T54" fmla="*/ 71 w 445"/>
              <a:gd name="T55" fmla="*/ 292 h 436"/>
              <a:gd name="T56" fmla="*/ 125 w 445"/>
              <a:gd name="T57" fmla="*/ 275 h 436"/>
              <a:gd name="T58" fmla="*/ 134 w 445"/>
              <a:gd name="T59" fmla="*/ 275 h 436"/>
              <a:gd name="T60" fmla="*/ 205 w 445"/>
              <a:gd name="T61" fmla="*/ 328 h 436"/>
              <a:gd name="T62" fmla="*/ 178 w 445"/>
              <a:gd name="T63" fmla="*/ 80 h 436"/>
              <a:gd name="T64" fmla="*/ 178 w 445"/>
              <a:gd name="T65" fmla="*/ 80 h 436"/>
              <a:gd name="T66" fmla="*/ 143 w 445"/>
              <a:gd name="T67" fmla="*/ 169 h 436"/>
              <a:gd name="T68" fmla="*/ 134 w 445"/>
              <a:gd name="T69" fmla="*/ 169 h 436"/>
              <a:gd name="T70" fmla="*/ 81 w 445"/>
              <a:gd name="T71" fmla="*/ 116 h 436"/>
              <a:gd name="T72" fmla="*/ 81 w 445"/>
              <a:gd name="T73" fmla="*/ 62 h 436"/>
              <a:gd name="T74" fmla="*/ 107 w 445"/>
              <a:gd name="T75" fmla="*/ 26 h 436"/>
              <a:gd name="T76" fmla="*/ 116 w 445"/>
              <a:gd name="T77" fmla="*/ 26 h 436"/>
              <a:gd name="T78" fmla="*/ 178 w 445"/>
              <a:gd name="T79" fmla="*/ 80 h 436"/>
              <a:gd name="T80" fmla="*/ 373 w 445"/>
              <a:gd name="T81" fmla="*/ 169 h 436"/>
              <a:gd name="T82" fmla="*/ 373 w 445"/>
              <a:gd name="T83" fmla="*/ 169 h 436"/>
              <a:gd name="T84" fmla="*/ 373 w 445"/>
              <a:gd name="T85" fmla="*/ 98 h 436"/>
              <a:gd name="T86" fmla="*/ 319 w 445"/>
              <a:gd name="T87" fmla="*/ 98 h 436"/>
              <a:gd name="T88" fmla="*/ 319 w 445"/>
              <a:gd name="T89" fmla="*/ 169 h 436"/>
              <a:gd name="T90" fmla="*/ 249 w 445"/>
              <a:gd name="T91" fmla="*/ 169 h 436"/>
              <a:gd name="T92" fmla="*/ 249 w 445"/>
              <a:gd name="T93" fmla="*/ 213 h 436"/>
              <a:gd name="T94" fmla="*/ 319 w 445"/>
              <a:gd name="T95" fmla="*/ 213 h 436"/>
              <a:gd name="T96" fmla="*/ 319 w 445"/>
              <a:gd name="T97" fmla="*/ 292 h 436"/>
              <a:gd name="T98" fmla="*/ 373 w 445"/>
              <a:gd name="T99" fmla="*/ 292 h 436"/>
              <a:gd name="T100" fmla="*/ 373 w 445"/>
              <a:gd name="T101" fmla="*/ 213 h 436"/>
              <a:gd name="T102" fmla="*/ 444 w 445"/>
              <a:gd name="T103" fmla="*/ 213 h 436"/>
              <a:gd name="T104" fmla="*/ 444 w 445"/>
              <a:gd name="T105" fmla="*/ 169 h 436"/>
              <a:gd name="T106" fmla="*/ 373 w 445"/>
              <a:gd name="T107" fmla="*/ 169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5" h="436">
                <a:moveTo>
                  <a:pt x="27" y="107"/>
                </a:moveTo>
                <a:lnTo>
                  <a:pt x="27" y="107"/>
                </a:lnTo>
                <a:cubicBezTo>
                  <a:pt x="27" y="142"/>
                  <a:pt x="36" y="169"/>
                  <a:pt x="62" y="186"/>
                </a:cubicBezTo>
                <a:cubicBezTo>
                  <a:pt x="81" y="195"/>
                  <a:pt x="107" y="204"/>
                  <a:pt x="116" y="204"/>
                </a:cubicBezTo>
                <a:lnTo>
                  <a:pt x="125" y="204"/>
                </a:lnTo>
                <a:cubicBezTo>
                  <a:pt x="125" y="204"/>
                  <a:pt x="116" y="222"/>
                  <a:pt x="134" y="248"/>
                </a:cubicBezTo>
                <a:lnTo>
                  <a:pt x="134" y="248"/>
                </a:lnTo>
                <a:cubicBezTo>
                  <a:pt x="107" y="248"/>
                  <a:pt x="0" y="257"/>
                  <a:pt x="0" y="345"/>
                </a:cubicBezTo>
                <a:cubicBezTo>
                  <a:pt x="0" y="435"/>
                  <a:pt x="98" y="435"/>
                  <a:pt x="116" y="435"/>
                </a:cubicBezTo>
                <a:lnTo>
                  <a:pt x="116" y="435"/>
                </a:lnTo>
                <a:cubicBezTo>
                  <a:pt x="116" y="435"/>
                  <a:pt x="116" y="435"/>
                  <a:pt x="125" y="435"/>
                </a:cubicBezTo>
                <a:cubicBezTo>
                  <a:pt x="134" y="435"/>
                  <a:pt x="169" y="435"/>
                  <a:pt x="196" y="417"/>
                </a:cubicBezTo>
                <a:cubicBezTo>
                  <a:pt x="231" y="399"/>
                  <a:pt x="249" y="364"/>
                  <a:pt x="249" y="320"/>
                </a:cubicBezTo>
                <a:cubicBezTo>
                  <a:pt x="249" y="275"/>
                  <a:pt x="222" y="248"/>
                  <a:pt x="205" y="230"/>
                </a:cubicBezTo>
                <a:cubicBezTo>
                  <a:pt x="187" y="222"/>
                  <a:pt x="178" y="213"/>
                  <a:pt x="178" y="204"/>
                </a:cubicBezTo>
                <a:cubicBezTo>
                  <a:pt x="178" y="195"/>
                  <a:pt x="187" y="186"/>
                  <a:pt x="196" y="177"/>
                </a:cubicBezTo>
                <a:cubicBezTo>
                  <a:pt x="213" y="160"/>
                  <a:pt x="231" y="142"/>
                  <a:pt x="231" y="98"/>
                </a:cubicBezTo>
                <a:cubicBezTo>
                  <a:pt x="231" y="62"/>
                  <a:pt x="222" y="36"/>
                  <a:pt x="196" y="18"/>
                </a:cubicBezTo>
                <a:lnTo>
                  <a:pt x="213" y="18"/>
                </a:lnTo>
                <a:cubicBezTo>
                  <a:pt x="231" y="18"/>
                  <a:pt x="249" y="9"/>
                  <a:pt x="249" y="0"/>
                </a:cubicBezTo>
                <a:lnTo>
                  <a:pt x="249" y="0"/>
                </a:lnTo>
                <a:cubicBezTo>
                  <a:pt x="143" y="0"/>
                  <a:pt x="143" y="0"/>
                  <a:pt x="143" y="0"/>
                </a:cubicBezTo>
                <a:cubicBezTo>
                  <a:pt x="134" y="0"/>
                  <a:pt x="27" y="0"/>
                  <a:pt x="27" y="107"/>
                </a:cubicBezTo>
                <a:close/>
                <a:moveTo>
                  <a:pt x="205" y="328"/>
                </a:moveTo>
                <a:lnTo>
                  <a:pt x="205" y="328"/>
                </a:lnTo>
                <a:cubicBezTo>
                  <a:pt x="213" y="364"/>
                  <a:pt x="178" y="390"/>
                  <a:pt x="134" y="390"/>
                </a:cubicBezTo>
                <a:cubicBezTo>
                  <a:pt x="90" y="399"/>
                  <a:pt x="54" y="381"/>
                  <a:pt x="54" y="345"/>
                </a:cubicBezTo>
                <a:cubicBezTo>
                  <a:pt x="45" y="328"/>
                  <a:pt x="54" y="310"/>
                  <a:pt x="71" y="292"/>
                </a:cubicBezTo>
                <a:cubicBezTo>
                  <a:pt x="90" y="283"/>
                  <a:pt x="107" y="275"/>
                  <a:pt x="125" y="275"/>
                </a:cubicBezTo>
                <a:cubicBezTo>
                  <a:pt x="134" y="275"/>
                  <a:pt x="134" y="275"/>
                  <a:pt x="134" y="275"/>
                </a:cubicBezTo>
                <a:cubicBezTo>
                  <a:pt x="178" y="275"/>
                  <a:pt x="205" y="301"/>
                  <a:pt x="205" y="328"/>
                </a:cubicBezTo>
                <a:close/>
                <a:moveTo>
                  <a:pt x="178" y="80"/>
                </a:moveTo>
                <a:lnTo>
                  <a:pt x="178" y="80"/>
                </a:lnTo>
                <a:cubicBezTo>
                  <a:pt x="187" y="124"/>
                  <a:pt x="169" y="160"/>
                  <a:pt x="143" y="169"/>
                </a:cubicBezTo>
                <a:cubicBezTo>
                  <a:pt x="143" y="169"/>
                  <a:pt x="143" y="169"/>
                  <a:pt x="134" y="169"/>
                </a:cubicBezTo>
                <a:cubicBezTo>
                  <a:pt x="107" y="169"/>
                  <a:pt x="90" y="151"/>
                  <a:pt x="81" y="116"/>
                </a:cubicBezTo>
                <a:cubicBezTo>
                  <a:pt x="71" y="98"/>
                  <a:pt x="71" y="80"/>
                  <a:pt x="81" y="62"/>
                </a:cubicBezTo>
                <a:cubicBezTo>
                  <a:pt x="81" y="45"/>
                  <a:pt x="98" y="36"/>
                  <a:pt x="107" y="26"/>
                </a:cubicBezTo>
                <a:lnTo>
                  <a:pt x="116" y="26"/>
                </a:lnTo>
                <a:cubicBezTo>
                  <a:pt x="151" y="26"/>
                  <a:pt x="169" y="45"/>
                  <a:pt x="178" y="80"/>
                </a:cubicBezTo>
                <a:close/>
                <a:moveTo>
                  <a:pt x="373" y="169"/>
                </a:moveTo>
                <a:lnTo>
                  <a:pt x="373" y="169"/>
                </a:lnTo>
                <a:cubicBezTo>
                  <a:pt x="373" y="98"/>
                  <a:pt x="373" y="98"/>
                  <a:pt x="373" y="98"/>
                </a:cubicBezTo>
                <a:cubicBezTo>
                  <a:pt x="319" y="98"/>
                  <a:pt x="319" y="98"/>
                  <a:pt x="319" y="98"/>
                </a:cubicBezTo>
                <a:cubicBezTo>
                  <a:pt x="319" y="169"/>
                  <a:pt x="319" y="169"/>
                  <a:pt x="319" y="169"/>
                </a:cubicBezTo>
                <a:cubicBezTo>
                  <a:pt x="249" y="169"/>
                  <a:pt x="249" y="169"/>
                  <a:pt x="249" y="169"/>
                </a:cubicBezTo>
                <a:cubicBezTo>
                  <a:pt x="249" y="213"/>
                  <a:pt x="249" y="213"/>
                  <a:pt x="249" y="213"/>
                </a:cubicBezTo>
                <a:cubicBezTo>
                  <a:pt x="319" y="213"/>
                  <a:pt x="319" y="213"/>
                  <a:pt x="319" y="213"/>
                </a:cubicBezTo>
                <a:cubicBezTo>
                  <a:pt x="319" y="292"/>
                  <a:pt x="319" y="292"/>
                  <a:pt x="319" y="292"/>
                </a:cubicBezTo>
                <a:cubicBezTo>
                  <a:pt x="373" y="292"/>
                  <a:pt x="373" y="292"/>
                  <a:pt x="373" y="292"/>
                </a:cubicBezTo>
                <a:cubicBezTo>
                  <a:pt x="373" y="213"/>
                  <a:pt x="373" y="213"/>
                  <a:pt x="373" y="213"/>
                </a:cubicBezTo>
                <a:cubicBezTo>
                  <a:pt x="444" y="213"/>
                  <a:pt x="444" y="213"/>
                  <a:pt x="444" y="213"/>
                </a:cubicBezTo>
                <a:cubicBezTo>
                  <a:pt x="444" y="169"/>
                  <a:pt x="444" y="169"/>
                  <a:pt x="444" y="169"/>
                </a:cubicBezTo>
                <a:lnTo>
                  <a:pt x="373" y="169"/>
                </a:lnTo>
                <a:close/>
              </a:path>
            </a:pathLst>
          </a:custGeom>
          <a:solidFill>
            <a:srgbClr val="3E3F41"/>
          </a:solidFill>
          <a:ln>
            <a:noFill/>
          </a:ln>
          <a:effectLst/>
          <a:extLst/>
        </p:spPr>
        <p:txBody>
          <a:bodyPr wrap="none" lIns="91424" tIns="45712" rIns="91424" bIns="45712" anchor="ctr"/>
          <a:lstStyle/>
          <a:p>
            <a:pPr>
              <a:defRPr/>
            </a:pPr>
            <a:endParaRPr lang="en-US" dirty="0">
              <a:solidFill>
                <a:srgbClr val="000000"/>
              </a:solidFill>
              <a:latin typeface="Lato Light"/>
            </a:endParaRPr>
          </a:p>
        </p:txBody>
      </p:sp>
      <p:sp>
        <p:nvSpPr>
          <p:cNvPr id="6" name="Freeform 75"/>
          <p:cNvSpPr>
            <a:spLocks noChangeArrowheads="1"/>
          </p:cNvSpPr>
          <p:nvPr/>
        </p:nvSpPr>
        <p:spPr bwMode="auto">
          <a:xfrm>
            <a:off x="14092955" y="8883476"/>
            <a:ext cx="1999518" cy="3714362"/>
          </a:xfrm>
          <a:custGeom>
            <a:avLst/>
            <a:gdLst>
              <a:gd name="T0" fmla="*/ 248 w 249"/>
              <a:gd name="T1" fmla="*/ 80 h 453"/>
              <a:gd name="T2" fmla="*/ 248 w 249"/>
              <a:gd name="T3" fmla="*/ 80 h 453"/>
              <a:gd name="T4" fmla="*/ 177 w 249"/>
              <a:gd name="T5" fmla="*/ 80 h 453"/>
              <a:gd name="T6" fmla="*/ 160 w 249"/>
              <a:gd name="T7" fmla="*/ 107 h 453"/>
              <a:gd name="T8" fmla="*/ 160 w 249"/>
              <a:gd name="T9" fmla="*/ 160 h 453"/>
              <a:gd name="T10" fmla="*/ 248 w 249"/>
              <a:gd name="T11" fmla="*/ 160 h 453"/>
              <a:gd name="T12" fmla="*/ 248 w 249"/>
              <a:gd name="T13" fmla="*/ 231 h 453"/>
              <a:gd name="T14" fmla="*/ 160 w 249"/>
              <a:gd name="T15" fmla="*/ 231 h 453"/>
              <a:gd name="T16" fmla="*/ 160 w 249"/>
              <a:gd name="T17" fmla="*/ 452 h 453"/>
              <a:gd name="T18" fmla="*/ 79 w 249"/>
              <a:gd name="T19" fmla="*/ 452 h 453"/>
              <a:gd name="T20" fmla="*/ 79 w 249"/>
              <a:gd name="T21" fmla="*/ 231 h 453"/>
              <a:gd name="T22" fmla="*/ 0 w 249"/>
              <a:gd name="T23" fmla="*/ 231 h 453"/>
              <a:gd name="T24" fmla="*/ 0 w 249"/>
              <a:gd name="T25" fmla="*/ 160 h 453"/>
              <a:gd name="T26" fmla="*/ 79 w 249"/>
              <a:gd name="T27" fmla="*/ 160 h 453"/>
              <a:gd name="T28" fmla="*/ 79 w 249"/>
              <a:gd name="T29" fmla="*/ 116 h 453"/>
              <a:gd name="T30" fmla="*/ 177 w 249"/>
              <a:gd name="T31" fmla="*/ 0 h 453"/>
              <a:gd name="T32" fmla="*/ 248 w 249"/>
              <a:gd name="T33" fmla="*/ 0 h 453"/>
              <a:gd name="T34" fmla="*/ 248 w 249"/>
              <a:gd name="T35" fmla="*/ 8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rgbClr val="3E3F41"/>
          </a:solidFill>
          <a:ln>
            <a:noFill/>
          </a:ln>
          <a:effectLst/>
          <a:extLst/>
        </p:spPr>
        <p:txBody>
          <a:bodyPr wrap="none" lIns="91424" tIns="45712" rIns="91424" bIns="45712" anchor="ctr"/>
          <a:lstStyle/>
          <a:p>
            <a:pPr>
              <a:defRPr/>
            </a:pPr>
            <a:endParaRPr lang="en-US" dirty="0">
              <a:solidFill>
                <a:srgbClr val="000000"/>
              </a:solidFill>
              <a:latin typeface="Lato Light"/>
            </a:endParaRPr>
          </a:p>
        </p:txBody>
      </p:sp>
      <p:sp>
        <p:nvSpPr>
          <p:cNvPr id="9" name="Freeform 85"/>
          <p:cNvSpPr>
            <a:spLocks noChangeArrowheads="1"/>
          </p:cNvSpPr>
          <p:nvPr/>
        </p:nvSpPr>
        <p:spPr bwMode="auto">
          <a:xfrm>
            <a:off x="8056078" y="8858117"/>
            <a:ext cx="4462106" cy="3587578"/>
          </a:xfrm>
          <a:custGeom>
            <a:avLst/>
            <a:gdLst>
              <a:gd name="T0" fmla="*/ 461 w 462"/>
              <a:gd name="T1" fmla="*/ 45 h 374"/>
              <a:gd name="T2" fmla="*/ 461 w 462"/>
              <a:gd name="T3" fmla="*/ 45 h 374"/>
              <a:gd name="T4" fmla="*/ 408 w 462"/>
              <a:gd name="T5" fmla="*/ 63 h 374"/>
              <a:gd name="T6" fmla="*/ 443 w 462"/>
              <a:gd name="T7" fmla="*/ 10 h 374"/>
              <a:gd name="T8" fmla="*/ 389 w 462"/>
              <a:gd name="T9" fmla="*/ 36 h 374"/>
              <a:gd name="T10" fmla="*/ 319 w 462"/>
              <a:gd name="T11" fmla="*/ 0 h 374"/>
              <a:gd name="T12" fmla="*/ 221 w 462"/>
              <a:gd name="T13" fmla="*/ 98 h 374"/>
              <a:gd name="T14" fmla="*/ 230 w 462"/>
              <a:gd name="T15" fmla="*/ 116 h 374"/>
              <a:gd name="T16" fmla="*/ 35 w 462"/>
              <a:gd name="T17" fmla="*/ 19 h 374"/>
              <a:gd name="T18" fmla="*/ 17 w 462"/>
              <a:gd name="T19" fmla="*/ 72 h 374"/>
              <a:gd name="T20" fmla="*/ 61 w 462"/>
              <a:gd name="T21" fmla="*/ 151 h 374"/>
              <a:gd name="T22" fmla="*/ 17 w 462"/>
              <a:gd name="T23" fmla="*/ 134 h 374"/>
              <a:gd name="T24" fmla="*/ 17 w 462"/>
              <a:gd name="T25" fmla="*/ 134 h 374"/>
              <a:gd name="T26" fmla="*/ 98 w 462"/>
              <a:gd name="T27" fmla="*/ 231 h 374"/>
              <a:gd name="T28" fmla="*/ 70 w 462"/>
              <a:gd name="T29" fmla="*/ 231 h 374"/>
              <a:gd name="T30" fmla="*/ 53 w 462"/>
              <a:gd name="T31" fmla="*/ 231 h 374"/>
              <a:gd name="T32" fmla="*/ 142 w 462"/>
              <a:gd name="T33" fmla="*/ 294 h 374"/>
              <a:gd name="T34" fmla="*/ 26 w 462"/>
              <a:gd name="T35" fmla="*/ 338 h 374"/>
              <a:gd name="T36" fmla="*/ 0 w 462"/>
              <a:gd name="T37" fmla="*/ 338 h 374"/>
              <a:gd name="T38" fmla="*/ 142 w 462"/>
              <a:gd name="T39" fmla="*/ 373 h 374"/>
              <a:gd name="T40" fmla="*/ 408 w 462"/>
              <a:gd name="T41" fmla="*/ 107 h 374"/>
              <a:gd name="T42" fmla="*/ 408 w 462"/>
              <a:gd name="T43" fmla="*/ 98 h 374"/>
              <a:gd name="T44" fmla="*/ 461 w 462"/>
              <a:gd name="T45" fmla="*/ 4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lnTo>
                  <a:pt x="17" y="134"/>
                </a:ln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rgbClr val="3E3F41"/>
          </a:solidFill>
          <a:ln>
            <a:noFill/>
          </a:ln>
          <a:effectLst/>
          <a:extLst/>
        </p:spPr>
        <p:txBody>
          <a:bodyPr wrap="none" lIns="91424" tIns="45712" rIns="91424" bIns="45712" anchor="ctr"/>
          <a:lstStyle/>
          <a:p>
            <a:pPr>
              <a:defRPr/>
            </a:pPr>
            <a:endParaRPr lang="en-US" dirty="0">
              <a:solidFill>
                <a:srgbClr val="000000"/>
              </a:solidFill>
              <a:latin typeface="Lato Light"/>
            </a:endParaRPr>
          </a:p>
        </p:txBody>
      </p:sp>
      <p:sp>
        <p:nvSpPr>
          <p:cNvPr id="10" name="Freeform 87"/>
          <p:cNvSpPr>
            <a:spLocks noChangeArrowheads="1"/>
          </p:cNvSpPr>
          <p:nvPr/>
        </p:nvSpPr>
        <p:spPr bwMode="auto">
          <a:xfrm>
            <a:off x="3029439" y="8858117"/>
            <a:ext cx="3514423" cy="3587578"/>
          </a:xfrm>
          <a:custGeom>
            <a:avLst/>
            <a:gdLst>
              <a:gd name="T0" fmla="*/ 345 w 426"/>
              <a:gd name="T1" fmla="*/ 213 h 435"/>
              <a:gd name="T2" fmla="*/ 345 w 426"/>
              <a:gd name="T3" fmla="*/ 213 h 435"/>
              <a:gd name="T4" fmla="*/ 213 w 426"/>
              <a:gd name="T5" fmla="*/ 346 h 435"/>
              <a:gd name="T6" fmla="*/ 79 w 426"/>
              <a:gd name="T7" fmla="*/ 213 h 435"/>
              <a:gd name="T8" fmla="*/ 88 w 426"/>
              <a:gd name="T9" fmla="*/ 195 h 435"/>
              <a:gd name="T10" fmla="*/ 0 w 426"/>
              <a:gd name="T11" fmla="*/ 195 h 435"/>
              <a:gd name="T12" fmla="*/ 0 w 426"/>
              <a:gd name="T13" fmla="*/ 363 h 435"/>
              <a:gd name="T14" fmla="*/ 62 w 426"/>
              <a:gd name="T15" fmla="*/ 434 h 435"/>
              <a:gd name="T16" fmla="*/ 363 w 426"/>
              <a:gd name="T17" fmla="*/ 434 h 435"/>
              <a:gd name="T18" fmla="*/ 425 w 426"/>
              <a:gd name="T19" fmla="*/ 363 h 435"/>
              <a:gd name="T20" fmla="*/ 425 w 426"/>
              <a:gd name="T21" fmla="*/ 195 h 435"/>
              <a:gd name="T22" fmla="*/ 337 w 426"/>
              <a:gd name="T23" fmla="*/ 195 h 435"/>
              <a:gd name="T24" fmla="*/ 345 w 426"/>
              <a:gd name="T25" fmla="*/ 213 h 435"/>
              <a:gd name="T26" fmla="*/ 363 w 426"/>
              <a:gd name="T27" fmla="*/ 0 h 435"/>
              <a:gd name="T28" fmla="*/ 363 w 426"/>
              <a:gd name="T29" fmla="*/ 0 h 435"/>
              <a:gd name="T30" fmla="*/ 62 w 426"/>
              <a:gd name="T31" fmla="*/ 0 h 435"/>
              <a:gd name="T32" fmla="*/ 0 w 426"/>
              <a:gd name="T33" fmla="*/ 71 h 435"/>
              <a:gd name="T34" fmla="*/ 0 w 426"/>
              <a:gd name="T35" fmla="*/ 142 h 435"/>
              <a:gd name="T36" fmla="*/ 106 w 426"/>
              <a:gd name="T37" fmla="*/ 142 h 435"/>
              <a:gd name="T38" fmla="*/ 213 w 426"/>
              <a:gd name="T39" fmla="*/ 89 h 435"/>
              <a:gd name="T40" fmla="*/ 319 w 426"/>
              <a:gd name="T41" fmla="*/ 142 h 435"/>
              <a:gd name="T42" fmla="*/ 425 w 426"/>
              <a:gd name="T43" fmla="*/ 142 h 435"/>
              <a:gd name="T44" fmla="*/ 425 w 426"/>
              <a:gd name="T45" fmla="*/ 71 h 435"/>
              <a:gd name="T46" fmla="*/ 363 w 426"/>
              <a:gd name="T47" fmla="*/ 0 h 435"/>
              <a:gd name="T48" fmla="*/ 390 w 426"/>
              <a:gd name="T49" fmla="*/ 89 h 435"/>
              <a:gd name="T50" fmla="*/ 390 w 426"/>
              <a:gd name="T51" fmla="*/ 89 h 435"/>
              <a:gd name="T52" fmla="*/ 381 w 426"/>
              <a:gd name="T53" fmla="*/ 97 h 435"/>
              <a:gd name="T54" fmla="*/ 345 w 426"/>
              <a:gd name="T55" fmla="*/ 97 h 435"/>
              <a:gd name="T56" fmla="*/ 328 w 426"/>
              <a:gd name="T57" fmla="*/ 89 h 435"/>
              <a:gd name="T58" fmla="*/ 328 w 426"/>
              <a:gd name="T59" fmla="*/ 53 h 435"/>
              <a:gd name="T60" fmla="*/ 345 w 426"/>
              <a:gd name="T61" fmla="*/ 36 h 435"/>
              <a:gd name="T62" fmla="*/ 381 w 426"/>
              <a:gd name="T63" fmla="*/ 36 h 435"/>
              <a:gd name="T64" fmla="*/ 390 w 426"/>
              <a:gd name="T65" fmla="*/ 53 h 435"/>
              <a:gd name="T66" fmla="*/ 390 w 426"/>
              <a:gd name="T67" fmla="*/ 89 h 435"/>
              <a:gd name="T68" fmla="*/ 292 w 426"/>
              <a:gd name="T69" fmla="*/ 213 h 435"/>
              <a:gd name="T70" fmla="*/ 292 w 426"/>
              <a:gd name="T71" fmla="*/ 213 h 435"/>
              <a:gd name="T72" fmla="*/ 213 w 426"/>
              <a:gd name="T73" fmla="*/ 133 h 435"/>
              <a:gd name="T74" fmla="*/ 132 w 426"/>
              <a:gd name="T75" fmla="*/ 213 h 435"/>
              <a:gd name="T76" fmla="*/ 213 w 426"/>
              <a:gd name="T77" fmla="*/ 293 h 435"/>
              <a:gd name="T78" fmla="*/ 292 w 426"/>
              <a:gd name="T79" fmla="*/ 21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rgbClr val="3E3F41"/>
          </a:solidFill>
          <a:ln>
            <a:noFill/>
          </a:ln>
          <a:effectLst/>
          <a:extLst/>
        </p:spPr>
        <p:txBody>
          <a:bodyPr wrap="none" lIns="91424" tIns="45712" rIns="91424" bIns="45712" anchor="ctr"/>
          <a:lstStyle/>
          <a:p>
            <a:pPr>
              <a:defRPr/>
            </a:pPr>
            <a:endParaRPr lang="en-US" dirty="0">
              <a:solidFill>
                <a:srgbClr val="000000"/>
              </a:solidFill>
              <a:latin typeface="Lato Light"/>
            </a:endParaRPr>
          </a:p>
        </p:txBody>
      </p:sp>
    </p:spTree>
    <p:extLst>
      <p:ext uri="{BB962C8B-B14F-4D97-AF65-F5344CB8AC3E}">
        <p14:creationId xmlns:p14="http://schemas.microsoft.com/office/powerpoint/2010/main" val="8065221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20969" y="2778919"/>
            <a:ext cx="21792956" cy="10656727"/>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4300" b="1" dirty="0" smtClean="0">
                <a:solidFill>
                  <a:srgbClr val="000000"/>
                </a:solidFill>
                <a:latin typeface="+mj-lt"/>
              </a:rPr>
              <a:t> </a:t>
            </a:r>
            <a:r>
              <a:rPr lang="es-ES" sz="4300" b="1" dirty="0" smtClean="0">
                <a:solidFill>
                  <a:srgbClr val="000000"/>
                </a:solidFill>
                <a:latin typeface="+mj-lt"/>
              </a:rPr>
              <a:t>Yo no pagué 1000 Rupias + 500 Rupias a la Policía</a:t>
            </a:r>
          </a:p>
          <a:p>
            <a:r>
              <a:rPr lang="es-ES" sz="4300" u="sng" dirty="0" smtClean="0">
                <a:solidFill>
                  <a:srgbClr val="000000"/>
                </a:solidFill>
                <a:latin typeface="+mn-lt"/>
              </a:rPr>
              <a:t>Pasaporte | Verificación Policial del Pasaporte </a:t>
            </a:r>
          </a:p>
          <a:p>
            <a:r>
              <a:rPr lang="es-ES" sz="4300" u="sng" dirty="0" smtClean="0">
                <a:solidFill>
                  <a:srgbClr val="000000"/>
                </a:solidFill>
                <a:latin typeface="+mn-lt"/>
              </a:rPr>
              <a:t>Reportado el 17 de Junio, 2014                                                                           </a:t>
            </a:r>
          </a:p>
          <a:p>
            <a:r>
              <a:rPr lang="es-ES" sz="4300" dirty="0" smtClean="0">
                <a:solidFill>
                  <a:srgbClr val="000000"/>
                </a:solidFill>
                <a:latin typeface="+mn-lt"/>
              </a:rPr>
              <a:t>Como todos ustedes deben saber, la policía verifica tu dirección cuando solicitas un pasaporte nuevo. Es una práctica muy común que el oficial de policía responsable de esta verificación te pida algo de dinero,  si no lo das, ellos retrasan el reporte o dan un reporte negativo de tu dirección.</a:t>
            </a:r>
          </a:p>
          <a:p>
            <a:r>
              <a:rPr lang="es-ES" sz="4300" dirty="0" smtClean="0">
                <a:solidFill>
                  <a:srgbClr val="000000"/>
                </a:solidFill>
                <a:latin typeface="+mn-lt"/>
              </a:rPr>
              <a:t>Me pidieron 1000 Rupias para la comisaria de policía y 500 Rupias para el inspector que haría la verificación.  Yo tenía miedo de recibir un reporte negativo, pero tampoco quería pagar ese soborno. Entonces llamé al Departamento de Policía y les expliqué mi situación. Me dijeron estrictamente que NO debía pagar dinero.  Luego, ellos investigaron  a la Comisaría local y mi proceso de verificación se completó  exitosamente.</a:t>
            </a:r>
          </a:p>
          <a:p>
            <a:r>
              <a:rPr lang="es-ES" sz="4300" dirty="0" smtClean="0">
                <a:solidFill>
                  <a:srgbClr val="000000"/>
                </a:solidFill>
                <a:latin typeface="+mn-lt"/>
              </a:rPr>
              <a:t>Recibí un reporte correcto de la verificación. NO PAGUE NINGUN SOBORNO.</a:t>
            </a:r>
          </a:p>
          <a:p>
            <a:r>
              <a:rPr lang="es-ES" sz="4300" dirty="0" smtClean="0">
                <a:solidFill>
                  <a:srgbClr val="000000"/>
                </a:solidFill>
                <a:latin typeface="+mn-lt"/>
              </a:rPr>
              <a:t>Por favor, unámonos. Sé que sentirás miedo al principio, pero también hay gente honesta en el Departamento de la Policía. Pide ayuda, y vive como un ciudadano honesto. </a:t>
            </a:r>
            <a:endParaRPr lang="es-ES" sz="43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Un caso verdadero de la India: Qué piensas?</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20093527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19"/>
            <a:ext cx="20647024" cy="7963169"/>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11" indent="-685811">
              <a:buFont typeface="Arial" panose="020B0604020202020204" pitchFamily="34" charset="0"/>
              <a:buChar char="•"/>
            </a:pPr>
            <a:r>
              <a:rPr lang="es-ES" sz="5400" dirty="0" smtClean="0">
                <a:solidFill>
                  <a:srgbClr val="000000"/>
                </a:solidFill>
                <a:latin typeface="+mn-lt"/>
              </a:rPr>
              <a:t>Rechaza pagar / recibir sobornos</a:t>
            </a:r>
          </a:p>
          <a:p>
            <a:pPr marL="685811" indent="-685811">
              <a:buFont typeface="Arial" panose="020B0604020202020204" pitchFamily="34" charset="0"/>
              <a:buChar char="•"/>
            </a:pPr>
            <a:r>
              <a:rPr lang="es-ES" sz="5400" dirty="0" smtClean="0">
                <a:solidFill>
                  <a:srgbClr val="000000"/>
                </a:solidFill>
                <a:latin typeface="+mn-lt"/>
              </a:rPr>
              <a:t>Usa MYVOICE para denunciar</a:t>
            </a:r>
          </a:p>
          <a:p>
            <a:pPr marL="685811" indent="-685811">
              <a:buFont typeface="Arial" panose="020B0604020202020204" pitchFamily="34" charset="0"/>
              <a:buChar char="•"/>
            </a:pPr>
            <a:r>
              <a:rPr lang="es-ES" sz="5400" dirty="0" smtClean="0">
                <a:solidFill>
                  <a:srgbClr val="000000"/>
                </a:solidFill>
                <a:latin typeface="+mn-lt"/>
              </a:rPr>
              <a:t>Pide facturas</a:t>
            </a:r>
          </a:p>
          <a:p>
            <a:pPr marL="685811" indent="-685811">
              <a:buFont typeface="Arial" panose="020B0604020202020204" pitchFamily="34" charset="0"/>
              <a:buChar char="•"/>
            </a:pPr>
            <a:r>
              <a:rPr lang="es-ES" sz="5400" dirty="0" smtClean="0">
                <a:solidFill>
                  <a:srgbClr val="000000"/>
                </a:solidFill>
                <a:latin typeface="+mn-lt"/>
              </a:rPr>
              <a:t>Contacta al supervisor</a:t>
            </a:r>
          </a:p>
          <a:p>
            <a:pPr marL="685811" indent="-685811">
              <a:buFont typeface="Arial" panose="020B0604020202020204" pitchFamily="34" charset="0"/>
              <a:buChar char="•"/>
            </a:pPr>
            <a:r>
              <a:rPr lang="es-ES" sz="5400" dirty="0" smtClean="0">
                <a:solidFill>
                  <a:srgbClr val="000000"/>
                </a:solidFill>
                <a:latin typeface="+mn-lt"/>
              </a:rPr>
              <a:t>Discute el tema con colegas</a:t>
            </a:r>
          </a:p>
          <a:p>
            <a:pPr marL="685811" indent="-685811">
              <a:buFont typeface="Arial" panose="020B0604020202020204" pitchFamily="34" charset="0"/>
              <a:buChar char="•"/>
            </a:pPr>
            <a:r>
              <a:rPr lang="es-ES" sz="5400" dirty="0" smtClean="0">
                <a:solidFill>
                  <a:srgbClr val="000000"/>
                </a:solidFill>
                <a:latin typeface="+mn-lt"/>
              </a:rPr>
              <a:t>Toma fotos/ videos </a:t>
            </a:r>
          </a:p>
          <a:p>
            <a:pPr marL="685811" indent="-685811">
              <a:buFont typeface="Arial" panose="020B0604020202020204" pitchFamily="34" charset="0"/>
              <a:buChar char="•"/>
            </a:pPr>
            <a:r>
              <a:rPr lang="es-ES" sz="5400" dirty="0" smtClean="0">
                <a:solidFill>
                  <a:srgbClr val="000000"/>
                </a:solidFill>
                <a:latin typeface="+mn-lt"/>
              </a:rPr>
              <a:t>Anota nombre y número</a:t>
            </a:r>
          </a:p>
          <a:p>
            <a:pPr marL="685811" indent="-685811">
              <a:buFont typeface="Arial" panose="020B0604020202020204" pitchFamily="34" charset="0"/>
              <a:buChar char="•"/>
            </a:pPr>
            <a:r>
              <a:rPr lang="es-ES" sz="5400" dirty="0" smtClean="0">
                <a:solidFill>
                  <a:srgbClr val="000000"/>
                </a:solidFill>
                <a:latin typeface="+mn-lt"/>
              </a:rPr>
              <a:t>Reporta la corrupción a la policía </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Acciones Personales</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28087216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983379" y="2778919"/>
            <a:ext cx="20647024" cy="10740340"/>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b="1" dirty="0" smtClean="0">
                <a:solidFill>
                  <a:srgbClr val="000000"/>
                </a:solidFill>
                <a:latin typeface="+mn-lt"/>
              </a:rPr>
              <a:t>Asegúrate de no ser parte del problema, ¡haz una promesa privada!</a:t>
            </a:r>
          </a:p>
          <a:p>
            <a:endParaRPr lang="es-ES" sz="2000" b="1" dirty="0" smtClean="0">
              <a:solidFill>
                <a:srgbClr val="000000"/>
              </a:solidFill>
              <a:latin typeface="+mn-lt"/>
            </a:endParaRPr>
          </a:p>
          <a:p>
            <a:r>
              <a:rPr lang="es-ES" sz="5400" dirty="0" smtClean="0">
                <a:solidFill>
                  <a:srgbClr val="000000"/>
                </a:solidFill>
                <a:latin typeface="+mn-lt"/>
              </a:rPr>
              <a:t>Prometo …</a:t>
            </a:r>
          </a:p>
          <a:p>
            <a:pPr marL="685800" indent="-685800">
              <a:buFont typeface="Arial" panose="020B0604020202020204" pitchFamily="34" charset="0"/>
              <a:buChar char="•"/>
            </a:pPr>
            <a:r>
              <a:rPr lang="es-ES" sz="5400" dirty="0">
                <a:solidFill>
                  <a:srgbClr val="000000"/>
                </a:solidFill>
                <a:latin typeface="+mn-lt"/>
              </a:rPr>
              <a:t>s</a:t>
            </a:r>
            <a:r>
              <a:rPr lang="es-ES" sz="5400" dirty="0" smtClean="0">
                <a:solidFill>
                  <a:srgbClr val="000000"/>
                </a:solidFill>
                <a:latin typeface="+mn-lt"/>
              </a:rPr>
              <a:t>er un ciudadano honesto y responsable y</a:t>
            </a:r>
          </a:p>
          <a:p>
            <a:pPr marL="685800" indent="-685800">
              <a:buFont typeface="Arial" panose="020B0604020202020204" pitchFamily="34" charset="0"/>
              <a:buChar char="•"/>
            </a:pPr>
            <a:r>
              <a:rPr lang="es-ES" sz="5400" dirty="0">
                <a:solidFill>
                  <a:srgbClr val="000000"/>
                </a:solidFill>
                <a:latin typeface="+mn-lt"/>
              </a:rPr>
              <a:t>n</a:t>
            </a:r>
            <a:r>
              <a:rPr lang="es-ES" sz="5400" dirty="0" smtClean="0">
                <a:solidFill>
                  <a:srgbClr val="000000"/>
                </a:solidFill>
                <a:latin typeface="+mn-lt"/>
              </a:rPr>
              <a:t>unca pagar o recibir sobornos;</a:t>
            </a:r>
          </a:p>
          <a:p>
            <a:pPr marL="685811" indent="-685811">
              <a:buFont typeface="Arial" panose="020B0604020202020204" pitchFamily="34" charset="0"/>
              <a:buChar char="•"/>
            </a:pPr>
            <a:r>
              <a:rPr lang="es-ES" sz="5400" dirty="0">
                <a:solidFill>
                  <a:srgbClr val="000000"/>
                </a:solidFill>
                <a:latin typeface="+mn-lt"/>
              </a:rPr>
              <a:t>o</a:t>
            </a:r>
            <a:r>
              <a:rPr lang="es-ES" sz="5400" dirty="0" smtClean="0">
                <a:solidFill>
                  <a:srgbClr val="000000"/>
                </a:solidFill>
                <a:latin typeface="+mn-lt"/>
              </a:rPr>
              <a:t>bedecer la ley y animar a otros de mi entorno a obedecer la ley y a utilizar los recursos con respeto;</a:t>
            </a:r>
          </a:p>
          <a:p>
            <a:pPr marL="685811" indent="-685811">
              <a:buFont typeface="Arial" panose="020B0604020202020204" pitchFamily="34" charset="0"/>
              <a:buChar char="•"/>
            </a:pPr>
            <a:r>
              <a:rPr lang="es-ES" sz="5400" dirty="0">
                <a:solidFill>
                  <a:srgbClr val="000000"/>
                </a:solidFill>
                <a:latin typeface="+mn-lt"/>
              </a:rPr>
              <a:t>n</a:t>
            </a:r>
            <a:r>
              <a:rPr lang="es-ES" sz="5400" dirty="0" smtClean="0">
                <a:solidFill>
                  <a:srgbClr val="000000"/>
                </a:solidFill>
                <a:latin typeface="+mn-lt"/>
              </a:rPr>
              <a:t>unca abusar del dinero confiado a mi cuidado, ni de ninguna posición que mantenga</a:t>
            </a:r>
          </a:p>
          <a:p>
            <a:pPr marL="685811" indent="-685811">
              <a:buFont typeface="Arial" panose="020B0604020202020204" pitchFamily="34" charset="0"/>
              <a:buChar char="•"/>
            </a:pPr>
            <a:r>
              <a:rPr lang="es-ES" sz="5400" dirty="0">
                <a:solidFill>
                  <a:srgbClr val="000000"/>
                </a:solidFill>
                <a:latin typeface="+mn-lt"/>
              </a:rPr>
              <a:t>a</a:t>
            </a:r>
            <a:r>
              <a:rPr lang="es-ES" sz="5400" dirty="0" smtClean="0">
                <a:solidFill>
                  <a:srgbClr val="000000"/>
                </a:solidFill>
                <a:latin typeface="+mn-lt"/>
              </a:rPr>
              <a:t>ctuar con integridad en todos mis acuerdos</a:t>
            </a:r>
          </a:p>
          <a:p>
            <a:pPr marL="685811" indent="-685811">
              <a:buFont typeface="Arial" panose="020B0604020202020204" pitchFamily="34" charset="0"/>
              <a:buChar char="•"/>
            </a:pPr>
            <a:r>
              <a:rPr lang="es-ES" sz="5400" dirty="0">
                <a:solidFill>
                  <a:srgbClr val="000000"/>
                </a:solidFill>
                <a:latin typeface="+mn-lt"/>
              </a:rPr>
              <a:t>r</a:t>
            </a:r>
            <a:r>
              <a:rPr lang="es-ES" sz="5400" dirty="0" smtClean="0">
                <a:solidFill>
                  <a:srgbClr val="000000"/>
                </a:solidFill>
                <a:latin typeface="+mn-lt"/>
              </a:rPr>
              <a:t>ecordar siempre que los recursos públicos están destinados al beneficio del público, no para ganancia propia.</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Promesa</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32202744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19"/>
            <a:ext cx="20647024" cy="5697934"/>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b="1" dirty="0" smtClean="0">
                <a:solidFill>
                  <a:srgbClr val="000000"/>
                </a:solidFill>
                <a:latin typeface="+mn-lt"/>
              </a:rPr>
              <a:t>Un código de conducta anticorrupción puede indicarte cuáles son tus responsabilidades, como:</a:t>
            </a:r>
          </a:p>
          <a:p>
            <a:pPr marL="685811" indent="-685811">
              <a:buFont typeface="Arial" panose="020B0604020202020204" pitchFamily="34" charset="0"/>
              <a:buChar char="•"/>
            </a:pPr>
            <a:r>
              <a:rPr lang="es-ES" sz="5400" dirty="0" smtClean="0">
                <a:solidFill>
                  <a:srgbClr val="000000"/>
                </a:solidFill>
                <a:latin typeface="+mn-lt"/>
              </a:rPr>
              <a:t>Respeto a la ley</a:t>
            </a:r>
          </a:p>
          <a:p>
            <a:pPr marL="685811" indent="-685811">
              <a:buFont typeface="Arial" panose="020B0604020202020204" pitchFamily="34" charset="0"/>
              <a:buChar char="•"/>
            </a:pPr>
            <a:r>
              <a:rPr lang="es-ES" sz="5400" dirty="0" smtClean="0">
                <a:solidFill>
                  <a:srgbClr val="000000"/>
                </a:solidFill>
                <a:latin typeface="+mn-lt"/>
              </a:rPr>
              <a:t>Rehusando a dar o recibir sobornos</a:t>
            </a:r>
          </a:p>
          <a:p>
            <a:pPr marL="685811" indent="-685811">
              <a:buFont typeface="Arial" panose="020B0604020202020204" pitchFamily="34" charset="0"/>
              <a:buChar char="•"/>
            </a:pPr>
            <a:r>
              <a:rPr lang="es-ES" sz="5400" dirty="0" smtClean="0">
                <a:solidFill>
                  <a:srgbClr val="000000"/>
                </a:solidFill>
                <a:latin typeface="+mn-lt"/>
              </a:rPr>
              <a:t>Elegir medios seguros para reportar la corrupción</a:t>
            </a:r>
          </a:p>
          <a:p>
            <a:pPr marL="685811" indent="-685811">
              <a:buFont typeface="Arial" panose="020B0604020202020204" pitchFamily="34" charset="0"/>
              <a:buChar char="•"/>
            </a:pPr>
            <a:r>
              <a:rPr lang="es-ES" sz="5400" dirty="0" smtClean="0">
                <a:solidFill>
                  <a:srgbClr val="000000"/>
                </a:solidFill>
                <a:latin typeface="+mn-lt"/>
              </a:rPr>
              <a:t>No usar los recursos de la organización para propósitos privados</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Código de conducta anticorrupción</a:t>
            </a:r>
            <a:endParaRPr lang="es-ES" sz="8001" dirty="0">
              <a:solidFill>
                <a:schemeClr val="accent1"/>
              </a:solidFill>
              <a:latin typeface="+mj-lt"/>
              <a:cs typeface="Lato Regular"/>
            </a:endParaRPr>
          </a:p>
        </p:txBody>
      </p:sp>
      <p:sp>
        <p:nvSpPr>
          <p:cNvPr id="2" name="Rektangel 1"/>
          <p:cNvSpPr/>
          <p:nvPr/>
        </p:nvSpPr>
        <p:spPr>
          <a:xfrm>
            <a:off x="10251831" y="9308288"/>
            <a:ext cx="12262094" cy="3785652"/>
          </a:xfrm>
          <a:prstGeom prst="rect">
            <a:avLst/>
          </a:prstGeom>
        </p:spPr>
        <p:txBody>
          <a:bodyPr wrap="square">
            <a:spAutoFit/>
          </a:bodyPr>
          <a:lstStyle/>
          <a:p>
            <a:pPr>
              <a:buClr>
                <a:schemeClr val="tx1"/>
              </a:buClr>
            </a:pPr>
            <a:r>
              <a:rPr lang="en-US" sz="6000" i="1" dirty="0" smtClean="0">
                <a:solidFill>
                  <a:srgbClr val="002060"/>
                </a:solidFill>
              </a:rPr>
              <a:t>“</a:t>
            </a:r>
            <a:r>
              <a:rPr lang="es-ES" sz="6000" i="1" dirty="0" smtClean="0">
                <a:solidFill>
                  <a:srgbClr val="002060"/>
                </a:solidFill>
              </a:rPr>
              <a:t>Las cosas correctas  para hacer y las cosas difíciles de hacer son generalmente las mismas.”</a:t>
            </a:r>
            <a:r>
              <a:rPr lang="es-ES" sz="6000" i="1" dirty="0" smtClean="0">
                <a:solidFill>
                  <a:srgbClr val="3E3F41"/>
                </a:solidFill>
              </a:rPr>
              <a:t>					</a:t>
            </a:r>
            <a:r>
              <a:rPr lang="es-ES" sz="4000" dirty="0" smtClean="0">
                <a:solidFill>
                  <a:srgbClr val="3E3F41"/>
                </a:solidFill>
              </a:rPr>
              <a:t>- Steve </a:t>
            </a:r>
            <a:r>
              <a:rPr lang="es-ES" sz="4000" dirty="0" err="1" smtClean="0">
                <a:solidFill>
                  <a:srgbClr val="3E3F41"/>
                </a:solidFill>
              </a:rPr>
              <a:t>Maraboli</a:t>
            </a:r>
            <a:endParaRPr lang="es-ES" sz="4000" dirty="0">
              <a:solidFill>
                <a:srgbClr val="3E3F41"/>
              </a:solidFill>
            </a:endParaRPr>
          </a:p>
        </p:txBody>
      </p:sp>
    </p:spTree>
    <p:extLst>
      <p:ext uri="{BB962C8B-B14F-4D97-AF65-F5344CB8AC3E}">
        <p14:creationId xmlns:p14="http://schemas.microsoft.com/office/powerpoint/2010/main" val="20271605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524919"/>
            <a:ext cx="20647024" cy="9735962"/>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914400" indent="-914400">
              <a:buFont typeface="+mj-lt"/>
              <a:buAutoNum type="arabicPeriod"/>
            </a:pPr>
            <a:r>
              <a:rPr lang="es-ES" sz="4000" dirty="0" smtClean="0">
                <a:solidFill>
                  <a:srgbClr val="000000"/>
                </a:solidFill>
                <a:latin typeface="+mn-lt"/>
              </a:rPr>
              <a:t>Evitaremos cualquier conflicto, real o potencial, entre nuestro interés personal y los intereses de nuestra organización</a:t>
            </a:r>
          </a:p>
          <a:p>
            <a:pPr marL="914400" indent="-914400">
              <a:buFont typeface="+mj-lt"/>
              <a:buAutoNum type="arabicPeriod"/>
            </a:pPr>
            <a:r>
              <a:rPr lang="es-ES" sz="4000" dirty="0" smtClean="0">
                <a:solidFill>
                  <a:srgbClr val="000000"/>
                </a:solidFill>
                <a:latin typeface="+mn-lt"/>
              </a:rPr>
              <a:t>No daremos ni recibiremos ninguna forma de soborno</a:t>
            </a:r>
          </a:p>
          <a:p>
            <a:pPr marL="914400" indent="-914400">
              <a:buFont typeface="+mj-lt"/>
              <a:buAutoNum type="arabicPeriod"/>
            </a:pPr>
            <a:r>
              <a:rPr lang="es-ES" sz="4000" dirty="0" smtClean="0">
                <a:solidFill>
                  <a:srgbClr val="000000"/>
                </a:solidFill>
                <a:latin typeface="+mn-lt"/>
              </a:rPr>
              <a:t>No influiremos, a favor de nuestro interés privado,  en ninguna persona o corporación, utilizando nuestra posición oficial, ni fuerza ni amenazas. </a:t>
            </a:r>
          </a:p>
          <a:p>
            <a:pPr marL="914400" indent="-914400">
              <a:buFont typeface="+mj-lt"/>
              <a:buAutoNum type="arabicPeriod"/>
            </a:pPr>
            <a:r>
              <a:rPr lang="es-ES" sz="4000" dirty="0" smtClean="0">
                <a:solidFill>
                  <a:srgbClr val="000000"/>
                </a:solidFill>
                <a:latin typeface="+mn-lt"/>
              </a:rPr>
              <a:t>No usaremos el engaño, trampas o incumplimiento de la confianza para ganancia injusta o ventaja deshonesta.</a:t>
            </a:r>
          </a:p>
          <a:p>
            <a:pPr marL="914400" indent="-914400">
              <a:buFont typeface="+mj-lt"/>
              <a:buAutoNum type="arabicPeriod"/>
            </a:pPr>
            <a:r>
              <a:rPr lang="es-ES" sz="4000" dirty="0" smtClean="0">
                <a:solidFill>
                  <a:srgbClr val="000000"/>
                </a:solidFill>
                <a:latin typeface="+mn-lt"/>
              </a:rPr>
              <a:t>No malversaremos, ni desviaremos la propiedad o fondos que nos han sido confiados.  </a:t>
            </a:r>
          </a:p>
          <a:p>
            <a:pPr marL="914400" indent="-914400">
              <a:buFont typeface="+mj-lt"/>
              <a:buAutoNum type="arabicPeriod"/>
            </a:pPr>
            <a:r>
              <a:rPr lang="es-ES" sz="4000" dirty="0" smtClean="0">
                <a:solidFill>
                  <a:srgbClr val="000000"/>
                </a:solidFill>
                <a:latin typeface="+mn-lt"/>
              </a:rPr>
              <a:t>No daremos, ni pediremos o recibiremos ningún regalo u otro favor, directa o indirectamente, que pueda influir en el ejercicio de nuestras funciones, de nuestro servicio o juicio. Esto no incluye la hospitalidad convencional o regalos menores.</a:t>
            </a:r>
          </a:p>
          <a:p>
            <a:pPr marL="914400" indent="-914400">
              <a:buFont typeface="+mj-lt"/>
              <a:buAutoNum type="arabicPeriod"/>
            </a:pPr>
            <a:r>
              <a:rPr lang="es-ES" sz="4000" dirty="0" smtClean="0">
                <a:solidFill>
                  <a:srgbClr val="000000"/>
                </a:solidFill>
                <a:latin typeface="+mn-lt"/>
              </a:rPr>
              <a:t>No favoreceremos a amigos, familiares u otra relación personal cercana en el reclutamiento, contratación, prestación de ayuda, servicios consulares u otras situaciones. </a:t>
            </a:r>
          </a:p>
          <a:p>
            <a:pPr marL="914400" indent="-914400">
              <a:buFont typeface="+mj-lt"/>
              <a:buAutoNum type="arabicPeriod"/>
            </a:pPr>
            <a:r>
              <a:rPr lang="es-ES" sz="4000" dirty="0" smtClean="0">
                <a:solidFill>
                  <a:srgbClr val="000000"/>
                </a:solidFill>
                <a:latin typeface="+mn-lt"/>
              </a:rPr>
              <a:t>Reportaremos cualquier evidencia o sospecha de incumplimiento a este Código de Conducta.</a:t>
            </a:r>
            <a:endParaRPr lang="es-ES" sz="40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Ejemplo de Código de Conducta Anticorrupción </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849811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3159919"/>
            <a:ext cx="20647024" cy="10185316"/>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dirty="0" smtClean="0">
                <a:solidFill>
                  <a:srgbClr val="000000"/>
                </a:solidFill>
                <a:latin typeface="+mn-lt"/>
              </a:rPr>
              <a:t>Cuando eres empleado y sospechas de un acto de corrupción en la compañía en la que trabajas, podrás decidir y actuar de forma que se detenga esa mala acción en el futuro. A estas personas se les llama denunciantes, son los que dan alarma. </a:t>
            </a:r>
          </a:p>
          <a:p>
            <a:endParaRPr lang="es-ES" sz="5400" dirty="0" smtClean="0">
              <a:solidFill>
                <a:srgbClr val="000000"/>
              </a:solidFill>
              <a:latin typeface="+mn-lt"/>
            </a:endParaRPr>
          </a:p>
          <a:p>
            <a:r>
              <a:rPr lang="es-ES" sz="5400" b="1" dirty="0" smtClean="0">
                <a:solidFill>
                  <a:srgbClr val="000000"/>
                </a:solidFill>
                <a:latin typeface="+mn-lt"/>
              </a:rPr>
              <a:t>Recuerda:</a:t>
            </a:r>
          </a:p>
          <a:p>
            <a:pPr marL="685800" indent="-685800">
              <a:buFont typeface="Arial" panose="020B0604020202020204" pitchFamily="34" charset="0"/>
              <a:buChar char="•"/>
            </a:pPr>
            <a:r>
              <a:rPr lang="es-ES" sz="5400" dirty="0" smtClean="0">
                <a:solidFill>
                  <a:srgbClr val="000000"/>
                </a:solidFill>
                <a:latin typeface="+mn-lt"/>
              </a:rPr>
              <a:t>La denuncia de irregularidades se refiere a los malos manejos administrativos, la corrupción, etc. , no es un sistema de quejas.</a:t>
            </a:r>
          </a:p>
          <a:p>
            <a:pPr marL="685800" indent="-685800">
              <a:buFont typeface="Arial" panose="020B0604020202020204" pitchFamily="34" charset="0"/>
              <a:buChar char="•"/>
            </a:pPr>
            <a:r>
              <a:rPr lang="es-ES" sz="5400" dirty="0" smtClean="0">
                <a:solidFill>
                  <a:srgbClr val="000000"/>
                </a:solidFill>
                <a:latin typeface="+mn-lt"/>
              </a:rPr>
              <a:t>La denuncia de irregularidades es un instrumento clave contra la corrupción, PERO en mucho países y organizaciones, no existen reglas claras para los denunciantes. Ser denunciante puede significar un riesgo personal muy alto.</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Denuncia de irregularidades</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20868531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3286919"/>
            <a:ext cx="20647024" cy="8454586"/>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dirty="0" smtClean="0">
                <a:solidFill>
                  <a:srgbClr val="000000"/>
                </a:solidFill>
                <a:latin typeface="+mn-lt"/>
              </a:rPr>
              <a:t>Es crucial que la organización tenga en el lugar </a:t>
            </a:r>
            <a:r>
              <a:rPr lang="es-ES" sz="5400" dirty="0">
                <a:solidFill>
                  <a:srgbClr val="000000"/>
                </a:solidFill>
                <a:latin typeface="+mn-lt"/>
              </a:rPr>
              <a:t>l</a:t>
            </a:r>
            <a:r>
              <a:rPr lang="es-ES" sz="5400" dirty="0" smtClean="0">
                <a:solidFill>
                  <a:srgbClr val="000000"/>
                </a:solidFill>
                <a:latin typeface="+mn-lt"/>
              </a:rPr>
              <a:t>os procedimientos seguros para la Denuncia de irregulares:</a:t>
            </a:r>
          </a:p>
          <a:p>
            <a:pPr marL="685800" indent="-685800">
              <a:buFont typeface="Arial" panose="020B0604020202020204" pitchFamily="34" charset="0"/>
              <a:buChar char="•"/>
            </a:pPr>
            <a:r>
              <a:rPr lang="es-ES" sz="5400" dirty="0" smtClean="0">
                <a:solidFill>
                  <a:srgbClr val="000000"/>
                </a:solidFill>
                <a:latin typeface="+mn-lt"/>
              </a:rPr>
              <a:t>Informar al superior </a:t>
            </a:r>
          </a:p>
          <a:p>
            <a:pPr marL="685800" indent="-685800">
              <a:buFont typeface="Arial" panose="020B0604020202020204" pitchFamily="34" charset="0"/>
              <a:buChar char="•"/>
            </a:pPr>
            <a:r>
              <a:rPr lang="es-ES" sz="5400" dirty="0" smtClean="0">
                <a:solidFill>
                  <a:srgbClr val="000000"/>
                </a:solidFill>
                <a:latin typeface="+mn-lt"/>
              </a:rPr>
              <a:t>Informar a la directiva </a:t>
            </a:r>
          </a:p>
          <a:p>
            <a:pPr marL="685800" indent="-685800">
              <a:buFont typeface="Arial" panose="020B0604020202020204" pitchFamily="34" charset="0"/>
              <a:buChar char="•"/>
            </a:pPr>
            <a:r>
              <a:rPr lang="es-ES" sz="5400" dirty="0" smtClean="0">
                <a:solidFill>
                  <a:srgbClr val="000000"/>
                </a:solidFill>
                <a:latin typeface="+mn-lt"/>
              </a:rPr>
              <a:t>Usar el canal de Denuncia de irregularidades si es que ya existe</a:t>
            </a:r>
          </a:p>
          <a:p>
            <a:endParaRPr lang="es-ES" sz="5400" dirty="0" smtClean="0">
              <a:solidFill>
                <a:srgbClr val="000000"/>
              </a:solidFill>
              <a:latin typeface="+mn-lt"/>
            </a:endParaRPr>
          </a:p>
          <a:p>
            <a:r>
              <a:rPr lang="es-ES" sz="5400" b="1" dirty="0" smtClean="0">
                <a:solidFill>
                  <a:srgbClr val="000000"/>
                </a:solidFill>
                <a:latin typeface="+mn-lt"/>
              </a:rPr>
              <a:t>Recuerda:</a:t>
            </a:r>
          </a:p>
          <a:p>
            <a:pPr marL="685800" indent="-685800">
              <a:buFont typeface="Arial" panose="020B0604020202020204" pitchFamily="34" charset="0"/>
              <a:buChar char="•"/>
            </a:pPr>
            <a:r>
              <a:rPr lang="es-ES" sz="5400" dirty="0" smtClean="0">
                <a:solidFill>
                  <a:srgbClr val="000000"/>
                </a:solidFill>
                <a:latin typeface="+mn-lt"/>
              </a:rPr>
              <a:t>Hacer la denuncia en forma anónima, cuando es muy peligroso revelar la identidad del denunciante.</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Denuncia de irregularidades</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29308042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01756" y="651040"/>
            <a:ext cx="14495803"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none" lIns="243796" tIns="121899" rIns="243796" bIns="121899" rtlCol="0" anchor="ctr">
            <a:spAutoFit/>
          </a:bodyPr>
          <a:lstStyle/>
          <a:p>
            <a:pPr>
              <a:tabLst>
                <a:tab pos="338143" algn="l"/>
              </a:tabLst>
            </a:pPr>
            <a:r>
              <a:rPr lang="es-ES" sz="8001" dirty="0" smtClean="0">
                <a:solidFill>
                  <a:schemeClr val="tx2"/>
                </a:solidFill>
                <a:latin typeface="Calibri" panose="020F0502020204030204" pitchFamily="34" charset="0"/>
                <a:cs typeface="Lato Regular"/>
              </a:rPr>
              <a:t>Introducción: Qué es Corrupción?</a:t>
            </a:r>
            <a:endParaRPr lang="es-ES" sz="8001" dirty="0">
              <a:solidFill>
                <a:schemeClr val="tx2"/>
              </a:solidFill>
              <a:latin typeface="Calibri" panose="020F0502020204030204" pitchFamily="34" charset="0"/>
              <a:cs typeface="Lato Regular"/>
            </a:endParaRPr>
          </a:p>
        </p:txBody>
      </p:sp>
      <p:sp>
        <p:nvSpPr>
          <p:cNvPr id="8" name="Subtitle 2"/>
          <p:cNvSpPr txBox="1">
            <a:spLocks/>
          </p:cNvSpPr>
          <p:nvPr/>
        </p:nvSpPr>
        <p:spPr>
          <a:xfrm>
            <a:off x="1866901" y="2778919"/>
            <a:ext cx="20647024" cy="5954414"/>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b="1" dirty="0" smtClean="0">
                <a:solidFill>
                  <a:srgbClr val="000000"/>
                </a:solidFill>
                <a:latin typeface="Calibri Light" panose="020F0302020204030204" pitchFamily="34" charset="0"/>
                <a:cs typeface="Arial" panose="020B0604020202020204" pitchFamily="34" charset="0"/>
              </a:rPr>
              <a:t>Lo que veremos en la Parte 1: </a:t>
            </a:r>
          </a:p>
          <a:p>
            <a:pPr marL="685811" indent="-685811">
              <a:buFont typeface="Arial" panose="020B0604020202020204" pitchFamily="34" charset="0"/>
              <a:buChar char="•"/>
            </a:pPr>
            <a:r>
              <a:rPr lang="es-ES" sz="5400" dirty="0" smtClean="0">
                <a:solidFill>
                  <a:srgbClr val="000000"/>
                </a:solidFill>
                <a:latin typeface="Calibri Light" panose="020F0302020204030204" pitchFamily="34" charset="0"/>
                <a:cs typeface="Arial" panose="020B0604020202020204" pitchFamily="34" charset="0"/>
              </a:rPr>
              <a:t>Qué es corrupción?</a:t>
            </a:r>
          </a:p>
          <a:p>
            <a:pPr marL="685811" indent="-685811">
              <a:buFont typeface="Arial" panose="020B0604020202020204" pitchFamily="34" charset="0"/>
              <a:buChar char="•"/>
            </a:pPr>
            <a:r>
              <a:rPr lang="es-ES" sz="5400" dirty="0" smtClean="0">
                <a:solidFill>
                  <a:srgbClr val="000000"/>
                </a:solidFill>
                <a:latin typeface="Calibri Light" panose="020F0302020204030204" pitchFamily="34" charset="0"/>
                <a:cs typeface="Arial" panose="020B0604020202020204" pitchFamily="34" charset="0"/>
              </a:rPr>
              <a:t>Por qué la corrupción es tan peligrosa?</a:t>
            </a:r>
          </a:p>
          <a:p>
            <a:pPr marL="685811" indent="-685811">
              <a:buFont typeface="Arial" panose="020B0604020202020204" pitchFamily="34" charset="0"/>
              <a:buChar char="•"/>
            </a:pPr>
            <a:r>
              <a:rPr lang="es-ES" sz="5400" dirty="0" smtClean="0">
                <a:solidFill>
                  <a:srgbClr val="000000"/>
                </a:solidFill>
                <a:latin typeface="Calibri Light" panose="020F0302020204030204" pitchFamily="34" charset="0"/>
                <a:cs typeface="Arial" panose="020B0604020202020204" pitchFamily="34" charset="0"/>
              </a:rPr>
              <a:t>Cómo se ve la corrupción?</a:t>
            </a:r>
          </a:p>
          <a:p>
            <a:pPr marL="685811" indent="-685811">
              <a:buFont typeface="Arial" panose="020B0604020202020204" pitchFamily="34" charset="0"/>
              <a:buChar char="•"/>
            </a:pPr>
            <a:r>
              <a:rPr lang="es-ES" sz="5400" dirty="0" smtClean="0">
                <a:solidFill>
                  <a:srgbClr val="000000"/>
                </a:solidFill>
                <a:latin typeface="Calibri Light" panose="020F0302020204030204" pitchFamily="34" charset="0"/>
                <a:cs typeface="Arial" panose="020B0604020202020204" pitchFamily="34" charset="0"/>
              </a:rPr>
              <a:t>Dónde se puede encontrar  corrupción?</a:t>
            </a:r>
          </a:p>
          <a:p>
            <a:pPr marL="685811" indent="-685811">
              <a:buFont typeface="Arial" panose="020B0604020202020204" pitchFamily="34" charset="0"/>
              <a:buChar char="•"/>
            </a:pPr>
            <a:r>
              <a:rPr lang="es-ES" sz="5400" dirty="0" smtClean="0">
                <a:solidFill>
                  <a:srgbClr val="000000"/>
                </a:solidFill>
                <a:latin typeface="Calibri Light" panose="020F0302020204030204" pitchFamily="34" charset="0"/>
                <a:cs typeface="Arial" panose="020B0604020202020204" pitchFamily="34" charset="0"/>
              </a:rPr>
              <a:t>Cómo empieza la corrupción? </a:t>
            </a:r>
            <a:endParaRPr lang="es-ES" sz="5400" dirty="0">
              <a:solidFill>
                <a:srgbClr val="000000"/>
              </a:solidFill>
              <a:latin typeface="Calibri Light" panose="020F0302020204030204" pitchFamily="34" charset="0"/>
              <a:cs typeface="Arial" panose="020B0604020202020204" pitchFamily="34" charset="0"/>
            </a:endParaRPr>
          </a:p>
        </p:txBody>
      </p:sp>
    </p:spTree>
    <p:extLst>
      <p:ext uri="{BB962C8B-B14F-4D97-AF65-F5344CB8AC3E}">
        <p14:creationId xmlns:p14="http://schemas.microsoft.com/office/powerpoint/2010/main" val="36735748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970325" y="4563656"/>
            <a:ext cx="21796380" cy="5586108"/>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buClr>
                <a:schemeClr val="accent6">
                  <a:lumMod val="75000"/>
                </a:schemeClr>
              </a:buClr>
            </a:pPr>
            <a:r>
              <a:rPr lang="es-ES" sz="13000" dirty="0" smtClean="0">
                <a:solidFill>
                  <a:srgbClr val="000000"/>
                </a:solidFill>
                <a:latin typeface="+mj-lt"/>
              </a:rPr>
              <a:t>Cómo puedo involucrar a otros en la lucha contra la corrupción</a:t>
            </a:r>
            <a:r>
              <a:rPr lang="en-US" sz="13000" dirty="0" smtClean="0">
                <a:solidFill>
                  <a:srgbClr val="000000"/>
                </a:solidFill>
                <a:latin typeface="+mj-lt"/>
              </a:rPr>
              <a:t>?</a:t>
            </a:r>
            <a:endParaRPr lang="en-US" sz="13000" dirty="0">
              <a:solidFill>
                <a:srgbClr val="000000"/>
              </a:solidFill>
              <a:latin typeface="+mj-lt"/>
            </a:endParaRPr>
          </a:p>
        </p:txBody>
      </p:sp>
      <p:sp>
        <p:nvSpPr>
          <p:cNvPr id="5" name="Rektangel 4"/>
          <p:cNvSpPr/>
          <p:nvPr/>
        </p:nvSpPr>
        <p:spPr>
          <a:xfrm>
            <a:off x="4402393" y="11778271"/>
            <a:ext cx="16097865" cy="1785104"/>
          </a:xfrm>
          <a:prstGeom prst="rect">
            <a:avLst/>
          </a:prstGeom>
        </p:spPr>
        <p:txBody>
          <a:bodyPr wrap="square">
            <a:spAutoFit/>
          </a:bodyPr>
          <a:lstStyle/>
          <a:p>
            <a:pPr>
              <a:buClr>
                <a:schemeClr val="tx1"/>
              </a:buClr>
            </a:pPr>
            <a:r>
              <a:rPr lang="en-US" sz="5000" i="1" dirty="0" smtClean="0">
                <a:solidFill>
                  <a:srgbClr val="002060"/>
                </a:solidFill>
              </a:rPr>
              <a:t>“</a:t>
            </a:r>
            <a:r>
              <a:rPr lang="es-ES" sz="5000" i="1" dirty="0" smtClean="0">
                <a:solidFill>
                  <a:srgbClr val="002060"/>
                </a:solidFill>
              </a:rPr>
              <a:t>Individualmente, somos una gota. Juntos somos un océano.”</a:t>
            </a:r>
            <a:r>
              <a:rPr lang="es-ES" sz="6000" i="1" dirty="0" smtClean="0">
                <a:solidFill>
                  <a:srgbClr val="3E3F41"/>
                </a:solidFill>
              </a:rPr>
              <a:t>			</a:t>
            </a:r>
            <a:r>
              <a:rPr lang="es-ES" sz="3000" dirty="0" smtClean="0">
                <a:solidFill>
                  <a:srgbClr val="3E3F41"/>
                </a:solidFill>
              </a:rPr>
              <a:t>- </a:t>
            </a:r>
            <a:r>
              <a:rPr lang="es-ES" sz="3000" dirty="0" err="1" smtClean="0">
                <a:solidFill>
                  <a:srgbClr val="3E3F41"/>
                </a:solidFill>
              </a:rPr>
              <a:t>Ryunosuke</a:t>
            </a:r>
            <a:r>
              <a:rPr lang="es-ES" sz="3000" dirty="0" smtClean="0">
                <a:solidFill>
                  <a:srgbClr val="3E3F41"/>
                </a:solidFill>
              </a:rPr>
              <a:t> </a:t>
            </a:r>
            <a:r>
              <a:rPr lang="es-ES" sz="3000" dirty="0" err="1" smtClean="0">
                <a:solidFill>
                  <a:srgbClr val="3E3F41"/>
                </a:solidFill>
              </a:rPr>
              <a:t>Satoro</a:t>
            </a:r>
            <a:endParaRPr lang="es-ES" sz="3000" dirty="0">
              <a:solidFill>
                <a:srgbClr val="3E3F41"/>
              </a:solidFill>
            </a:endParaRPr>
          </a:p>
        </p:txBody>
      </p:sp>
    </p:spTree>
    <p:extLst>
      <p:ext uri="{BB962C8B-B14F-4D97-AF65-F5344CB8AC3E}">
        <p14:creationId xmlns:p14="http://schemas.microsoft.com/office/powerpoint/2010/main" val="41347688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3032919"/>
            <a:ext cx="20647024" cy="9356371"/>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spcAft>
                <a:spcPts val="2400"/>
              </a:spcAft>
            </a:pPr>
            <a:r>
              <a:rPr lang="es-ES" sz="5400" b="1" dirty="0" smtClean="0">
                <a:solidFill>
                  <a:srgbClr val="000000"/>
                </a:solidFill>
                <a:latin typeface="+mn-lt"/>
              </a:rPr>
              <a:t>Al inicio:</a:t>
            </a:r>
          </a:p>
          <a:p>
            <a:pPr marL="914400" indent="-914400">
              <a:spcAft>
                <a:spcPts val="2400"/>
              </a:spcAft>
              <a:buFont typeface="+mj-lt"/>
              <a:buAutoNum type="arabicPeriod"/>
            </a:pPr>
            <a:r>
              <a:rPr lang="es-ES" sz="5400" dirty="0" smtClean="0">
                <a:solidFill>
                  <a:srgbClr val="000000"/>
                </a:solidFill>
                <a:latin typeface="+mn-lt"/>
              </a:rPr>
              <a:t>Coordinar con las organizaciones anticorrupción que ya existen en tu país o internacionalmente. </a:t>
            </a:r>
          </a:p>
          <a:p>
            <a:pPr marL="914400" indent="-914400">
              <a:spcAft>
                <a:spcPts val="2400"/>
              </a:spcAft>
              <a:buFont typeface="+mj-lt"/>
              <a:buAutoNum type="arabicPeriod"/>
            </a:pPr>
            <a:r>
              <a:rPr lang="es-ES" sz="5400" dirty="0" smtClean="0">
                <a:solidFill>
                  <a:srgbClr val="000000"/>
                </a:solidFill>
                <a:latin typeface="+mn-lt"/>
              </a:rPr>
              <a:t>Las siguiente diapositivas están inspiradas por Transparencia Internacional. Su caja de herramientas tiene varias sugerencias e instrucciones útiles</a:t>
            </a:r>
          </a:p>
          <a:p>
            <a:pPr marL="914400" indent="-914400">
              <a:spcAft>
                <a:spcPts val="2400"/>
              </a:spcAft>
              <a:buFont typeface="+mj-lt"/>
              <a:buAutoNum type="arabicPeriod"/>
            </a:pPr>
            <a:r>
              <a:rPr lang="es-ES" sz="5400" dirty="0" smtClean="0">
                <a:solidFill>
                  <a:srgbClr val="000000"/>
                </a:solidFill>
                <a:latin typeface="+mn-lt"/>
              </a:rPr>
              <a:t>Considerar el contexto nacional. Antes de empezar, asegurarse que las actividades del grupo son legales.  Chequea qué permisos se necesita para actuar como grupo. En algunos países es muy importante tener en cuenta la seguridad en las actividades que se quieren organizar. </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Cómo puedo trabajar con otros?</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26201673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3286919"/>
            <a:ext cx="20647024" cy="8689522"/>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b="1" dirty="0" smtClean="0">
                <a:solidFill>
                  <a:srgbClr val="000000"/>
                </a:solidFill>
                <a:latin typeface="+mn-lt"/>
              </a:rPr>
              <a:t>Riesgos:</a:t>
            </a:r>
          </a:p>
          <a:p>
            <a:r>
              <a:rPr lang="es-ES" sz="5400" dirty="0" smtClean="0">
                <a:solidFill>
                  <a:srgbClr val="000000"/>
                </a:solidFill>
                <a:latin typeface="+mn-lt"/>
              </a:rPr>
              <a:t>Es importante emprender una evaluación de riesgos antes de ciertas actividades. Controlar lo siguiente:</a:t>
            </a:r>
          </a:p>
          <a:p>
            <a:pPr marL="685800" indent="-685800">
              <a:buFont typeface="Arial" panose="020B0604020202020204" pitchFamily="34" charset="0"/>
              <a:buChar char="•"/>
            </a:pPr>
            <a:r>
              <a:rPr lang="es-ES" sz="5400" dirty="0" smtClean="0">
                <a:solidFill>
                  <a:srgbClr val="000000"/>
                </a:solidFill>
                <a:latin typeface="+mn-lt"/>
              </a:rPr>
              <a:t>Permiso: Antes de tomar la acción, controla que si los planes no están en contra de la ley. Si no están seguros, hablen con un asesor legal.</a:t>
            </a:r>
          </a:p>
          <a:p>
            <a:pPr marL="685800" indent="-685800">
              <a:buFont typeface="Arial" panose="020B0604020202020204" pitchFamily="34" charset="0"/>
              <a:buChar char="•"/>
            </a:pPr>
            <a:r>
              <a:rPr lang="es-ES" sz="5400" dirty="0" smtClean="0">
                <a:solidFill>
                  <a:srgbClr val="000000"/>
                </a:solidFill>
                <a:latin typeface="+mn-lt"/>
              </a:rPr>
              <a:t>Seguridad física: Coopera con oficiales, policías u otros para garantizar la seguridad de los participantes. </a:t>
            </a:r>
          </a:p>
          <a:p>
            <a:pPr marL="685800" indent="-685800">
              <a:buFont typeface="Arial" panose="020B0604020202020204" pitchFamily="34" charset="0"/>
              <a:buChar char="•"/>
            </a:pPr>
            <a:r>
              <a:rPr lang="es-ES" sz="5400" dirty="0" smtClean="0">
                <a:solidFill>
                  <a:srgbClr val="000000"/>
                </a:solidFill>
                <a:latin typeface="+mn-lt"/>
              </a:rPr>
              <a:t>Privacidad y anonimato: Cuando se hace uso de los medios sociales u otro tipo de tecnología esto puede significar un riesgo; el anonimato no esta garantizado. </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b="1" dirty="0">
                <a:solidFill>
                  <a:schemeClr val="accent1"/>
                </a:solidFill>
                <a:cs typeface="Lato Regular"/>
              </a:rPr>
              <a:t>Cómo puedo trabajar con otros?</a:t>
            </a:r>
          </a:p>
        </p:txBody>
      </p:sp>
    </p:spTree>
    <p:extLst>
      <p:ext uri="{BB962C8B-B14F-4D97-AF65-F5344CB8AC3E}">
        <p14:creationId xmlns:p14="http://schemas.microsoft.com/office/powerpoint/2010/main" val="13497543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4"/>
          <p:cNvSpPr/>
          <p:nvPr/>
        </p:nvSpPr>
        <p:spPr>
          <a:xfrm>
            <a:off x="547343" y="11636265"/>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¡Involucrando a la comunidad!</a:t>
            </a:r>
            <a:endParaRPr lang="es-ES" sz="8001" dirty="0">
              <a:solidFill>
                <a:schemeClr val="accent1"/>
              </a:solidFill>
              <a:latin typeface="+mj-lt"/>
              <a:cs typeface="Lato Regular"/>
            </a:endParaRPr>
          </a:p>
        </p:txBody>
      </p:sp>
      <p:pic>
        <p:nvPicPr>
          <p:cNvPr id="27" name="Bilde 2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080992" y="-2"/>
            <a:ext cx="7296658" cy="4863251"/>
          </a:xfrm>
          <a:prstGeom prst="rect">
            <a:avLst/>
          </a:prstGeom>
        </p:spPr>
      </p:pic>
      <p:pic>
        <p:nvPicPr>
          <p:cNvPr id="28" name="Bilde 2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222649" y="9920"/>
            <a:ext cx="7239343" cy="4853329"/>
          </a:xfrm>
          <a:prstGeom prst="rect">
            <a:avLst/>
          </a:prstGeom>
        </p:spPr>
      </p:pic>
      <p:pic>
        <p:nvPicPr>
          <p:cNvPr id="30" name="Bilde 2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36271" y="-28014"/>
            <a:ext cx="7348377" cy="4891264"/>
          </a:xfrm>
          <a:prstGeom prst="rect">
            <a:avLst/>
          </a:prstGeom>
        </p:spPr>
      </p:pic>
      <p:pic>
        <p:nvPicPr>
          <p:cNvPr id="31" name="Bilde 30"/>
          <p:cNvPicPr>
            <a:picLocks noChangeAspect="1"/>
          </p:cNvPicPr>
          <p:nvPr/>
        </p:nvPicPr>
        <p:blipFill rotWithShape="1">
          <a:blip r:embed="rId5" cstate="email">
            <a:extLst>
              <a:ext uri="{28A0092B-C50C-407E-A947-70E740481C1C}">
                <a14:useLocalDpi xmlns:a14="http://schemas.microsoft.com/office/drawing/2010/main" val="0"/>
              </a:ext>
            </a:extLst>
          </a:blip>
          <a:srcRect l="24134"/>
          <a:stretch/>
        </p:blipFill>
        <p:spPr>
          <a:xfrm>
            <a:off x="-109728" y="-74510"/>
            <a:ext cx="4994752" cy="4937760"/>
          </a:xfrm>
          <a:prstGeom prst="rect">
            <a:avLst/>
          </a:prstGeom>
        </p:spPr>
      </p:pic>
      <p:pic>
        <p:nvPicPr>
          <p:cNvPr id="33" name="Bilde 3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6863" y="4863248"/>
            <a:ext cx="9166565" cy="6109551"/>
          </a:xfrm>
          <a:prstGeom prst="rect">
            <a:avLst/>
          </a:prstGeom>
        </p:spPr>
      </p:pic>
      <p:pic>
        <p:nvPicPr>
          <p:cNvPr id="34" name="Bilde 33"/>
          <p:cNvPicPr>
            <a:picLocks noChangeAspect="1"/>
          </p:cNvPicPr>
          <p:nvPr/>
        </p:nvPicPr>
        <p:blipFill rotWithShape="1">
          <a:blip r:embed="rId7" cstate="email">
            <a:extLst>
              <a:ext uri="{28A0092B-C50C-407E-A947-70E740481C1C}">
                <a14:useLocalDpi xmlns:a14="http://schemas.microsoft.com/office/drawing/2010/main" val="0"/>
              </a:ext>
            </a:extLst>
          </a:blip>
          <a:srcRect r="22243"/>
          <a:stretch/>
        </p:blipFill>
        <p:spPr>
          <a:xfrm>
            <a:off x="15573654" y="4863248"/>
            <a:ext cx="8822538" cy="6099735"/>
          </a:xfrm>
          <a:prstGeom prst="rect">
            <a:avLst/>
          </a:prstGeom>
        </p:spPr>
      </p:pic>
      <p:pic>
        <p:nvPicPr>
          <p:cNvPr id="35" name="Bilde 3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190820" y="4863248"/>
            <a:ext cx="9172535" cy="6099736"/>
          </a:xfrm>
          <a:prstGeom prst="rect">
            <a:avLst/>
          </a:prstGeom>
        </p:spPr>
      </p:pic>
    </p:spTree>
    <p:extLst>
      <p:ext uri="{BB962C8B-B14F-4D97-AF65-F5344CB8AC3E}">
        <p14:creationId xmlns:p14="http://schemas.microsoft.com/office/powerpoint/2010/main" val="11214236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19"/>
            <a:ext cx="20647024" cy="932527"/>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b="1" dirty="0" smtClean="0">
                <a:solidFill>
                  <a:srgbClr val="000000"/>
                </a:solidFill>
                <a:latin typeface="+mn-lt"/>
              </a:rPr>
              <a:t>Campaña  Ser un Héroe Cero (India)</a:t>
            </a:r>
            <a:endParaRPr lang="es-ES" sz="5400" b="1"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Campaña Cero</a:t>
            </a:r>
            <a:endParaRPr lang="es-ES" sz="8001" dirty="0">
              <a:solidFill>
                <a:schemeClr val="accent1"/>
              </a:solidFill>
              <a:latin typeface="+mj-lt"/>
              <a:cs typeface="Lato Regular"/>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2143" y="4268172"/>
            <a:ext cx="18857948" cy="9099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8987246" y="5512526"/>
            <a:ext cx="6609805" cy="1200329"/>
          </a:xfrm>
          <a:prstGeom prst="rect">
            <a:avLst/>
          </a:prstGeom>
          <a:solidFill>
            <a:schemeClr val="accent6">
              <a:lumMod val="20000"/>
              <a:lumOff val="80000"/>
            </a:schemeClr>
          </a:solidFill>
        </p:spPr>
        <p:txBody>
          <a:bodyPr wrap="square" rtlCol="0">
            <a:spAutoFit/>
          </a:bodyPr>
          <a:lstStyle/>
          <a:p>
            <a:r>
              <a:rPr lang="es-ES" b="1" dirty="0" smtClean="0">
                <a:latin typeface="Algerian" panose="04020705040A02060702" pitchFamily="82" charset="0"/>
              </a:rPr>
              <a:t>ELIMINANDO LA CORRUPCION EN TODOS LOS NIVELES</a:t>
            </a:r>
            <a:endParaRPr lang="es-ES" b="1" dirty="0">
              <a:latin typeface="Algerian" panose="04020705040A02060702" pitchFamily="82" charset="0"/>
            </a:endParaRPr>
          </a:p>
        </p:txBody>
      </p:sp>
      <p:sp>
        <p:nvSpPr>
          <p:cNvPr id="3" name="2 CuadroTexto"/>
          <p:cNvSpPr txBox="1"/>
          <p:nvPr/>
        </p:nvSpPr>
        <p:spPr>
          <a:xfrm>
            <a:off x="13167360" y="11551816"/>
            <a:ext cx="2063931" cy="1815882"/>
          </a:xfrm>
          <a:prstGeom prst="rect">
            <a:avLst/>
          </a:prstGeom>
          <a:solidFill>
            <a:srgbClr val="E2E3E9"/>
          </a:solidFill>
        </p:spPr>
        <p:txBody>
          <a:bodyPr wrap="square" rtlCol="0">
            <a:spAutoFit/>
          </a:bodyPr>
          <a:lstStyle/>
          <a:p>
            <a:pPr algn="ctr"/>
            <a:r>
              <a:rPr lang="es-ES" sz="2800" b="1" dirty="0" smtClean="0"/>
              <a:t>Prometo nunca aceptar o dar un soborno</a:t>
            </a:r>
            <a:endParaRPr lang="es-ES" sz="2800" b="1" dirty="0"/>
          </a:p>
        </p:txBody>
      </p:sp>
    </p:spTree>
    <p:extLst>
      <p:ext uri="{BB962C8B-B14F-4D97-AF65-F5344CB8AC3E}">
        <p14:creationId xmlns:p14="http://schemas.microsoft.com/office/powerpoint/2010/main" val="21376443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19"/>
            <a:ext cx="20647024" cy="9776999"/>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a:buFont typeface="Arial" panose="020B0604020202020204" pitchFamily="34" charset="0"/>
              <a:buChar char="•"/>
            </a:pPr>
            <a:r>
              <a:rPr lang="es-ES" sz="5400" dirty="0" smtClean="0">
                <a:solidFill>
                  <a:srgbClr val="000000"/>
                </a:solidFill>
                <a:latin typeface="+mn-lt"/>
              </a:rPr>
              <a:t>Realizar una investigación y publicarla</a:t>
            </a:r>
          </a:p>
          <a:p>
            <a:pPr marL="685800" indent="-685800">
              <a:buFont typeface="Arial" panose="020B0604020202020204" pitchFamily="34" charset="0"/>
              <a:buChar char="•"/>
            </a:pPr>
            <a:r>
              <a:rPr lang="es-ES" sz="5400" dirty="0" smtClean="0">
                <a:solidFill>
                  <a:srgbClr val="000000"/>
                </a:solidFill>
                <a:latin typeface="+mn-lt"/>
              </a:rPr>
              <a:t>Diseñar un curso de anticorrupción (¡Puedes utilizar este curso como una guía!) e incluirlo en el programa escolar. Tal vez realizarlo a nivel nacional.</a:t>
            </a:r>
          </a:p>
          <a:p>
            <a:pPr marL="685800" indent="-685800">
              <a:buFont typeface="Arial" panose="020B0604020202020204" pitchFamily="34" charset="0"/>
              <a:buChar char="•"/>
            </a:pPr>
            <a:r>
              <a:rPr lang="es-ES" sz="5400" dirty="0" smtClean="0">
                <a:solidFill>
                  <a:srgbClr val="000000"/>
                </a:solidFill>
                <a:latin typeface="+mn-lt"/>
              </a:rPr>
              <a:t>Organizar seminarios, reuniones, talleres y cursos dirigidos a grupos específicos de la sociedad:</a:t>
            </a:r>
          </a:p>
          <a:p>
            <a:pPr marL="1600017" lvl="1" indent="-685800">
              <a:buFont typeface="Arial" panose="020B0604020202020204" pitchFamily="34" charset="0"/>
              <a:buChar char="•"/>
            </a:pPr>
            <a:r>
              <a:rPr lang="es-ES" sz="4600" dirty="0" smtClean="0">
                <a:solidFill>
                  <a:srgbClr val="000000"/>
                </a:solidFill>
                <a:latin typeface="+mn-lt"/>
              </a:rPr>
              <a:t>ONG s y otras organizaciones de la sociedad civil</a:t>
            </a:r>
          </a:p>
          <a:p>
            <a:pPr marL="1600017" lvl="1" indent="-685800">
              <a:buFont typeface="Arial" panose="020B0604020202020204" pitchFamily="34" charset="0"/>
              <a:buChar char="•"/>
            </a:pPr>
            <a:r>
              <a:rPr lang="es-ES" sz="4600" dirty="0" smtClean="0">
                <a:solidFill>
                  <a:srgbClr val="000000"/>
                </a:solidFill>
                <a:latin typeface="+mn-lt"/>
              </a:rPr>
              <a:t>Escuelas</a:t>
            </a:r>
          </a:p>
          <a:p>
            <a:pPr marL="1600017" lvl="1" indent="-685800">
              <a:buFont typeface="Arial" panose="020B0604020202020204" pitchFamily="34" charset="0"/>
              <a:buChar char="•"/>
            </a:pPr>
            <a:r>
              <a:rPr lang="es-ES" sz="4600" dirty="0" smtClean="0">
                <a:solidFill>
                  <a:srgbClr val="000000"/>
                </a:solidFill>
                <a:latin typeface="+mn-lt"/>
              </a:rPr>
              <a:t>Líderes de la comunidad local</a:t>
            </a:r>
          </a:p>
          <a:p>
            <a:pPr marL="1600017" lvl="1" indent="-685800">
              <a:buFont typeface="Arial" panose="020B0604020202020204" pitchFamily="34" charset="0"/>
              <a:buChar char="•"/>
            </a:pPr>
            <a:r>
              <a:rPr lang="es-ES" sz="4600" dirty="0" smtClean="0">
                <a:solidFill>
                  <a:srgbClr val="000000"/>
                </a:solidFill>
                <a:latin typeface="+mn-lt"/>
              </a:rPr>
              <a:t>Compañías</a:t>
            </a:r>
          </a:p>
          <a:p>
            <a:pPr marL="1600017" lvl="1" indent="-685800">
              <a:buFont typeface="Arial" panose="020B0604020202020204" pitchFamily="34" charset="0"/>
              <a:buChar char="•"/>
            </a:pPr>
            <a:r>
              <a:rPr lang="es-ES" sz="4600" dirty="0" smtClean="0">
                <a:solidFill>
                  <a:srgbClr val="000000"/>
                </a:solidFill>
                <a:latin typeface="+mn-lt"/>
              </a:rPr>
              <a:t>Líderes Religiosos</a:t>
            </a:r>
          </a:p>
          <a:p>
            <a:pPr marL="1600017" lvl="1" indent="-685800">
              <a:buFont typeface="Arial" panose="020B0604020202020204" pitchFamily="34" charset="0"/>
              <a:buChar char="•"/>
            </a:pPr>
            <a:r>
              <a:rPr lang="es-ES" sz="4600" dirty="0" smtClean="0">
                <a:solidFill>
                  <a:srgbClr val="000000"/>
                </a:solidFill>
                <a:latin typeface="+mn-lt"/>
              </a:rPr>
              <a:t>Departamentos de gobierno</a:t>
            </a:r>
            <a:endParaRPr lang="es-ES" sz="46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Educación y Sensibilización</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13729979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19"/>
            <a:ext cx="20647024" cy="8250427"/>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a:buFont typeface="Arial" panose="020B0604020202020204" pitchFamily="34" charset="0"/>
              <a:buChar char="•"/>
            </a:pPr>
            <a:r>
              <a:rPr lang="es-ES" sz="5400" dirty="0" smtClean="0">
                <a:solidFill>
                  <a:srgbClr val="000000"/>
                </a:solidFill>
                <a:latin typeface="+mn-lt"/>
              </a:rPr>
              <a:t>Envía tus ideas e historias a un periódico local, nacional o internacional</a:t>
            </a:r>
          </a:p>
          <a:p>
            <a:pPr marL="1600017" lvl="1" indent="-685800">
              <a:buFont typeface="Arial" panose="020B0604020202020204" pitchFamily="34" charset="0"/>
              <a:buChar char="•"/>
            </a:pPr>
            <a:r>
              <a:rPr lang="es-ES" sz="4600" dirty="0" smtClean="0">
                <a:solidFill>
                  <a:srgbClr val="000000"/>
                </a:solidFill>
                <a:latin typeface="+mn-lt"/>
              </a:rPr>
              <a:t>Opiniones</a:t>
            </a:r>
          </a:p>
          <a:p>
            <a:pPr marL="1600017" lvl="1" indent="-685800">
              <a:buFont typeface="Arial" panose="020B0604020202020204" pitchFamily="34" charset="0"/>
              <a:buChar char="•"/>
            </a:pPr>
            <a:r>
              <a:rPr lang="es-ES" sz="4600" dirty="0" smtClean="0">
                <a:solidFill>
                  <a:srgbClr val="000000"/>
                </a:solidFill>
                <a:latin typeface="+mn-lt"/>
              </a:rPr>
              <a:t>Entrevistas &amp; artículos</a:t>
            </a:r>
          </a:p>
          <a:p>
            <a:pPr marL="1600017" lvl="1" indent="-685800">
              <a:buFont typeface="Arial" panose="020B0604020202020204" pitchFamily="34" charset="0"/>
              <a:buChar char="•"/>
            </a:pPr>
            <a:r>
              <a:rPr lang="es-ES" sz="4600" dirty="0" smtClean="0">
                <a:solidFill>
                  <a:srgbClr val="000000"/>
                </a:solidFill>
                <a:latin typeface="+mn-lt"/>
              </a:rPr>
              <a:t>Advertencias</a:t>
            </a:r>
          </a:p>
          <a:p>
            <a:pPr marL="685800" indent="-685800">
              <a:buFont typeface="Arial" panose="020B0604020202020204" pitchFamily="34" charset="0"/>
              <a:buChar char="•"/>
            </a:pPr>
            <a:r>
              <a:rPr lang="es-ES" sz="5400" dirty="0" smtClean="0">
                <a:solidFill>
                  <a:srgbClr val="000000"/>
                </a:solidFill>
                <a:latin typeface="+mn-lt"/>
              </a:rPr>
              <a:t>Publica una revista / folletos</a:t>
            </a:r>
          </a:p>
          <a:p>
            <a:pPr marL="685800" indent="-685800">
              <a:buFont typeface="Arial" panose="020B0604020202020204" pitchFamily="34" charset="0"/>
              <a:buChar char="•"/>
            </a:pPr>
            <a:r>
              <a:rPr lang="es-ES" sz="5400" dirty="0" smtClean="0">
                <a:solidFill>
                  <a:srgbClr val="000000"/>
                </a:solidFill>
                <a:latin typeface="+mn-lt"/>
              </a:rPr>
              <a:t>Usa tiras cómicas y caricaturas (idea de Transparencia Internacional)</a:t>
            </a:r>
          </a:p>
          <a:p>
            <a:pPr marL="685800" indent="-685800">
              <a:buFont typeface="Arial" panose="020B0604020202020204" pitchFamily="34" charset="0"/>
              <a:buChar char="•"/>
            </a:pPr>
            <a:r>
              <a:rPr lang="es-ES" sz="5400" dirty="0" smtClean="0">
                <a:solidFill>
                  <a:srgbClr val="000000"/>
                </a:solidFill>
                <a:latin typeface="+mn-lt"/>
              </a:rPr>
              <a:t>Crea audiovisuales, como películas &amp; canciones</a:t>
            </a:r>
          </a:p>
          <a:p>
            <a:pPr marL="685800" indent="-685800">
              <a:buFont typeface="Arial" panose="020B0604020202020204" pitchFamily="34" charset="0"/>
              <a:buChar char="•"/>
            </a:pPr>
            <a:r>
              <a:rPr lang="es-ES" sz="5400" dirty="0" smtClean="0">
                <a:solidFill>
                  <a:srgbClr val="000000"/>
                </a:solidFill>
                <a:latin typeface="+mn-lt"/>
              </a:rPr>
              <a:t>Usa la TV y radio (por ejemplo cuando se organizan eventos)</a:t>
            </a:r>
          </a:p>
          <a:p>
            <a:pPr marL="685800" indent="-685800">
              <a:buFont typeface="Arial" panose="020B0604020202020204" pitchFamily="34" charset="0"/>
              <a:buChar char="•"/>
            </a:pPr>
            <a:r>
              <a:rPr lang="es-ES" sz="5400" dirty="0" smtClean="0">
                <a:solidFill>
                  <a:srgbClr val="000000"/>
                </a:solidFill>
                <a:latin typeface="+mn-lt"/>
              </a:rPr>
              <a:t>¡Contacta a otros a través de los medios sociales</a:t>
            </a:r>
            <a:r>
              <a:rPr lang="en-US" sz="5400" dirty="0" smtClean="0">
                <a:solidFill>
                  <a:srgbClr val="000000"/>
                </a:solidFill>
                <a:latin typeface="+mn-lt"/>
              </a:rPr>
              <a:t>! </a:t>
            </a:r>
            <a:endParaRPr lang="en-U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Media &amp; Publicaciones</a:t>
            </a:r>
            <a:endParaRPr lang="es-ES" sz="8001" dirty="0">
              <a:solidFill>
                <a:schemeClr val="accent1"/>
              </a:solidFill>
              <a:latin typeface="+mj-lt"/>
              <a:cs typeface="Lato Regular"/>
            </a:endParaRPr>
          </a:p>
        </p:txBody>
      </p:sp>
      <p:sp>
        <p:nvSpPr>
          <p:cNvPr id="4" name="Freeform 74"/>
          <p:cNvSpPr>
            <a:spLocks noChangeArrowheads="1"/>
          </p:cNvSpPr>
          <p:nvPr/>
        </p:nvSpPr>
        <p:spPr bwMode="auto">
          <a:xfrm>
            <a:off x="18546652" y="12257299"/>
            <a:ext cx="931240" cy="919227"/>
          </a:xfrm>
          <a:custGeom>
            <a:avLst/>
            <a:gdLst>
              <a:gd name="T0" fmla="*/ 27 w 445"/>
              <a:gd name="T1" fmla="*/ 107 h 436"/>
              <a:gd name="T2" fmla="*/ 27 w 445"/>
              <a:gd name="T3" fmla="*/ 107 h 436"/>
              <a:gd name="T4" fmla="*/ 62 w 445"/>
              <a:gd name="T5" fmla="*/ 186 h 436"/>
              <a:gd name="T6" fmla="*/ 116 w 445"/>
              <a:gd name="T7" fmla="*/ 204 h 436"/>
              <a:gd name="T8" fmla="*/ 125 w 445"/>
              <a:gd name="T9" fmla="*/ 204 h 436"/>
              <a:gd name="T10" fmla="*/ 134 w 445"/>
              <a:gd name="T11" fmla="*/ 248 h 436"/>
              <a:gd name="T12" fmla="*/ 134 w 445"/>
              <a:gd name="T13" fmla="*/ 248 h 436"/>
              <a:gd name="T14" fmla="*/ 0 w 445"/>
              <a:gd name="T15" fmla="*/ 345 h 436"/>
              <a:gd name="T16" fmla="*/ 116 w 445"/>
              <a:gd name="T17" fmla="*/ 435 h 436"/>
              <a:gd name="T18" fmla="*/ 116 w 445"/>
              <a:gd name="T19" fmla="*/ 435 h 436"/>
              <a:gd name="T20" fmla="*/ 125 w 445"/>
              <a:gd name="T21" fmla="*/ 435 h 436"/>
              <a:gd name="T22" fmla="*/ 196 w 445"/>
              <a:gd name="T23" fmla="*/ 417 h 436"/>
              <a:gd name="T24" fmla="*/ 249 w 445"/>
              <a:gd name="T25" fmla="*/ 320 h 436"/>
              <a:gd name="T26" fmla="*/ 205 w 445"/>
              <a:gd name="T27" fmla="*/ 230 h 436"/>
              <a:gd name="T28" fmla="*/ 178 w 445"/>
              <a:gd name="T29" fmla="*/ 204 h 436"/>
              <a:gd name="T30" fmla="*/ 196 w 445"/>
              <a:gd name="T31" fmla="*/ 177 h 436"/>
              <a:gd name="T32" fmla="*/ 231 w 445"/>
              <a:gd name="T33" fmla="*/ 98 h 436"/>
              <a:gd name="T34" fmla="*/ 196 w 445"/>
              <a:gd name="T35" fmla="*/ 18 h 436"/>
              <a:gd name="T36" fmla="*/ 213 w 445"/>
              <a:gd name="T37" fmla="*/ 18 h 436"/>
              <a:gd name="T38" fmla="*/ 249 w 445"/>
              <a:gd name="T39" fmla="*/ 0 h 436"/>
              <a:gd name="T40" fmla="*/ 249 w 445"/>
              <a:gd name="T41" fmla="*/ 0 h 436"/>
              <a:gd name="T42" fmla="*/ 143 w 445"/>
              <a:gd name="T43" fmla="*/ 0 h 436"/>
              <a:gd name="T44" fmla="*/ 27 w 445"/>
              <a:gd name="T45" fmla="*/ 107 h 436"/>
              <a:gd name="T46" fmla="*/ 205 w 445"/>
              <a:gd name="T47" fmla="*/ 328 h 436"/>
              <a:gd name="T48" fmla="*/ 205 w 445"/>
              <a:gd name="T49" fmla="*/ 328 h 436"/>
              <a:gd name="T50" fmla="*/ 134 w 445"/>
              <a:gd name="T51" fmla="*/ 390 h 436"/>
              <a:gd name="T52" fmla="*/ 54 w 445"/>
              <a:gd name="T53" fmla="*/ 345 h 436"/>
              <a:gd name="T54" fmla="*/ 71 w 445"/>
              <a:gd name="T55" fmla="*/ 292 h 436"/>
              <a:gd name="T56" fmla="*/ 125 w 445"/>
              <a:gd name="T57" fmla="*/ 275 h 436"/>
              <a:gd name="T58" fmla="*/ 134 w 445"/>
              <a:gd name="T59" fmla="*/ 275 h 436"/>
              <a:gd name="T60" fmla="*/ 205 w 445"/>
              <a:gd name="T61" fmla="*/ 328 h 436"/>
              <a:gd name="T62" fmla="*/ 178 w 445"/>
              <a:gd name="T63" fmla="*/ 80 h 436"/>
              <a:gd name="T64" fmla="*/ 178 w 445"/>
              <a:gd name="T65" fmla="*/ 80 h 436"/>
              <a:gd name="T66" fmla="*/ 143 w 445"/>
              <a:gd name="T67" fmla="*/ 169 h 436"/>
              <a:gd name="T68" fmla="*/ 134 w 445"/>
              <a:gd name="T69" fmla="*/ 169 h 436"/>
              <a:gd name="T70" fmla="*/ 81 w 445"/>
              <a:gd name="T71" fmla="*/ 116 h 436"/>
              <a:gd name="T72" fmla="*/ 81 w 445"/>
              <a:gd name="T73" fmla="*/ 62 h 436"/>
              <a:gd name="T74" fmla="*/ 107 w 445"/>
              <a:gd name="T75" fmla="*/ 26 h 436"/>
              <a:gd name="T76" fmla="*/ 116 w 445"/>
              <a:gd name="T77" fmla="*/ 26 h 436"/>
              <a:gd name="T78" fmla="*/ 178 w 445"/>
              <a:gd name="T79" fmla="*/ 80 h 436"/>
              <a:gd name="T80" fmla="*/ 373 w 445"/>
              <a:gd name="T81" fmla="*/ 169 h 436"/>
              <a:gd name="T82" fmla="*/ 373 w 445"/>
              <a:gd name="T83" fmla="*/ 169 h 436"/>
              <a:gd name="T84" fmla="*/ 373 w 445"/>
              <a:gd name="T85" fmla="*/ 98 h 436"/>
              <a:gd name="T86" fmla="*/ 319 w 445"/>
              <a:gd name="T87" fmla="*/ 98 h 436"/>
              <a:gd name="T88" fmla="*/ 319 w 445"/>
              <a:gd name="T89" fmla="*/ 169 h 436"/>
              <a:gd name="T90" fmla="*/ 249 w 445"/>
              <a:gd name="T91" fmla="*/ 169 h 436"/>
              <a:gd name="T92" fmla="*/ 249 w 445"/>
              <a:gd name="T93" fmla="*/ 213 h 436"/>
              <a:gd name="T94" fmla="*/ 319 w 445"/>
              <a:gd name="T95" fmla="*/ 213 h 436"/>
              <a:gd name="T96" fmla="*/ 319 w 445"/>
              <a:gd name="T97" fmla="*/ 292 h 436"/>
              <a:gd name="T98" fmla="*/ 373 w 445"/>
              <a:gd name="T99" fmla="*/ 292 h 436"/>
              <a:gd name="T100" fmla="*/ 373 w 445"/>
              <a:gd name="T101" fmla="*/ 213 h 436"/>
              <a:gd name="T102" fmla="*/ 444 w 445"/>
              <a:gd name="T103" fmla="*/ 213 h 436"/>
              <a:gd name="T104" fmla="*/ 444 w 445"/>
              <a:gd name="T105" fmla="*/ 169 h 436"/>
              <a:gd name="T106" fmla="*/ 373 w 445"/>
              <a:gd name="T107" fmla="*/ 169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5" h="436">
                <a:moveTo>
                  <a:pt x="27" y="107"/>
                </a:moveTo>
                <a:lnTo>
                  <a:pt x="27" y="107"/>
                </a:lnTo>
                <a:cubicBezTo>
                  <a:pt x="27" y="142"/>
                  <a:pt x="36" y="169"/>
                  <a:pt x="62" y="186"/>
                </a:cubicBezTo>
                <a:cubicBezTo>
                  <a:pt x="81" y="195"/>
                  <a:pt x="107" y="204"/>
                  <a:pt x="116" y="204"/>
                </a:cubicBezTo>
                <a:lnTo>
                  <a:pt x="125" y="204"/>
                </a:lnTo>
                <a:cubicBezTo>
                  <a:pt x="125" y="204"/>
                  <a:pt x="116" y="222"/>
                  <a:pt x="134" y="248"/>
                </a:cubicBezTo>
                <a:lnTo>
                  <a:pt x="134" y="248"/>
                </a:lnTo>
                <a:cubicBezTo>
                  <a:pt x="107" y="248"/>
                  <a:pt x="0" y="257"/>
                  <a:pt x="0" y="345"/>
                </a:cubicBezTo>
                <a:cubicBezTo>
                  <a:pt x="0" y="435"/>
                  <a:pt x="98" y="435"/>
                  <a:pt x="116" y="435"/>
                </a:cubicBezTo>
                <a:lnTo>
                  <a:pt x="116" y="435"/>
                </a:lnTo>
                <a:cubicBezTo>
                  <a:pt x="116" y="435"/>
                  <a:pt x="116" y="435"/>
                  <a:pt x="125" y="435"/>
                </a:cubicBezTo>
                <a:cubicBezTo>
                  <a:pt x="134" y="435"/>
                  <a:pt x="169" y="435"/>
                  <a:pt x="196" y="417"/>
                </a:cubicBezTo>
                <a:cubicBezTo>
                  <a:pt x="231" y="399"/>
                  <a:pt x="249" y="364"/>
                  <a:pt x="249" y="320"/>
                </a:cubicBezTo>
                <a:cubicBezTo>
                  <a:pt x="249" y="275"/>
                  <a:pt x="222" y="248"/>
                  <a:pt x="205" y="230"/>
                </a:cubicBezTo>
                <a:cubicBezTo>
                  <a:pt x="187" y="222"/>
                  <a:pt x="178" y="213"/>
                  <a:pt x="178" y="204"/>
                </a:cubicBezTo>
                <a:cubicBezTo>
                  <a:pt x="178" y="195"/>
                  <a:pt x="187" y="186"/>
                  <a:pt x="196" y="177"/>
                </a:cubicBezTo>
                <a:cubicBezTo>
                  <a:pt x="213" y="160"/>
                  <a:pt x="231" y="142"/>
                  <a:pt x="231" y="98"/>
                </a:cubicBezTo>
                <a:cubicBezTo>
                  <a:pt x="231" y="62"/>
                  <a:pt x="222" y="36"/>
                  <a:pt x="196" y="18"/>
                </a:cubicBezTo>
                <a:lnTo>
                  <a:pt x="213" y="18"/>
                </a:lnTo>
                <a:cubicBezTo>
                  <a:pt x="231" y="18"/>
                  <a:pt x="249" y="9"/>
                  <a:pt x="249" y="0"/>
                </a:cubicBezTo>
                <a:lnTo>
                  <a:pt x="249" y="0"/>
                </a:lnTo>
                <a:cubicBezTo>
                  <a:pt x="143" y="0"/>
                  <a:pt x="143" y="0"/>
                  <a:pt x="143" y="0"/>
                </a:cubicBezTo>
                <a:cubicBezTo>
                  <a:pt x="134" y="0"/>
                  <a:pt x="27" y="0"/>
                  <a:pt x="27" y="107"/>
                </a:cubicBezTo>
                <a:close/>
                <a:moveTo>
                  <a:pt x="205" y="328"/>
                </a:moveTo>
                <a:lnTo>
                  <a:pt x="205" y="328"/>
                </a:lnTo>
                <a:cubicBezTo>
                  <a:pt x="213" y="364"/>
                  <a:pt x="178" y="390"/>
                  <a:pt x="134" y="390"/>
                </a:cubicBezTo>
                <a:cubicBezTo>
                  <a:pt x="90" y="399"/>
                  <a:pt x="54" y="381"/>
                  <a:pt x="54" y="345"/>
                </a:cubicBezTo>
                <a:cubicBezTo>
                  <a:pt x="45" y="328"/>
                  <a:pt x="54" y="310"/>
                  <a:pt x="71" y="292"/>
                </a:cubicBezTo>
                <a:cubicBezTo>
                  <a:pt x="90" y="283"/>
                  <a:pt x="107" y="275"/>
                  <a:pt x="125" y="275"/>
                </a:cubicBezTo>
                <a:cubicBezTo>
                  <a:pt x="134" y="275"/>
                  <a:pt x="134" y="275"/>
                  <a:pt x="134" y="275"/>
                </a:cubicBezTo>
                <a:cubicBezTo>
                  <a:pt x="178" y="275"/>
                  <a:pt x="205" y="301"/>
                  <a:pt x="205" y="328"/>
                </a:cubicBezTo>
                <a:close/>
                <a:moveTo>
                  <a:pt x="178" y="80"/>
                </a:moveTo>
                <a:lnTo>
                  <a:pt x="178" y="80"/>
                </a:lnTo>
                <a:cubicBezTo>
                  <a:pt x="187" y="124"/>
                  <a:pt x="169" y="160"/>
                  <a:pt x="143" y="169"/>
                </a:cubicBezTo>
                <a:cubicBezTo>
                  <a:pt x="143" y="169"/>
                  <a:pt x="143" y="169"/>
                  <a:pt x="134" y="169"/>
                </a:cubicBezTo>
                <a:cubicBezTo>
                  <a:pt x="107" y="169"/>
                  <a:pt x="90" y="151"/>
                  <a:pt x="81" y="116"/>
                </a:cubicBezTo>
                <a:cubicBezTo>
                  <a:pt x="71" y="98"/>
                  <a:pt x="71" y="80"/>
                  <a:pt x="81" y="62"/>
                </a:cubicBezTo>
                <a:cubicBezTo>
                  <a:pt x="81" y="45"/>
                  <a:pt x="98" y="36"/>
                  <a:pt x="107" y="26"/>
                </a:cubicBezTo>
                <a:lnTo>
                  <a:pt x="116" y="26"/>
                </a:lnTo>
                <a:cubicBezTo>
                  <a:pt x="151" y="26"/>
                  <a:pt x="169" y="45"/>
                  <a:pt x="178" y="80"/>
                </a:cubicBezTo>
                <a:close/>
                <a:moveTo>
                  <a:pt x="373" y="169"/>
                </a:moveTo>
                <a:lnTo>
                  <a:pt x="373" y="169"/>
                </a:lnTo>
                <a:cubicBezTo>
                  <a:pt x="373" y="98"/>
                  <a:pt x="373" y="98"/>
                  <a:pt x="373" y="98"/>
                </a:cubicBezTo>
                <a:cubicBezTo>
                  <a:pt x="319" y="98"/>
                  <a:pt x="319" y="98"/>
                  <a:pt x="319" y="98"/>
                </a:cubicBezTo>
                <a:cubicBezTo>
                  <a:pt x="319" y="169"/>
                  <a:pt x="319" y="169"/>
                  <a:pt x="319" y="169"/>
                </a:cubicBezTo>
                <a:cubicBezTo>
                  <a:pt x="249" y="169"/>
                  <a:pt x="249" y="169"/>
                  <a:pt x="249" y="169"/>
                </a:cubicBezTo>
                <a:cubicBezTo>
                  <a:pt x="249" y="213"/>
                  <a:pt x="249" y="213"/>
                  <a:pt x="249" y="213"/>
                </a:cubicBezTo>
                <a:cubicBezTo>
                  <a:pt x="319" y="213"/>
                  <a:pt x="319" y="213"/>
                  <a:pt x="319" y="213"/>
                </a:cubicBezTo>
                <a:cubicBezTo>
                  <a:pt x="319" y="292"/>
                  <a:pt x="319" y="292"/>
                  <a:pt x="319" y="292"/>
                </a:cubicBezTo>
                <a:cubicBezTo>
                  <a:pt x="373" y="292"/>
                  <a:pt x="373" y="292"/>
                  <a:pt x="373" y="292"/>
                </a:cubicBezTo>
                <a:cubicBezTo>
                  <a:pt x="373" y="213"/>
                  <a:pt x="373" y="213"/>
                  <a:pt x="373" y="213"/>
                </a:cubicBezTo>
                <a:cubicBezTo>
                  <a:pt x="444" y="213"/>
                  <a:pt x="444" y="213"/>
                  <a:pt x="444" y="213"/>
                </a:cubicBezTo>
                <a:cubicBezTo>
                  <a:pt x="444" y="169"/>
                  <a:pt x="444" y="169"/>
                  <a:pt x="444" y="169"/>
                </a:cubicBezTo>
                <a:lnTo>
                  <a:pt x="373" y="169"/>
                </a:lnTo>
                <a:close/>
              </a:path>
            </a:pathLst>
          </a:custGeom>
          <a:solidFill>
            <a:srgbClr val="3E3F41"/>
          </a:solidFill>
          <a:ln>
            <a:noFill/>
          </a:ln>
          <a:effectLst/>
          <a:extLst/>
        </p:spPr>
        <p:txBody>
          <a:bodyPr wrap="none" lIns="91424" tIns="45712" rIns="91424" bIns="45712" anchor="ctr"/>
          <a:lstStyle/>
          <a:p>
            <a:pPr>
              <a:defRPr/>
            </a:pPr>
            <a:endParaRPr lang="en-US" dirty="0">
              <a:solidFill>
                <a:srgbClr val="000000"/>
              </a:solidFill>
              <a:latin typeface="Lato Light"/>
            </a:endParaRPr>
          </a:p>
        </p:txBody>
      </p:sp>
      <p:sp>
        <p:nvSpPr>
          <p:cNvPr id="5" name="Freeform 75"/>
          <p:cNvSpPr>
            <a:spLocks noChangeArrowheads="1"/>
          </p:cNvSpPr>
          <p:nvPr/>
        </p:nvSpPr>
        <p:spPr bwMode="auto">
          <a:xfrm>
            <a:off x="13995805" y="12253861"/>
            <a:ext cx="492559" cy="914992"/>
          </a:xfrm>
          <a:custGeom>
            <a:avLst/>
            <a:gdLst>
              <a:gd name="T0" fmla="*/ 248 w 249"/>
              <a:gd name="T1" fmla="*/ 80 h 453"/>
              <a:gd name="T2" fmla="*/ 248 w 249"/>
              <a:gd name="T3" fmla="*/ 80 h 453"/>
              <a:gd name="T4" fmla="*/ 177 w 249"/>
              <a:gd name="T5" fmla="*/ 80 h 453"/>
              <a:gd name="T6" fmla="*/ 160 w 249"/>
              <a:gd name="T7" fmla="*/ 107 h 453"/>
              <a:gd name="T8" fmla="*/ 160 w 249"/>
              <a:gd name="T9" fmla="*/ 160 h 453"/>
              <a:gd name="T10" fmla="*/ 248 w 249"/>
              <a:gd name="T11" fmla="*/ 160 h 453"/>
              <a:gd name="T12" fmla="*/ 248 w 249"/>
              <a:gd name="T13" fmla="*/ 231 h 453"/>
              <a:gd name="T14" fmla="*/ 160 w 249"/>
              <a:gd name="T15" fmla="*/ 231 h 453"/>
              <a:gd name="T16" fmla="*/ 160 w 249"/>
              <a:gd name="T17" fmla="*/ 452 h 453"/>
              <a:gd name="T18" fmla="*/ 79 w 249"/>
              <a:gd name="T19" fmla="*/ 452 h 453"/>
              <a:gd name="T20" fmla="*/ 79 w 249"/>
              <a:gd name="T21" fmla="*/ 231 h 453"/>
              <a:gd name="T22" fmla="*/ 0 w 249"/>
              <a:gd name="T23" fmla="*/ 231 h 453"/>
              <a:gd name="T24" fmla="*/ 0 w 249"/>
              <a:gd name="T25" fmla="*/ 160 h 453"/>
              <a:gd name="T26" fmla="*/ 79 w 249"/>
              <a:gd name="T27" fmla="*/ 160 h 453"/>
              <a:gd name="T28" fmla="*/ 79 w 249"/>
              <a:gd name="T29" fmla="*/ 116 h 453"/>
              <a:gd name="T30" fmla="*/ 177 w 249"/>
              <a:gd name="T31" fmla="*/ 0 h 453"/>
              <a:gd name="T32" fmla="*/ 248 w 249"/>
              <a:gd name="T33" fmla="*/ 0 h 453"/>
              <a:gd name="T34" fmla="*/ 248 w 249"/>
              <a:gd name="T35" fmla="*/ 8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rgbClr val="3E3F41"/>
          </a:solidFill>
          <a:ln>
            <a:noFill/>
          </a:ln>
          <a:effectLst/>
          <a:extLst/>
        </p:spPr>
        <p:txBody>
          <a:bodyPr wrap="none" lIns="91424" tIns="45712" rIns="91424" bIns="45712" anchor="ctr"/>
          <a:lstStyle/>
          <a:p>
            <a:pPr>
              <a:defRPr/>
            </a:pPr>
            <a:endParaRPr lang="en-US" dirty="0">
              <a:solidFill>
                <a:srgbClr val="000000"/>
              </a:solidFill>
              <a:latin typeface="Lato Light"/>
            </a:endParaRPr>
          </a:p>
        </p:txBody>
      </p:sp>
      <p:sp>
        <p:nvSpPr>
          <p:cNvPr id="6" name="Freeform 85"/>
          <p:cNvSpPr>
            <a:spLocks noChangeArrowheads="1"/>
          </p:cNvSpPr>
          <p:nvPr/>
        </p:nvSpPr>
        <p:spPr bwMode="auto">
          <a:xfrm>
            <a:off x="9687886" y="12228502"/>
            <a:ext cx="1099190" cy="883760"/>
          </a:xfrm>
          <a:custGeom>
            <a:avLst/>
            <a:gdLst>
              <a:gd name="T0" fmla="*/ 461 w 462"/>
              <a:gd name="T1" fmla="*/ 45 h 374"/>
              <a:gd name="T2" fmla="*/ 461 w 462"/>
              <a:gd name="T3" fmla="*/ 45 h 374"/>
              <a:gd name="T4" fmla="*/ 408 w 462"/>
              <a:gd name="T5" fmla="*/ 63 h 374"/>
              <a:gd name="T6" fmla="*/ 443 w 462"/>
              <a:gd name="T7" fmla="*/ 10 h 374"/>
              <a:gd name="T8" fmla="*/ 389 w 462"/>
              <a:gd name="T9" fmla="*/ 36 h 374"/>
              <a:gd name="T10" fmla="*/ 319 w 462"/>
              <a:gd name="T11" fmla="*/ 0 h 374"/>
              <a:gd name="T12" fmla="*/ 221 w 462"/>
              <a:gd name="T13" fmla="*/ 98 h 374"/>
              <a:gd name="T14" fmla="*/ 230 w 462"/>
              <a:gd name="T15" fmla="*/ 116 h 374"/>
              <a:gd name="T16" fmla="*/ 35 w 462"/>
              <a:gd name="T17" fmla="*/ 19 h 374"/>
              <a:gd name="T18" fmla="*/ 17 w 462"/>
              <a:gd name="T19" fmla="*/ 72 h 374"/>
              <a:gd name="T20" fmla="*/ 61 w 462"/>
              <a:gd name="T21" fmla="*/ 151 h 374"/>
              <a:gd name="T22" fmla="*/ 17 w 462"/>
              <a:gd name="T23" fmla="*/ 134 h 374"/>
              <a:gd name="T24" fmla="*/ 17 w 462"/>
              <a:gd name="T25" fmla="*/ 134 h 374"/>
              <a:gd name="T26" fmla="*/ 98 w 462"/>
              <a:gd name="T27" fmla="*/ 231 h 374"/>
              <a:gd name="T28" fmla="*/ 70 w 462"/>
              <a:gd name="T29" fmla="*/ 231 h 374"/>
              <a:gd name="T30" fmla="*/ 53 w 462"/>
              <a:gd name="T31" fmla="*/ 231 h 374"/>
              <a:gd name="T32" fmla="*/ 142 w 462"/>
              <a:gd name="T33" fmla="*/ 294 h 374"/>
              <a:gd name="T34" fmla="*/ 26 w 462"/>
              <a:gd name="T35" fmla="*/ 338 h 374"/>
              <a:gd name="T36" fmla="*/ 0 w 462"/>
              <a:gd name="T37" fmla="*/ 338 h 374"/>
              <a:gd name="T38" fmla="*/ 142 w 462"/>
              <a:gd name="T39" fmla="*/ 373 h 374"/>
              <a:gd name="T40" fmla="*/ 408 w 462"/>
              <a:gd name="T41" fmla="*/ 107 h 374"/>
              <a:gd name="T42" fmla="*/ 408 w 462"/>
              <a:gd name="T43" fmla="*/ 98 h 374"/>
              <a:gd name="T44" fmla="*/ 461 w 462"/>
              <a:gd name="T45" fmla="*/ 4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lnTo>
                  <a:pt x="17" y="134"/>
                </a:ln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rgbClr val="3E3F41"/>
          </a:solidFill>
          <a:ln>
            <a:noFill/>
          </a:ln>
          <a:effectLst/>
          <a:extLst/>
        </p:spPr>
        <p:txBody>
          <a:bodyPr wrap="none" lIns="91424" tIns="45712" rIns="91424" bIns="45712" anchor="ctr"/>
          <a:lstStyle/>
          <a:p>
            <a:pPr>
              <a:defRPr/>
            </a:pPr>
            <a:endParaRPr lang="en-US" dirty="0">
              <a:solidFill>
                <a:srgbClr val="000000"/>
              </a:solidFill>
              <a:latin typeface="Lato Light"/>
            </a:endParaRPr>
          </a:p>
        </p:txBody>
      </p:sp>
      <p:sp>
        <p:nvSpPr>
          <p:cNvPr id="9" name="Freeform 87"/>
          <p:cNvSpPr>
            <a:spLocks noChangeArrowheads="1"/>
          </p:cNvSpPr>
          <p:nvPr/>
        </p:nvSpPr>
        <p:spPr bwMode="auto">
          <a:xfrm>
            <a:off x="3947015" y="12228502"/>
            <a:ext cx="865739" cy="883760"/>
          </a:xfrm>
          <a:custGeom>
            <a:avLst/>
            <a:gdLst>
              <a:gd name="T0" fmla="*/ 345 w 426"/>
              <a:gd name="T1" fmla="*/ 213 h 435"/>
              <a:gd name="T2" fmla="*/ 345 w 426"/>
              <a:gd name="T3" fmla="*/ 213 h 435"/>
              <a:gd name="T4" fmla="*/ 213 w 426"/>
              <a:gd name="T5" fmla="*/ 346 h 435"/>
              <a:gd name="T6" fmla="*/ 79 w 426"/>
              <a:gd name="T7" fmla="*/ 213 h 435"/>
              <a:gd name="T8" fmla="*/ 88 w 426"/>
              <a:gd name="T9" fmla="*/ 195 h 435"/>
              <a:gd name="T10" fmla="*/ 0 w 426"/>
              <a:gd name="T11" fmla="*/ 195 h 435"/>
              <a:gd name="T12" fmla="*/ 0 w 426"/>
              <a:gd name="T13" fmla="*/ 363 h 435"/>
              <a:gd name="T14" fmla="*/ 62 w 426"/>
              <a:gd name="T15" fmla="*/ 434 h 435"/>
              <a:gd name="T16" fmla="*/ 363 w 426"/>
              <a:gd name="T17" fmla="*/ 434 h 435"/>
              <a:gd name="T18" fmla="*/ 425 w 426"/>
              <a:gd name="T19" fmla="*/ 363 h 435"/>
              <a:gd name="T20" fmla="*/ 425 w 426"/>
              <a:gd name="T21" fmla="*/ 195 h 435"/>
              <a:gd name="T22" fmla="*/ 337 w 426"/>
              <a:gd name="T23" fmla="*/ 195 h 435"/>
              <a:gd name="T24" fmla="*/ 345 w 426"/>
              <a:gd name="T25" fmla="*/ 213 h 435"/>
              <a:gd name="T26" fmla="*/ 363 w 426"/>
              <a:gd name="T27" fmla="*/ 0 h 435"/>
              <a:gd name="T28" fmla="*/ 363 w 426"/>
              <a:gd name="T29" fmla="*/ 0 h 435"/>
              <a:gd name="T30" fmla="*/ 62 w 426"/>
              <a:gd name="T31" fmla="*/ 0 h 435"/>
              <a:gd name="T32" fmla="*/ 0 w 426"/>
              <a:gd name="T33" fmla="*/ 71 h 435"/>
              <a:gd name="T34" fmla="*/ 0 w 426"/>
              <a:gd name="T35" fmla="*/ 142 h 435"/>
              <a:gd name="T36" fmla="*/ 106 w 426"/>
              <a:gd name="T37" fmla="*/ 142 h 435"/>
              <a:gd name="T38" fmla="*/ 213 w 426"/>
              <a:gd name="T39" fmla="*/ 89 h 435"/>
              <a:gd name="T40" fmla="*/ 319 w 426"/>
              <a:gd name="T41" fmla="*/ 142 h 435"/>
              <a:gd name="T42" fmla="*/ 425 w 426"/>
              <a:gd name="T43" fmla="*/ 142 h 435"/>
              <a:gd name="T44" fmla="*/ 425 w 426"/>
              <a:gd name="T45" fmla="*/ 71 h 435"/>
              <a:gd name="T46" fmla="*/ 363 w 426"/>
              <a:gd name="T47" fmla="*/ 0 h 435"/>
              <a:gd name="T48" fmla="*/ 390 w 426"/>
              <a:gd name="T49" fmla="*/ 89 h 435"/>
              <a:gd name="T50" fmla="*/ 390 w 426"/>
              <a:gd name="T51" fmla="*/ 89 h 435"/>
              <a:gd name="T52" fmla="*/ 381 w 426"/>
              <a:gd name="T53" fmla="*/ 97 h 435"/>
              <a:gd name="T54" fmla="*/ 345 w 426"/>
              <a:gd name="T55" fmla="*/ 97 h 435"/>
              <a:gd name="T56" fmla="*/ 328 w 426"/>
              <a:gd name="T57" fmla="*/ 89 h 435"/>
              <a:gd name="T58" fmla="*/ 328 w 426"/>
              <a:gd name="T59" fmla="*/ 53 h 435"/>
              <a:gd name="T60" fmla="*/ 345 w 426"/>
              <a:gd name="T61" fmla="*/ 36 h 435"/>
              <a:gd name="T62" fmla="*/ 381 w 426"/>
              <a:gd name="T63" fmla="*/ 36 h 435"/>
              <a:gd name="T64" fmla="*/ 390 w 426"/>
              <a:gd name="T65" fmla="*/ 53 h 435"/>
              <a:gd name="T66" fmla="*/ 390 w 426"/>
              <a:gd name="T67" fmla="*/ 89 h 435"/>
              <a:gd name="T68" fmla="*/ 292 w 426"/>
              <a:gd name="T69" fmla="*/ 213 h 435"/>
              <a:gd name="T70" fmla="*/ 292 w 426"/>
              <a:gd name="T71" fmla="*/ 213 h 435"/>
              <a:gd name="T72" fmla="*/ 213 w 426"/>
              <a:gd name="T73" fmla="*/ 133 h 435"/>
              <a:gd name="T74" fmla="*/ 132 w 426"/>
              <a:gd name="T75" fmla="*/ 213 h 435"/>
              <a:gd name="T76" fmla="*/ 213 w 426"/>
              <a:gd name="T77" fmla="*/ 293 h 435"/>
              <a:gd name="T78" fmla="*/ 292 w 426"/>
              <a:gd name="T79" fmla="*/ 21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rgbClr val="3E3F41"/>
          </a:solidFill>
          <a:ln>
            <a:noFill/>
          </a:ln>
          <a:effectLst/>
          <a:extLst/>
        </p:spPr>
        <p:txBody>
          <a:bodyPr wrap="none" lIns="91424" tIns="45712" rIns="91424" bIns="45712" anchor="ctr"/>
          <a:lstStyle/>
          <a:p>
            <a:pPr>
              <a:defRPr/>
            </a:pPr>
            <a:endParaRPr lang="en-US" dirty="0">
              <a:solidFill>
                <a:srgbClr val="000000"/>
              </a:solidFill>
              <a:latin typeface="Lato Light"/>
            </a:endParaRPr>
          </a:p>
        </p:txBody>
      </p:sp>
    </p:spTree>
    <p:extLst>
      <p:ext uri="{BB962C8B-B14F-4D97-AF65-F5344CB8AC3E}">
        <p14:creationId xmlns:p14="http://schemas.microsoft.com/office/powerpoint/2010/main" val="31559094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3032919"/>
            <a:ext cx="20647024" cy="8967547"/>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b="1" dirty="0" smtClean="0">
                <a:solidFill>
                  <a:srgbClr val="000000"/>
                </a:solidFill>
                <a:latin typeface="+mn-lt"/>
              </a:rPr>
              <a:t>¡Tu voz y acciones  pueden hacer una real diferencia! </a:t>
            </a:r>
          </a:p>
          <a:p>
            <a:pPr marL="685800" indent="-685800">
              <a:buFont typeface="Arial" panose="020B0604020202020204" pitchFamily="34" charset="0"/>
              <a:buChar char="•"/>
            </a:pPr>
            <a:r>
              <a:rPr lang="es-ES" sz="5400" dirty="0" smtClean="0">
                <a:solidFill>
                  <a:srgbClr val="000000"/>
                </a:solidFill>
                <a:latin typeface="+mn-lt"/>
              </a:rPr>
              <a:t>¡Comparte su historia! </a:t>
            </a:r>
          </a:p>
          <a:p>
            <a:pPr marL="685800" indent="-685800">
              <a:buFont typeface="Arial" panose="020B0604020202020204" pitchFamily="34" charset="0"/>
              <a:buChar char="•"/>
            </a:pPr>
            <a:r>
              <a:rPr lang="es-ES" sz="5400" dirty="0" smtClean="0">
                <a:solidFill>
                  <a:srgbClr val="000000"/>
                </a:solidFill>
                <a:latin typeface="+mn-lt"/>
              </a:rPr>
              <a:t>Actúa con integridad.</a:t>
            </a:r>
          </a:p>
          <a:p>
            <a:pPr marL="685800" indent="-685800">
              <a:buFont typeface="Arial" panose="020B0604020202020204" pitchFamily="34" charset="0"/>
              <a:buChar char="•"/>
            </a:pPr>
            <a:r>
              <a:rPr lang="es-ES" sz="5400" dirty="0" smtClean="0">
                <a:solidFill>
                  <a:srgbClr val="000000"/>
                </a:solidFill>
                <a:latin typeface="+mn-lt"/>
              </a:rPr>
              <a:t>Haz una promesa.</a:t>
            </a:r>
          </a:p>
          <a:p>
            <a:r>
              <a:rPr lang="es-ES" sz="5400" b="1" dirty="0" smtClean="0">
                <a:solidFill>
                  <a:srgbClr val="000000"/>
                </a:solidFill>
                <a:latin typeface="+mn-lt"/>
              </a:rPr>
              <a:t>¡Trabajando con otros puedes crear un impacto poderoso!</a:t>
            </a:r>
          </a:p>
          <a:p>
            <a:pPr marL="685800" indent="-685800">
              <a:buFont typeface="Arial" panose="020B0604020202020204" pitchFamily="34" charset="0"/>
              <a:buChar char="•"/>
            </a:pPr>
            <a:r>
              <a:rPr lang="es-ES" sz="5400" dirty="0" smtClean="0">
                <a:solidFill>
                  <a:srgbClr val="000000"/>
                </a:solidFill>
                <a:latin typeface="+mn-lt"/>
              </a:rPr>
              <a:t>Toma los pasos adecuados para empezar</a:t>
            </a:r>
          </a:p>
          <a:p>
            <a:pPr marL="685800" indent="-685800">
              <a:buFont typeface="Arial" panose="020B0604020202020204" pitchFamily="34" charset="0"/>
              <a:buChar char="•"/>
            </a:pPr>
            <a:r>
              <a:rPr lang="es-ES" sz="5400" dirty="0" smtClean="0">
                <a:solidFill>
                  <a:srgbClr val="000000"/>
                </a:solidFill>
                <a:latin typeface="+mn-lt"/>
              </a:rPr>
              <a:t>Considera los riesgos</a:t>
            </a:r>
          </a:p>
          <a:p>
            <a:pPr marL="685800" indent="-685800">
              <a:buFont typeface="Arial" panose="020B0604020202020204" pitchFamily="34" charset="0"/>
              <a:buChar char="•"/>
            </a:pPr>
            <a:r>
              <a:rPr lang="es-ES" sz="5400" dirty="0" smtClean="0">
                <a:solidFill>
                  <a:srgbClr val="000000"/>
                </a:solidFill>
                <a:latin typeface="+mn-lt"/>
              </a:rPr>
              <a:t>Involucra a tu comunidad</a:t>
            </a:r>
          </a:p>
          <a:p>
            <a:pPr marL="685800" indent="-685800">
              <a:buFont typeface="Arial" panose="020B0604020202020204" pitchFamily="34" charset="0"/>
              <a:buChar char="•"/>
            </a:pPr>
            <a:r>
              <a:rPr lang="es-ES" sz="5400" dirty="0" smtClean="0">
                <a:solidFill>
                  <a:srgbClr val="000000"/>
                </a:solidFill>
                <a:latin typeface="+mn-lt"/>
              </a:rPr>
              <a:t>Educa y sensibiliza</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Conclusión Parte 3</a:t>
            </a:r>
            <a:r>
              <a:rPr lang="en-US" sz="8001" dirty="0" smtClean="0">
                <a:solidFill>
                  <a:schemeClr val="accent1"/>
                </a:solidFill>
                <a:latin typeface="+mj-lt"/>
                <a:cs typeface="Lato Regular"/>
              </a:rPr>
              <a:t>: </a:t>
            </a:r>
            <a:r>
              <a:rPr lang="es-ES" sz="8001" b="1" dirty="0">
                <a:solidFill>
                  <a:schemeClr val="accent1"/>
                </a:solidFill>
                <a:cs typeface="Lato Regular"/>
              </a:rPr>
              <a:t>Qué hemos aprendido?</a:t>
            </a:r>
          </a:p>
        </p:txBody>
      </p:sp>
    </p:spTree>
    <p:extLst>
      <p:ext uri="{BB962C8B-B14F-4D97-AF65-F5344CB8AC3E}">
        <p14:creationId xmlns:p14="http://schemas.microsoft.com/office/powerpoint/2010/main" val="10750093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55563" y="10077170"/>
            <a:ext cx="21547782" cy="2015894"/>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11500" b="1" dirty="0" smtClean="0">
                <a:solidFill>
                  <a:srgbClr val="000000"/>
                </a:solidFill>
                <a:latin typeface="+mj-lt"/>
                <a:cs typeface="Lato Black"/>
              </a:rPr>
              <a:t>Parte 4: Corrupción &amp; Liderazgo </a:t>
            </a:r>
            <a:endParaRPr lang="es-ES" sz="11500" b="1" dirty="0">
              <a:solidFill>
                <a:srgbClr val="000000"/>
              </a:solidFill>
              <a:latin typeface="+mj-lt"/>
              <a:cs typeface="Lato Light"/>
            </a:endParaRPr>
          </a:p>
        </p:txBody>
      </p:sp>
      <p:grpSp>
        <p:nvGrpSpPr>
          <p:cNvPr id="14" name="Group 13"/>
          <p:cNvGrpSpPr/>
          <p:nvPr/>
        </p:nvGrpSpPr>
        <p:grpSpPr>
          <a:xfrm>
            <a:off x="1982359" y="12093062"/>
            <a:ext cx="15164992" cy="98580"/>
            <a:chOff x="4517996" y="10410325"/>
            <a:chExt cx="15868517" cy="158763"/>
          </a:xfrm>
        </p:grpSpPr>
        <p:sp>
          <p:nvSpPr>
            <p:cNvPr id="15" name="Rectangle 14"/>
            <p:cNvSpPr/>
            <p:nvPr/>
          </p:nvSpPr>
          <p:spPr>
            <a:xfrm>
              <a:off x="4517996" y="10410325"/>
              <a:ext cx="2606953" cy="15876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170309" y="10410325"/>
              <a:ext cx="2606953" cy="15876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9822621" y="10410325"/>
              <a:ext cx="2606953" cy="15876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2474934" y="10410325"/>
              <a:ext cx="2606953" cy="158763"/>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5127247" y="10410325"/>
              <a:ext cx="2606953" cy="158763"/>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7779560" y="10410325"/>
              <a:ext cx="2606953" cy="158763"/>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Plassholder for bilde 1"/>
          <p:cNvSpPr>
            <a:spLocks noGrp="1"/>
          </p:cNvSpPr>
          <p:nvPr>
            <p:ph type="pic" sz="quarter" idx="13"/>
          </p:nvPr>
        </p:nvSpPr>
        <p:spPr/>
      </p:sp>
      <p:pic>
        <p:nvPicPr>
          <p:cNvPr id="12" name="Plassholder for bilde 7"/>
          <p:cNvPicPr>
            <a:picLocks noChangeAspect="1"/>
          </p:cNvPicPr>
          <p:nvPr/>
        </p:nvPicPr>
        <p:blipFill rotWithShape="1">
          <a:blip r:embed="rId2">
            <a:extLst>
              <a:ext uri="{28A0092B-C50C-407E-A947-70E740481C1C}">
                <a14:useLocalDpi xmlns:a14="http://schemas.microsoft.com/office/drawing/2010/main" val="0"/>
              </a:ext>
            </a:extLst>
          </a:blip>
          <a:srcRect l="89" t="6880" r="-89" b="37003"/>
          <a:stretch/>
        </p:blipFill>
        <p:spPr>
          <a:xfrm>
            <a:off x="0" y="0"/>
            <a:ext cx="24377650" cy="9056914"/>
          </a:xfrm>
          <a:prstGeom prst="rect">
            <a:avLst/>
          </a:prstGeom>
          <a:effectLst/>
        </p:spPr>
      </p:pic>
    </p:spTree>
    <p:extLst>
      <p:ext uri="{BB962C8B-B14F-4D97-AF65-F5344CB8AC3E}">
        <p14:creationId xmlns:p14="http://schemas.microsoft.com/office/powerpoint/2010/main" val="11260017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4683919"/>
            <a:ext cx="20647024" cy="6750530"/>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b="1" dirty="0" smtClean="0">
                <a:solidFill>
                  <a:srgbClr val="000000"/>
                </a:solidFill>
                <a:latin typeface="+mn-lt"/>
              </a:rPr>
              <a:t>Qué veremos  en la Parte  4: </a:t>
            </a:r>
          </a:p>
          <a:p>
            <a:pPr marL="685800" indent="-685800">
              <a:buFont typeface="Arial" panose="020B0604020202020204" pitchFamily="34" charset="0"/>
              <a:buChar char="•"/>
            </a:pPr>
            <a:r>
              <a:rPr lang="es-ES" sz="5400" dirty="0" smtClean="0">
                <a:solidFill>
                  <a:srgbClr val="000000"/>
                </a:solidFill>
                <a:latin typeface="+mn-lt"/>
              </a:rPr>
              <a:t>Qué puedes hacer como líder para prevenir la corrupción?</a:t>
            </a:r>
          </a:p>
          <a:p>
            <a:pPr marL="685800" indent="-685800">
              <a:buFont typeface="Arial" panose="020B0604020202020204" pitchFamily="34" charset="0"/>
              <a:buChar char="•"/>
            </a:pPr>
            <a:r>
              <a:rPr lang="es-ES" sz="5400" dirty="0" smtClean="0">
                <a:solidFill>
                  <a:srgbClr val="000000"/>
                </a:solidFill>
                <a:latin typeface="+mn-lt"/>
              </a:rPr>
              <a:t>Por qué es tan importante la transparencia?</a:t>
            </a:r>
          </a:p>
          <a:p>
            <a:pPr marL="685800" indent="-685800">
              <a:buFont typeface="Arial" panose="020B0604020202020204" pitchFamily="34" charset="0"/>
              <a:buChar char="•"/>
            </a:pPr>
            <a:r>
              <a:rPr lang="es-ES" sz="5400" dirty="0" smtClean="0">
                <a:solidFill>
                  <a:srgbClr val="000000"/>
                </a:solidFill>
                <a:latin typeface="+mn-lt"/>
              </a:rPr>
              <a:t>Qué herramientas son buenas para prevenir o erradicar la corrupción? </a:t>
            </a:r>
          </a:p>
          <a:p>
            <a:pPr marL="1600017" lvl="1" indent="-685800">
              <a:buFont typeface="Arial" panose="020B0604020202020204" pitchFamily="34" charset="0"/>
              <a:buChar char="•"/>
            </a:pPr>
            <a:r>
              <a:rPr lang="es-ES" sz="4600" dirty="0" smtClean="0">
                <a:solidFill>
                  <a:srgbClr val="000000"/>
                </a:solidFill>
                <a:latin typeface="+mn-lt"/>
              </a:rPr>
              <a:t>Qué tipo de normas y procedimientos son importantes para prevenir la corrupción?</a:t>
            </a:r>
          </a:p>
          <a:p>
            <a:pPr marL="1600017" lvl="1" indent="-685800">
              <a:buFont typeface="Arial" panose="020B0604020202020204" pitchFamily="34" charset="0"/>
              <a:buChar char="•"/>
            </a:pPr>
            <a:r>
              <a:rPr lang="es-ES" sz="4600" dirty="0" smtClean="0">
                <a:solidFill>
                  <a:srgbClr val="000000"/>
                </a:solidFill>
                <a:latin typeface="+mn-lt"/>
              </a:rPr>
              <a:t>Qué normas y procedimientos pueden ser utilizados para sancionar la corrupción, si ésta existe?</a:t>
            </a:r>
            <a:endParaRPr lang="es-ES" sz="46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Cómo pueden prevenir los líderes la corrupción</a:t>
            </a:r>
            <a:r>
              <a:rPr lang="en-US" sz="8001" dirty="0" smtClean="0">
                <a:solidFill>
                  <a:schemeClr val="accent1"/>
                </a:solidFill>
                <a:latin typeface="+mj-lt"/>
                <a:cs typeface="Lato Regular"/>
              </a:rPr>
              <a:t>?</a:t>
            </a:r>
            <a:endParaRPr lang="en-US" sz="8001" dirty="0">
              <a:solidFill>
                <a:schemeClr val="accent1"/>
              </a:solidFill>
              <a:latin typeface="+mj-lt"/>
              <a:cs typeface="Lato Regular"/>
            </a:endParaRPr>
          </a:p>
        </p:txBody>
      </p:sp>
    </p:spTree>
    <p:extLst>
      <p:ext uri="{BB962C8B-B14F-4D97-AF65-F5344CB8AC3E}">
        <p14:creationId xmlns:p14="http://schemas.microsoft.com/office/powerpoint/2010/main" val="9923993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21"/>
            <a:ext cx="20647024" cy="5032110"/>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s-ES" sz="5000" dirty="0" smtClean="0">
                <a:solidFill>
                  <a:srgbClr val="000000"/>
                </a:solidFill>
                <a:latin typeface="Calibri Light" panose="020F0302020204030204" pitchFamily="34" charset="0"/>
              </a:rPr>
              <a:t>Una organización sin fines de lucro va a comprar un nuevo edificio para sus oficinas. El edificio actual lo venderá por 250.00 dólares americanos. De acuerdo a las regulaciones impositivas gubernamentales, el comprador debe pagar impuestos basándose en el precio de venta. Como esto equivale a un alto porcentaje, la organización acuerda con el comprador en “reducir” el precio nominal a 150.000 dólares americanos, en una factura separada, para que así el comprador pague menos impuestos. </a:t>
            </a:r>
            <a:endParaRPr lang="es-ES" sz="5000" b="1" dirty="0">
              <a:solidFill>
                <a:srgbClr val="000000"/>
              </a:solidFill>
              <a:latin typeface="Calibri Light" panose="020F0302020204030204" pitchFamily="34" charset="0"/>
            </a:endParaRPr>
          </a:p>
        </p:txBody>
      </p:sp>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s-ES" sz="8001" dirty="0" smtClean="0">
                <a:solidFill>
                  <a:schemeClr val="accent1"/>
                </a:solidFill>
                <a:latin typeface="Calibri" panose="020F0502020204030204" pitchFamily="34" charset="0"/>
                <a:cs typeface="Lato Regular"/>
              </a:rPr>
              <a:t>Estudio de Caso</a:t>
            </a:r>
            <a:endParaRPr lang="es-ES" sz="8001" dirty="0">
              <a:solidFill>
                <a:schemeClr val="accent1"/>
              </a:solidFill>
              <a:latin typeface="Calibri" panose="020F0502020204030204" pitchFamily="34" charset="0"/>
              <a:cs typeface="Lato Regular"/>
            </a:endParaRPr>
          </a:p>
        </p:txBody>
      </p:sp>
      <p:sp>
        <p:nvSpPr>
          <p:cNvPr id="12" name="Subtitle 2"/>
          <p:cNvSpPr txBox="1">
            <a:spLocks/>
          </p:cNvSpPr>
          <p:nvPr/>
        </p:nvSpPr>
        <p:spPr>
          <a:xfrm>
            <a:off x="2171701" y="7811031"/>
            <a:ext cx="20647024" cy="3724060"/>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s-ES" sz="5000" b="1" dirty="0" smtClean="0">
                <a:solidFill>
                  <a:srgbClr val="000000"/>
                </a:solidFill>
                <a:latin typeface="Calibri Light" panose="020F0302020204030204" pitchFamily="34" charset="0"/>
              </a:rPr>
              <a:t>Preguntas:</a:t>
            </a:r>
          </a:p>
          <a:p>
            <a:r>
              <a:rPr lang="es-ES" sz="5000" dirty="0" smtClean="0">
                <a:solidFill>
                  <a:srgbClr val="000000"/>
                </a:solidFill>
                <a:latin typeface="Calibri Light" panose="020F0302020204030204" pitchFamily="34" charset="0"/>
              </a:rPr>
              <a:t>Si tú fueras un miembro de la directiva de esta organización sin fines de lucro:</a:t>
            </a:r>
          </a:p>
          <a:p>
            <a:pPr marL="571509" indent="-571509">
              <a:buFont typeface="Arial" panose="020B0604020202020204" pitchFamily="34" charset="0"/>
              <a:buChar char="•"/>
            </a:pPr>
            <a:r>
              <a:rPr lang="es-ES" sz="5000" dirty="0" smtClean="0">
                <a:solidFill>
                  <a:srgbClr val="000000"/>
                </a:solidFill>
                <a:latin typeface="Calibri Light" panose="020F0302020204030204" pitchFamily="34" charset="0"/>
              </a:rPr>
              <a:t>Qué pensarías al respecto? </a:t>
            </a:r>
          </a:p>
          <a:p>
            <a:pPr marL="571509" indent="-571509">
              <a:buFont typeface="Arial" panose="020B0604020202020204" pitchFamily="34" charset="0"/>
              <a:buChar char="•"/>
            </a:pPr>
            <a:r>
              <a:rPr lang="es-ES" sz="5000" dirty="0" smtClean="0">
                <a:solidFill>
                  <a:srgbClr val="000000"/>
                </a:solidFill>
                <a:latin typeface="Calibri Light" panose="020F0302020204030204" pitchFamily="34" charset="0"/>
              </a:rPr>
              <a:t>Cómo responderías? </a:t>
            </a:r>
            <a:endParaRPr lang="es-ES" sz="5000" b="1" dirty="0">
              <a:solidFill>
                <a:srgbClr val="000000"/>
              </a:solidFill>
              <a:latin typeface="Calibri Light" panose="020F0302020204030204" pitchFamily="34" charset="0"/>
            </a:endParaRPr>
          </a:p>
        </p:txBody>
      </p:sp>
      <p:sp>
        <p:nvSpPr>
          <p:cNvPr id="14" name="Oval 20"/>
          <p:cNvSpPr/>
          <p:nvPr/>
        </p:nvSpPr>
        <p:spPr>
          <a:xfrm>
            <a:off x="22649091" y="227222"/>
            <a:ext cx="1554714" cy="1554714"/>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Tree>
    <p:extLst>
      <p:ext uri="{BB962C8B-B14F-4D97-AF65-F5344CB8AC3E}">
        <p14:creationId xmlns:p14="http://schemas.microsoft.com/office/powerpoint/2010/main" val="10796679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19"/>
            <a:ext cx="20647024" cy="10206860"/>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i="1" dirty="0" smtClean="0">
                <a:solidFill>
                  <a:srgbClr val="000000"/>
                </a:solidFill>
                <a:latin typeface="+mn-lt"/>
              </a:rPr>
              <a:t>“No sólo somos responsables por lo que hacemos, sino también por lo que no hacemos.”</a:t>
            </a:r>
          </a:p>
          <a:p>
            <a:r>
              <a:rPr lang="es-ES" sz="5400" dirty="0" smtClean="0">
                <a:solidFill>
                  <a:srgbClr val="000000"/>
                </a:solidFill>
                <a:latin typeface="+mn-lt"/>
              </a:rPr>
              <a:t>									</a:t>
            </a:r>
            <a:r>
              <a:rPr lang="es-ES" sz="4000" dirty="0" smtClean="0">
                <a:solidFill>
                  <a:srgbClr val="000000"/>
                </a:solidFill>
                <a:latin typeface="+mn-lt"/>
              </a:rPr>
              <a:t>- Moliere</a:t>
            </a:r>
          </a:p>
          <a:p>
            <a:r>
              <a:rPr lang="es-ES" sz="5400" i="1" dirty="0" smtClean="0">
                <a:solidFill>
                  <a:srgbClr val="000000"/>
                </a:solidFill>
                <a:latin typeface="+mn-lt"/>
              </a:rPr>
              <a:t>“Como líder, la mayor responsabilidad sobre tus hombros es practicar la conducta que quieres que otros tengan.” </a:t>
            </a:r>
          </a:p>
          <a:p>
            <a:r>
              <a:rPr lang="es-ES" sz="5400" dirty="0" smtClean="0">
                <a:solidFill>
                  <a:srgbClr val="000000"/>
                </a:solidFill>
                <a:latin typeface="+mn-lt"/>
              </a:rPr>
              <a:t>									</a:t>
            </a:r>
            <a:r>
              <a:rPr lang="es-ES" sz="4000" dirty="0" smtClean="0">
                <a:solidFill>
                  <a:srgbClr val="000000"/>
                </a:solidFill>
                <a:latin typeface="+mn-lt"/>
              </a:rPr>
              <a:t>- </a:t>
            </a:r>
            <a:r>
              <a:rPr lang="es-ES" sz="4000" dirty="0" err="1" smtClean="0">
                <a:solidFill>
                  <a:srgbClr val="000000"/>
                </a:solidFill>
                <a:latin typeface="+mn-lt"/>
              </a:rPr>
              <a:t>Himanshu</a:t>
            </a:r>
            <a:r>
              <a:rPr lang="es-ES" sz="4000" dirty="0" smtClean="0">
                <a:solidFill>
                  <a:srgbClr val="000000"/>
                </a:solidFill>
                <a:latin typeface="+mn-lt"/>
              </a:rPr>
              <a:t> </a:t>
            </a:r>
            <a:r>
              <a:rPr lang="es-ES" sz="4000" dirty="0" err="1" smtClean="0">
                <a:solidFill>
                  <a:srgbClr val="000000"/>
                </a:solidFill>
                <a:latin typeface="+mn-lt"/>
              </a:rPr>
              <a:t>Bhatia</a:t>
            </a:r>
            <a:endParaRPr lang="es-ES" sz="4000" dirty="0" smtClean="0">
              <a:solidFill>
                <a:srgbClr val="000000"/>
              </a:solidFill>
              <a:latin typeface="+mn-lt"/>
            </a:endParaRPr>
          </a:p>
          <a:p>
            <a:r>
              <a:rPr lang="es-ES" sz="5400" i="1" dirty="0" smtClean="0">
                <a:solidFill>
                  <a:srgbClr val="000000"/>
                </a:solidFill>
                <a:latin typeface="+mn-lt"/>
              </a:rPr>
              <a:t>“Nada funcionará a menos que tú lo hagas.”</a:t>
            </a:r>
          </a:p>
          <a:p>
            <a:r>
              <a:rPr lang="es-ES" sz="5400" dirty="0" smtClean="0">
                <a:solidFill>
                  <a:srgbClr val="000000"/>
                </a:solidFill>
                <a:latin typeface="+mn-lt"/>
              </a:rPr>
              <a:t>									</a:t>
            </a:r>
            <a:r>
              <a:rPr lang="es-ES" sz="4000" dirty="0" smtClean="0">
                <a:solidFill>
                  <a:srgbClr val="000000"/>
                </a:solidFill>
                <a:latin typeface="+mn-lt"/>
              </a:rPr>
              <a:t>- Maya </a:t>
            </a:r>
            <a:r>
              <a:rPr lang="es-ES" sz="4000" dirty="0" err="1" smtClean="0">
                <a:solidFill>
                  <a:srgbClr val="000000"/>
                </a:solidFill>
                <a:latin typeface="+mn-lt"/>
              </a:rPr>
              <a:t>Angelou</a:t>
            </a:r>
            <a:endParaRPr lang="es-ES" sz="4000" dirty="0" smtClean="0">
              <a:solidFill>
                <a:srgbClr val="000000"/>
              </a:solidFill>
              <a:latin typeface="+mn-lt"/>
            </a:endParaRPr>
          </a:p>
          <a:p>
            <a:r>
              <a:rPr lang="es-ES" sz="5400" i="1" dirty="0" smtClean="0">
                <a:solidFill>
                  <a:srgbClr val="000000"/>
                </a:solidFill>
                <a:latin typeface="+mn-lt"/>
              </a:rPr>
              <a:t>“Creo que es una obligación moral, no aliarse con el poder en contra de los más desprotegidos.” </a:t>
            </a:r>
          </a:p>
          <a:p>
            <a:r>
              <a:rPr lang="es-ES" sz="5400" dirty="0" smtClean="0">
                <a:solidFill>
                  <a:srgbClr val="000000"/>
                </a:solidFill>
                <a:latin typeface="+mn-lt"/>
              </a:rPr>
              <a:t>						</a:t>
            </a:r>
            <a:r>
              <a:rPr lang="en-US" sz="5400" dirty="0" smtClean="0">
                <a:solidFill>
                  <a:srgbClr val="000000"/>
                </a:solidFill>
                <a:latin typeface="+mn-lt"/>
              </a:rPr>
              <a:t>			</a:t>
            </a:r>
            <a:r>
              <a:rPr lang="en-US" sz="4000" dirty="0" smtClean="0">
                <a:solidFill>
                  <a:srgbClr val="000000"/>
                </a:solidFill>
                <a:latin typeface="+mn-lt"/>
              </a:rPr>
              <a:t>- Chinua Achebe</a:t>
            </a:r>
            <a:endParaRPr lang="en-US" sz="40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Inspiradoras citas sobre Liderazgo</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21263081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363829" y="4021187"/>
            <a:ext cx="21112714" cy="5724608"/>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s-ES" sz="10000" dirty="0" smtClean="0">
                <a:solidFill>
                  <a:srgbClr val="000000"/>
                </a:solidFill>
                <a:latin typeface="+mj-lt"/>
              </a:rPr>
              <a:t>Qué pueden hacer los líderes eficientes para rechazar o luchar contra la corrupción en su organización, compañía u otros lugares?</a:t>
            </a:r>
            <a:endParaRPr lang="es-ES" sz="10000" dirty="0">
              <a:solidFill>
                <a:srgbClr val="000000"/>
              </a:solidFill>
              <a:latin typeface="+mj-lt"/>
            </a:endParaRPr>
          </a:p>
        </p:txBody>
      </p:sp>
    </p:spTree>
    <p:extLst>
      <p:ext uri="{BB962C8B-B14F-4D97-AF65-F5344CB8AC3E}">
        <p14:creationId xmlns:p14="http://schemas.microsoft.com/office/powerpoint/2010/main" val="39319792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5707817"/>
            <a:ext cx="20647024" cy="2941282"/>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914400" indent="-914400">
              <a:buFont typeface="+mj-lt"/>
              <a:buAutoNum type="arabicPeriod"/>
            </a:pPr>
            <a:r>
              <a:rPr lang="es-ES" sz="5400" dirty="0" smtClean="0">
                <a:solidFill>
                  <a:srgbClr val="000000"/>
                </a:solidFill>
                <a:latin typeface="+mn-lt"/>
              </a:rPr>
              <a:t>Dictar normas y procedimientos</a:t>
            </a:r>
          </a:p>
          <a:p>
            <a:pPr marL="914400" indent="-914400">
              <a:buFont typeface="+mj-lt"/>
              <a:buAutoNum type="arabicPeriod"/>
            </a:pPr>
            <a:r>
              <a:rPr lang="es-ES" sz="5400" dirty="0" smtClean="0">
                <a:solidFill>
                  <a:srgbClr val="000000"/>
                </a:solidFill>
                <a:latin typeface="+mn-lt"/>
              </a:rPr>
              <a:t>Ser trasparente</a:t>
            </a:r>
          </a:p>
          <a:p>
            <a:pPr marL="914400" indent="-914400">
              <a:buFont typeface="+mj-lt"/>
              <a:buAutoNum type="arabicPeriod"/>
            </a:pPr>
            <a:r>
              <a:rPr lang="es-ES" sz="5400" dirty="0" smtClean="0">
                <a:solidFill>
                  <a:srgbClr val="000000"/>
                </a:solidFill>
                <a:latin typeface="+mn-lt"/>
              </a:rPr>
              <a:t>Implementar las normas y procedimientos</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Qué puedes hacer como líder?</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31654356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4142786"/>
            <a:ext cx="20647024" cy="5697934"/>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b="1" dirty="0" smtClean="0">
                <a:solidFill>
                  <a:srgbClr val="000000"/>
                </a:solidFill>
                <a:latin typeface="+mn-lt"/>
              </a:rPr>
              <a:t>Rutina de ejercicio de las normas necesarias: </a:t>
            </a:r>
          </a:p>
          <a:p>
            <a:pPr marL="914400" indent="-914400">
              <a:buFont typeface="Arial" panose="020B0604020202020204" pitchFamily="34" charset="0"/>
              <a:buChar char="•"/>
            </a:pPr>
            <a:r>
              <a:rPr lang="es-ES" sz="5400" dirty="0" smtClean="0">
                <a:solidFill>
                  <a:srgbClr val="000000"/>
                </a:solidFill>
                <a:latin typeface="+mn-lt"/>
              </a:rPr>
              <a:t>Investiga: Qué es lo que tienen las organizaciones similares a la tuya? </a:t>
            </a:r>
          </a:p>
          <a:p>
            <a:pPr marL="914400" indent="-914400">
              <a:buFont typeface="Arial" panose="020B0604020202020204" pitchFamily="34" charset="0"/>
              <a:buChar char="•"/>
            </a:pPr>
            <a:r>
              <a:rPr lang="es-ES" sz="5400" dirty="0" smtClean="0">
                <a:solidFill>
                  <a:srgbClr val="000000"/>
                </a:solidFill>
                <a:latin typeface="+mn-lt"/>
              </a:rPr>
              <a:t>Qué es lo excepcional en tu organización? </a:t>
            </a:r>
          </a:p>
          <a:p>
            <a:pPr marL="914400" indent="-914400">
              <a:buFont typeface="Arial" panose="020B0604020202020204" pitchFamily="34" charset="0"/>
              <a:buChar char="•"/>
            </a:pPr>
            <a:r>
              <a:rPr lang="es-ES" sz="5400" dirty="0" smtClean="0">
                <a:solidFill>
                  <a:srgbClr val="000000"/>
                </a:solidFill>
                <a:latin typeface="+mn-lt"/>
              </a:rPr>
              <a:t>Cuáles son las prioridades? </a:t>
            </a:r>
          </a:p>
          <a:p>
            <a:pPr marL="914400" indent="-914400">
              <a:buFont typeface="Arial" panose="020B0604020202020204" pitchFamily="34" charset="0"/>
              <a:buChar char="•"/>
            </a:pPr>
            <a:r>
              <a:rPr lang="es-ES" sz="5400" dirty="0" smtClean="0">
                <a:solidFill>
                  <a:srgbClr val="000000"/>
                </a:solidFill>
                <a:latin typeface="+mn-lt"/>
              </a:rPr>
              <a:t>Consulta con la gente de tu organización para obtener sus ideas y comentarios</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Paso 1: Desarrollando normas y procedimientos</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323171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4142786"/>
            <a:ext cx="20647024" cy="4693556"/>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a:buFont typeface="Arial" panose="020B0604020202020204" pitchFamily="34" charset="0"/>
              <a:buChar char="•"/>
            </a:pPr>
            <a:r>
              <a:rPr lang="es-ES" sz="5400" dirty="0" smtClean="0">
                <a:solidFill>
                  <a:srgbClr val="000000"/>
                </a:solidFill>
                <a:latin typeface="+mn-lt"/>
              </a:rPr>
              <a:t>Escribe la norma con palabras que sean fáciles de comprender.</a:t>
            </a:r>
          </a:p>
          <a:p>
            <a:pPr marL="685800" indent="-685800">
              <a:buFont typeface="Arial" panose="020B0604020202020204" pitchFamily="34" charset="0"/>
              <a:buChar char="•"/>
            </a:pPr>
            <a:r>
              <a:rPr lang="es-ES" sz="5400" dirty="0" smtClean="0">
                <a:solidFill>
                  <a:srgbClr val="000000"/>
                </a:solidFill>
                <a:latin typeface="+mn-lt"/>
              </a:rPr>
              <a:t>Haz preguntas con “ y si”. ¿Cubre todo lo usual e inusual?</a:t>
            </a:r>
          </a:p>
          <a:p>
            <a:pPr marL="685800" indent="-685800">
              <a:buFont typeface="Arial" panose="020B0604020202020204" pitchFamily="34" charset="0"/>
              <a:buChar char="•"/>
            </a:pPr>
            <a:r>
              <a:rPr lang="es-ES" sz="5400" dirty="0" smtClean="0">
                <a:solidFill>
                  <a:srgbClr val="000000"/>
                </a:solidFill>
                <a:latin typeface="+mn-lt"/>
              </a:rPr>
              <a:t>Habla con la gente que hará cumplir la norma, pero también con los que tienen que vivir de acuerdo con ellas.</a:t>
            </a:r>
          </a:p>
          <a:p>
            <a:pPr marL="685800" indent="-685800">
              <a:buFont typeface="Arial" panose="020B0604020202020204" pitchFamily="34" charset="0"/>
              <a:buChar char="•"/>
            </a:pPr>
            <a:r>
              <a:rPr lang="es-ES" sz="5400" dirty="0" smtClean="0">
                <a:solidFill>
                  <a:srgbClr val="000000"/>
                </a:solidFill>
                <a:latin typeface="+mn-lt"/>
              </a:rPr>
              <a:t>Prueba la norma pidiendo la opinión de otros.</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Paso 2: Proyecta, afina y escribe las normas</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1323757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3791094"/>
            <a:ext cx="20647024" cy="4437076"/>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a:buFont typeface="Arial" panose="020B0604020202020204" pitchFamily="34" charset="0"/>
              <a:buChar char="•"/>
            </a:pPr>
            <a:r>
              <a:rPr lang="es-ES" sz="5400" dirty="0" smtClean="0">
                <a:solidFill>
                  <a:srgbClr val="000000"/>
                </a:solidFill>
                <a:latin typeface="+mn-lt"/>
              </a:rPr>
              <a:t>Un abogado deberá  controlar la redacción del documento y asegurar que esté de acuerdo a las leyes nacionales.</a:t>
            </a:r>
          </a:p>
          <a:p>
            <a:pPr marL="685800" indent="-685800">
              <a:buFont typeface="Arial" panose="020B0604020202020204" pitchFamily="34" charset="0"/>
              <a:buChar char="•"/>
            </a:pPr>
            <a:r>
              <a:rPr lang="es-ES" sz="5400" dirty="0" smtClean="0">
                <a:solidFill>
                  <a:srgbClr val="000000"/>
                </a:solidFill>
                <a:latin typeface="+mn-lt"/>
              </a:rPr>
              <a:t>La Directiva de la organización deberá respaldar las normas.</a:t>
            </a:r>
          </a:p>
          <a:p>
            <a:pPr marL="685800" indent="-685800">
              <a:buFont typeface="Arial" panose="020B0604020202020204" pitchFamily="34" charset="0"/>
              <a:buChar char="•"/>
            </a:pPr>
            <a:r>
              <a:rPr lang="es-ES" sz="5400" dirty="0" smtClean="0">
                <a:solidFill>
                  <a:srgbClr val="000000"/>
                </a:solidFill>
                <a:latin typeface="+mn-lt"/>
              </a:rPr>
              <a:t>Debe existir un procedimiento para publicar las normas de manera que los beneficiarios tengan acceso a ellas.</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Paso 3: Aprueba y respalda las normas</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26931265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563" y="2578322"/>
            <a:ext cx="16865360" cy="9481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14"/>
          <p:cNvSpPr/>
          <p:nvPr/>
        </p:nvSpPr>
        <p:spPr>
          <a:xfrm>
            <a:off x="1431210" y="744780"/>
            <a:ext cx="12506464"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Video: Fraude en la oficina</a:t>
            </a:r>
            <a:endParaRPr lang="es-ES" sz="8001" dirty="0">
              <a:solidFill>
                <a:schemeClr val="accent1"/>
              </a:solidFill>
              <a:latin typeface="+mj-lt"/>
              <a:cs typeface="Lato Regular"/>
            </a:endParaRPr>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0" name="Oval 37"/>
          <p:cNvSpPr/>
          <p:nvPr/>
        </p:nvSpPr>
        <p:spPr>
          <a:xfrm>
            <a:off x="22691411" y="227221"/>
            <a:ext cx="1554714" cy="1554714"/>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45"/>
          <p:cNvSpPr>
            <a:spLocks noChangeArrowheads="1"/>
          </p:cNvSpPr>
          <p:nvPr/>
        </p:nvSpPr>
        <p:spPr bwMode="auto">
          <a:xfrm>
            <a:off x="23135294" y="706128"/>
            <a:ext cx="666948" cy="596901"/>
          </a:xfrm>
          <a:custGeom>
            <a:avLst/>
            <a:gdLst>
              <a:gd name="T0" fmla="*/ 72075278 w 588"/>
              <a:gd name="T1" fmla="*/ 56019554 h 524"/>
              <a:gd name="T2" fmla="*/ 72075278 w 588"/>
              <a:gd name="T3" fmla="*/ 56019554 h 524"/>
              <a:gd name="T4" fmla="*/ 53766324 w 588"/>
              <a:gd name="T5" fmla="*/ 56019554 h 524"/>
              <a:gd name="T6" fmla="*/ 49253450 w 588"/>
              <a:gd name="T7" fmla="*/ 56019554 h 524"/>
              <a:gd name="T8" fmla="*/ 49253450 w 588"/>
              <a:gd name="T9" fmla="*/ 62388158 h 524"/>
              <a:gd name="T10" fmla="*/ 53766324 w 588"/>
              <a:gd name="T11" fmla="*/ 67067360 h 524"/>
              <a:gd name="T12" fmla="*/ 53766324 w 588"/>
              <a:gd name="T13" fmla="*/ 67976954 h 524"/>
              <a:gd name="T14" fmla="*/ 21919109 w 588"/>
              <a:gd name="T15" fmla="*/ 67976954 h 524"/>
              <a:gd name="T16" fmla="*/ 21919109 w 588"/>
              <a:gd name="T17" fmla="*/ 67067360 h 524"/>
              <a:gd name="T18" fmla="*/ 27334342 w 588"/>
              <a:gd name="T19" fmla="*/ 62388158 h 524"/>
              <a:gd name="T20" fmla="*/ 27334342 w 588"/>
              <a:gd name="T21" fmla="*/ 56019554 h 524"/>
              <a:gd name="T22" fmla="*/ 21919109 w 588"/>
              <a:gd name="T23" fmla="*/ 56019554 h 524"/>
              <a:gd name="T24" fmla="*/ 3739064 w 588"/>
              <a:gd name="T25" fmla="*/ 56019554 h 524"/>
              <a:gd name="T26" fmla="*/ 0 w 588"/>
              <a:gd name="T27" fmla="*/ 52380095 h 524"/>
              <a:gd name="T28" fmla="*/ 0 w 588"/>
              <a:gd name="T29" fmla="*/ 3639459 h 524"/>
              <a:gd name="T30" fmla="*/ 3739064 w 588"/>
              <a:gd name="T31" fmla="*/ 0 h 524"/>
              <a:gd name="T32" fmla="*/ 72075278 w 588"/>
              <a:gd name="T33" fmla="*/ 0 h 524"/>
              <a:gd name="T34" fmla="*/ 75685433 w 588"/>
              <a:gd name="T35" fmla="*/ 3639459 h 524"/>
              <a:gd name="T36" fmla="*/ 75685433 w 588"/>
              <a:gd name="T37" fmla="*/ 52380095 h 524"/>
              <a:gd name="T38" fmla="*/ 72075278 w 588"/>
              <a:gd name="T39" fmla="*/ 56019554 h 524"/>
              <a:gd name="T40" fmla="*/ 71172559 w 588"/>
              <a:gd name="T41" fmla="*/ 4549054 h 524"/>
              <a:gd name="T42" fmla="*/ 71172559 w 588"/>
              <a:gd name="T43" fmla="*/ 4549054 h 524"/>
              <a:gd name="T44" fmla="*/ 5544142 w 588"/>
              <a:gd name="T45" fmla="*/ 4549054 h 524"/>
              <a:gd name="T46" fmla="*/ 5544142 w 588"/>
              <a:gd name="T47" fmla="*/ 45881344 h 524"/>
              <a:gd name="T48" fmla="*/ 71172559 w 588"/>
              <a:gd name="T49" fmla="*/ 45881344 h 524"/>
              <a:gd name="T50" fmla="*/ 71172559 w 588"/>
              <a:gd name="T51" fmla="*/ 4549054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solidFill>
            <a:schemeClr val="bg1"/>
          </a:solidFill>
          <a:ln>
            <a:noFill/>
          </a:ln>
          <a:extLst/>
        </p:spPr>
        <p:txBody>
          <a:bodyPr wrap="none" anchor="ctr"/>
          <a:lstStyle/>
          <a:p>
            <a:endParaRPr lang="en-US" dirty="0">
              <a:latin typeface="Lato Light"/>
            </a:endParaRPr>
          </a:p>
        </p:txBody>
      </p:sp>
    </p:spTree>
    <p:extLst>
      <p:ext uri="{BB962C8B-B14F-4D97-AF65-F5344CB8AC3E}">
        <p14:creationId xmlns:p14="http://schemas.microsoft.com/office/powerpoint/2010/main" val="40785776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19"/>
            <a:ext cx="20647024" cy="4693556"/>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b="1" dirty="0" smtClean="0">
                <a:solidFill>
                  <a:srgbClr val="000000"/>
                </a:solidFill>
                <a:latin typeface="+mn-lt"/>
              </a:rPr>
              <a:t>Ejercicio</a:t>
            </a:r>
          </a:p>
          <a:p>
            <a:pPr marL="914415" indent="-914415">
              <a:buFont typeface="+mj-lt"/>
              <a:buAutoNum type="arabicPeriod"/>
            </a:pPr>
            <a:r>
              <a:rPr lang="es-ES" sz="5400" dirty="0" smtClean="0">
                <a:solidFill>
                  <a:srgbClr val="000000"/>
                </a:solidFill>
                <a:latin typeface="+mn-lt"/>
              </a:rPr>
              <a:t>Que normas y procedimientos ya existían en esta organización?</a:t>
            </a:r>
          </a:p>
          <a:p>
            <a:pPr marL="914415" indent="-914415">
              <a:buFont typeface="+mj-lt"/>
              <a:buAutoNum type="arabicPeriod"/>
            </a:pPr>
            <a:r>
              <a:rPr lang="es-ES" sz="5400" dirty="0" smtClean="0">
                <a:solidFill>
                  <a:srgbClr val="000000"/>
                </a:solidFill>
                <a:latin typeface="+mn-lt"/>
              </a:rPr>
              <a:t>Qué normas y procedimientos faltaban o no estaban funcionando?</a:t>
            </a:r>
          </a:p>
          <a:p>
            <a:pPr marL="914415" indent="-914415">
              <a:buFont typeface="+mj-lt"/>
              <a:buAutoNum type="arabicPeriod"/>
            </a:pPr>
            <a:r>
              <a:rPr lang="es-ES" sz="5400" dirty="0" smtClean="0">
                <a:solidFill>
                  <a:srgbClr val="000000"/>
                </a:solidFill>
                <a:latin typeface="+mn-lt"/>
              </a:rPr>
              <a:t>Escribe esas normas y procedimientos  faltantes considerando las diapositivas anteriores</a:t>
            </a:r>
            <a:endParaRPr lang="es-ES" sz="5400" dirty="0">
              <a:solidFill>
                <a:srgbClr val="000000"/>
              </a:solidFill>
              <a:latin typeface="+mn-lt"/>
            </a:endParaRPr>
          </a:p>
        </p:txBody>
      </p:sp>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n-US" sz="8001" dirty="0">
                <a:solidFill>
                  <a:schemeClr val="accent1"/>
                </a:solidFill>
                <a:latin typeface="+mj-lt"/>
                <a:cs typeface="Lato Regular"/>
              </a:rPr>
              <a:t>Video</a:t>
            </a: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
        <p:nvSpPr>
          <p:cNvPr id="17" name="Oval 37"/>
          <p:cNvSpPr/>
          <p:nvPr/>
        </p:nvSpPr>
        <p:spPr>
          <a:xfrm>
            <a:off x="22691411" y="227221"/>
            <a:ext cx="1554714" cy="1554714"/>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45"/>
          <p:cNvSpPr>
            <a:spLocks noChangeArrowheads="1"/>
          </p:cNvSpPr>
          <p:nvPr/>
        </p:nvSpPr>
        <p:spPr bwMode="auto">
          <a:xfrm>
            <a:off x="23135294" y="706128"/>
            <a:ext cx="666948" cy="596901"/>
          </a:xfrm>
          <a:custGeom>
            <a:avLst/>
            <a:gdLst>
              <a:gd name="T0" fmla="*/ 72075278 w 588"/>
              <a:gd name="T1" fmla="*/ 56019554 h 524"/>
              <a:gd name="T2" fmla="*/ 72075278 w 588"/>
              <a:gd name="T3" fmla="*/ 56019554 h 524"/>
              <a:gd name="T4" fmla="*/ 53766324 w 588"/>
              <a:gd name="T5" fmla="*/ 56019554 h 524"/>
              <a:gd name="T6" fmla="*/ 49253450 w 588"/>
              <a:gd name="T7" fmla="*/ 56019554 h 524"/>
              <a:gd name="T8" fmla="*/ 49253450 w 588"/>
              <a:gd name="T9" fmla="*/ 62388158 h 524"/>
              <a:gd name="T10" fmla="*/ 53766324 w 588"/>
              <a:gd name="T11" fmla="*/ 67067360 h 524"/>
              <a:gd name="T12" fmla="*/ 53766324 w 588"/>
              <a:gd name="T13" fmla="*/ 67976954 h 524"/>
              <a:gd name="T14" fmla="*/ 21919109 w 588"/>
              <a:gd name="T15" fmla="*/ 67976954 h 524"/>
              <a:gd name="T16" fmla="*/ 21919109 w 588"/>
              <a:gd name="T17" fmla="*/ 67067360 h 524"/>
              <a:gd name="T18" fmla="*/ 27334342 w 588"/>
              <a:gd name="T19" fmla="*/ 62388158 h 524"/>
              <a:gd name="T20" fmla="*/ 27334342 w 588"/>
              <a:gd name="T21" fmla="*/ 56019554 h 524"/>
              <a:gd name="T22" fmla="*/ 21919109 w 588"/>
              <a:gd name="T23" fmla="*/ 56019554 h 524"/>
              <a:gd name="T24" fmla="*/ 3739064 w 588"/>
              <a:gd name="T25" fmla="*/ 56019554 h 524"/>
              <a:gd name="T26" fmla="*/ 0 w 588"/>
              <a:gd name="T27" fmla="*/ 52380095 h 524"/>
              <a:gd name="T28" fmla="*/ 0 w 588"/>
              <a:gd name="T29" fmla="*/ 3639459 h 524"/>
              <a:gd name="T30" fmla="*/ 3739064 w 588"/>
              <a:gd name="T31" fmla="*/ 0 h 524"/>
              <a:gd name="T32" fmla="*/ 72075278 w 588"/>
              <a:gd name="T33" fmla="*/ 0 h 524"/>
              <a:gd name="T34" fmla="*/ 75685433 w 588"/>
              <a:gd name="T35" fmla="*/ 3639459 h 524"/>
              <a:gd name="T36" fmla="*/ 75685433 w 588"/>
              <a:gd name="T37" fmla="*/ 52380095 h 524"/>
              <a:gd name="T38" fmla="*/ 72075278 w 588"/>
              <a:gd name="T39" fmla="*/ 56019554 h 524"/>
              <a:gd name="T40" fmla="*/ 71172559 w 588"/>
              <a:gd name="T41" fmla="*/ 4549054 h 524"/>
              <a:gd name="T42" fmla="*/ 71172559 w 588"/>
              <a:gd name="T43" fmla="*/ 4549054 h 524"/>
              <a:gd name="T44" fmla="*/ 5544142 w 588"/>
              <a:gd name="T45" fmla="*/ 4549054 h 524"/>
              <a:gd name="T46" fmla="*/ 5544142 w 588"/>
              <a:gd name="T47" fmla="*/ 45881344 h 524"/>
              <a:gd name="T48" fmla="*/ 71172559 w 588"/>
              <a:gd name="T49" fmla="*/ 45881344 h 524"/>
              <a:gd name="T50" fmla="*/ 71172559 w 588"/>
              <a:gd name="T51" fmla="*/ 4549054 h 5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8" h="524">
                <a:moveTo>
                  <a:pt x="559" y="431"/>
                </a:moveTo>
                <a:lnTo>
                  <a:pt x="559" y="431"/>
                </a:lnTo>
                <a:cubicBezTo>
                  <a:pt x="417" y="431"/>
                  <a:pt x="417" y="431"/>
                  <a:pt x="417" y="431"/>
                </a:cubicBezTo>
                <a:cubicBezTo>
                  <a:pt x="382" y="431"/>
                  <a:pt x="382" y="431"/>
                  <a:pt x="382" y="431"/>
                </a:cubicBezTo>
                <a:cubicBezTo>
                  <a:pt x="382" y="480"/>
                  <a:pt x="382" y="480"/>
                  <a:pt x="382" y="480"/>
                </a:cubicBezTo>
                <a:cubicBezTo>
                  <a:pt x="417" y="516"/>
                  <a:pt x="417" y="516"/>
                  <a:pt x="417" y="516"/>
                </a:cubicBezTo>
                <a:cubicBezTo>
                  <a:pt x="417" y="523"/>
                  <a:pt x="417" y="523"/>
                  <a:pt x="417" y="523"/>
                </a:cubicBezTo>
                <a:cubicBezTo>
                  <a:pt x="170" y="523"/>
                  <a:pt x="170" y="523"/>
                  <a:pt x="170" y="523"/>
                </a:cubicBezTo>
                <a:cubicBezTo>
                  <a:pt x="170" y="516"/>
                  <a:pt x="170" y="516"/>
                  <a:pt x="170" y="516"/>
                </a:cubicBezTo>
                <a:cubicBezTo>
                  <a:pt x="212" y="480"/>
                  <a:pt x="212" y="480"/>
                  <a:pt x="212" y="480"/>
                </a:cubicBezTo>
                <a:cubicBezTo>
                  <a:pt x="212" y="431"/>
                  <a:pt x="212" y="431"/>
                  <a:pt x="212" y="431"/>
                </a:cubicBezTo>
                <a:cubicBezTo>
                  <a:pt x="170" y="431"/>
                  <a:pt x="170" y="431"/>
                  <a:pt x="170" y="431"/>
                </a:cubicBezTo>
                <a:cubicBezTo>
                  <a:pt x="29" y="431"/>
                  <a:pt x="29" y="431"/>
                  <a:pt x="29" y="431"/>
                </a:cubicBezTo>
                <a:cubicBezTo>
                  <a:pt x="15" y="431"/>
                  <a:pt x="0" y="417"/>
                  <a:pt x="0" y="403"/>
                </a:cubicBezTo>
                <a:cubicBezTo>
                  <a:pt x="0" y="28"/>
                  <a:pt x="0" y="28"/>
                  <a:pt x="0" y="28"/>
                </a:cubicBezTo>
                <a:cubicBezTo>
                  <a:pt x="0" y="7"/>
                  <a:pt x="15" y="0"/>
                  <a:pt x="29" y="0"/>
                </a:cubicBezTo>
                <a:cubicBezTo>
                  <a:pt x="559" y="0"/>
                  <a:pt x="559" y="0"/>
                  <a:pt x="559" y="0"/>
                </a:cubicBezTo>
                <a:cubicBezTo>
                  <a:pt x="573" y="0"/>
                  <a:pt x="587" y="7"/>
                  <a:pt x="587" y="28"/>
                </a:cubicBezTo>
                <a:cubicBezTo>
                  <a:pt x="587" y="403"/>
                  <a:pt x="587" y="403"/>
                  <a:pt x="587" y="403"/>
                </a:cubicBezTo>
                <a:cubicBezTo>
                  <a:pt x="587" y="417"/>
                  <a:pt x="573" y="431"/>
                  <a:pt x="559" y="431"/>
                </a:cubicBezTo>
                <a:close/>
                <a:moveTo>
                  <a:pt x="552" y="35"/>
                </a:moveTo>
                <a:lnTo>
                  <a:pt x="552" y="35"/>
                </a:lnTo>
                <a:cubicBezTo>
                  <a:pt x="43" y="35"/>
                  <a:pt x="43" y="35"/>
                  <a:pt x="43" y="35"/>
                </a:cubicBezTo>
                <a:cubicBezTo>
                  <a:pt x="43" y="353"/>
                  <a:pt x="43" y="353"/>
                  <a:pt x="43" y="353"/>
                </a:cubicBezTo>
                <a:cubicBezTo>
                  <a:pt x="552" y="353"/>
                  <a:pt x="552" y="353"/>
                  <a:pt x="552" y="353"/>
                </a:cubicBezTo>
                <a:lnTo>
                  <a:pt x="552" y="35"/>
                </a:lnTo>
                <a:close/>
              </a:path>
            </a:pathLst>
          </a:custGeom>
          <a:solidFill>
            <a:schemeClr val="bg1"/>
          </a:solidFill>
          <a:ln>
            <a:noFill/>
          </a:ln>
          <a:extLst/>
        </p:spPr>
        <p:txBody>
          <a:bodyPr wrap="none" anchor="ctr"/>
          <a:lstStyle/>
          <a:p>
            <a:endParaRPr lang="en-US" dirty="0">
              <a:latin typeface="Lato Light"/>
            </a:endParaRPr>
          </a:p>
        </p:txBody>
      </p:sp>
    </p:spTree>
    <p:extLst>
      <p:ext uri="{BB962C8B-B14F-4D97-AF65-F5344CB8AC3E}">
        <p14:creationId xmlns:p14="http://schemas.microsoft.com/office/powerpoint/2010/main" val="39898745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2063089" y="3423746"/>
            <a:ext cx="20647024" cy="4672012"/>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s-ES" sz="5400" dirty="0" smtClean="0">
                <a:solidFill>
                  <a:srgbClr val="000000"/>
                </a:solidFill>
                <a:latin typeface="+mn-lt"/>
              </a:rPr>
              <a:t>La directiva y el equipo de líderes de una ONG de mediano tamaño estuvieron trabajando, diseñando y escribiendo las normas y procedimientos para su organización. Ellos entregaron una copia de estas normas y procedimientos a cada trabajador de la organización, pero han observado que el personal no conoce  muchas de estas reglas o simplemente las ignoran. </a:t>
            </a:r>
            <a:endParaRPr lang="es-ES" sz="5400" dirty="0">
              <a:solidFill>
                <a:srgbClr val="000000"/>
              </a:solidFill>
              <a:latin typeface="+mn-lt"/>
            </a:endParaRPr>
          </a:p>
        </p:txBody>
      </p:sp>
      <p:sp>
        <p:nvSpPr>
          <p:cNvPr id="7" name="Rectangle 14"/>
          <p:cNvSpPr/>
          <p:nvPr/>
        </p:nvSpPr>
        <p:spPr>
          <a:xfrm>
            <a:off x="1431210" y="744780"/>
            <a:ext cx="10139467"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Estudio de Caso</a:t>
            </a:r>
            <a:endParaRPr lang="es-ES" sz="8001" dirty="0">
              <a:solidFill>
                <a:schemeClr val="accent1"/>
              </a:solidFill>
              <a:latin typeface="+mj-lt"/>
              <a:cs typeface="Lato Regular"/>
            </a:endParaRPr>
          </a:p>
        </p:txBody>
      </p:sp>
      <p:sp>
        <p:nvSpPr>
          <p:cNvPr id="12" name="Subtitle 2"/>
          <p:cNvSpPr txBox="1">
            <a:spLocks/>
          </p:cNvSpPr>
          <p:nvPr/>
        </p:nvSpPr>
        <p:spPr>
          <a:xfrm>
            <a:off x="2232725" y="7982798"/>
            <a:ext cx="20647024" cy="2629401"/>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s-ES" sz="5000" b="1" dirty="0" smtClean="0">
                <a:solidFill>
                  <a:srgbClr val="000000"/>
                </a:solidFill>
                <a:latin typeface="+mn-lt"/>
              </a:rPr>
              <a:t>Pregunta:</a:t>
            </a:r>
          </a:p>
          <a:p>
            <a:pPr marL="685811" indent="-685811">
              <a:buFont typeface="Arial" panose="020B0604020202020204" pitchFamily="34" charset="0"/>
              <a:buChar char="•"/>
            </a:pPr>
            <a:r>
              <a:rPr lang="es-ES" sz="5400" dirty="0" smtClean="0">
                <a:solidFill>
                  <a:srgbClr val="000000"/>
                </a:solidFill>
                <a:latin typeface="+mn-lt"/>
              </a:rPr>
              <a:t>Qué pueden hacer para asegurarse que estas nuevas directrices sean reconocidas y cumplidas por todos en la organización?</a:t>
            </a:r>
            <a:endParaRPr lang="es-ES" sz="5400" dirty="0">
              <a:solidFill>
                <a:srgbClr val="000000"/>
              </a:solidFill>
              <a:latin typeface="+mn-lt"/>
            </a:endParaRPr>
          </a:p>
        </p:txBody>
      </p:sp>
      <p:sp>
        <p:nvSpPr>
          <p:cNvPr id="14" name="Oval 20"/>
          <p:cNvSpPr/>
          <p:nvPr/>
        </p:nvSpPr>
        <p:spPr>
          <a:xfrm>
            <a:off x="22649091" y="227222"/>
            <a:ext cx="1554714" cy="1554714"/>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Tree>
    <p:extLst>
      <p:ext uri="{BB962C8B-B14F-4D97-AF65-F5344CB8AC3E}">
        <p14:creationId xmlns:p14="http://schemas.microsoft.com/office/powerpoint/2010/main" val="1353668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3492156"/>
            <a:ext cx="20647024" cy="8689522"/>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a:buFont typeface="Arial" panose="020B0604020202020204" pitchFamily="34" charset="0"/>
              <a:buChar char="•"/>
            </a:pPr>
            <a:r>
              <a:rPr lang="es-ES" sz="5400" dirty="0" smtClean="0">
                <a:solidFill>
                  <a:srgbClr val="000000"/>
                </a:solidFill>
                <a:latin typeface="+mn-lt"/>
              </a:rPr>
              <a:t>Ser un trabajador ejemplar cumpliendo estrictamente las reglas.</a:t>
            </a:r>
          </a:p>
          <a:p>
            <a:pPr marL="685800" indent="-685800">
              <a:buFont typeface="Arial" panose="020B0604020202020204" pitchFamily="34" charset="0"/>
              <a:buChar char="•"/>
            </a:pPr>
            <a:r>
              <a:rPr lang="es-ES" sz="5400" dirty="0" smtClean="0">
                <a:solidFill>
                  <a:srgbClr val="000000"/>
                </a:solidFill>
                <a:latin typeface="+mn-lt"/>
              </a:rPr>
              <a:t>Desarrollar un programa de entrenamiento donde toda la planta de empleados y voluntarios participen. </a:t>
            </a:r>
          </a:p>
          <a:p>
            <a:pPr marL="685800" indent="-685800">
              <a:buFont typeface="Arial" panose="020B0604020202020204" pitchFamily="34" charset="0"/>
              <a:buChar char="•"/>
            </a:pPr>
            <a:r>
              <a:rPr lang="es-ES" sz="5400" dirty="0" smtClean="0">
                <a:solidFill>
                  <a:srgbClr val="000000"/>
                </a:solidFill>
                <a:latin typeface="+mn-lt"/>
              </a:rPr>
              <a:t>Al final de cualquier sesión de entrenamiento o información, preguntar a los participantes  y que contesten un cuestionario corto, para ver si han comprendido la información.</a:t>
            </a:r>
          </a:p>
          <a:p>
            <a:pPr marL="685800" indent="-685800">
              <a:buFont typeface="Arial" panose="020B0604020202020204" pitchFamily="34" charset="0"/>
              <a:buChar char="•"/>
            </a:pPr>
            <a:r>
              <a:rPr lang="es-ES" sz="5400" dirty="0" smtClean="0">
                <a:solidFill>
                  <a:srgbClr val="000000"/>
                </a:solidFill>
                <a:latin typeface="+mn-lt"/>
              </a:rPr>
              <a:t>Crear carteles y cuadros de procesos </a:t>
            </a:r>
            <a:r>
              <a:rPr lang="es-ES" sz="5400" dirty="0">
                <a:solidFill>
                  <a:srgbClr val="000000"/>
                </a:solidFill>
                <a:latin typeface="+mn-lt"/>
              </a:rPr>
              <a:t>y</a:t>
            </a:r>
            <a:r>
              <a:rPr lang="es-ES" sz="5400" dirty="0" smtClean="0">
                <a:solidFill>
                  <a:srgbClr val="000000"/>
                </a:solidFill>
                <a:latin typeface="+mn-lt"/>
              </a:rPr>
              <a:t> colocarlos por todo lugar de trabajo, para mantener firme en la memoria todos los mensajes claves.</a:t>
            </a:r>
          </a:p>
          <a:p>
            <a:pPr marL="685800" indent="-685800">
              <a:buFont typeface="Arial" panose="020B0604020202020204" pitchFamily="34" charset="0"/>
              <a:buChar char="•"/>
            </a:pPr>
            <a:r>
              <a:rPr lang="es-ES" sz="5400" dirty="0" smtClean="0">
                <a:solidFill>
                  <a:srgbClr val="000000"/>
                </a:solidFill>
                <a:latin typeface="+mn-lt"/>
              </a:rPr>
              <a:t>Publicar regularmente una norma o procedimiento en una carta interna o presentarla en una reunión de equipo.</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Paso 4: Aprobación y respaldo a las normas</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24173658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78921"/>
            <a:ext cx="20647024" cy="5032110"/>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s-ES" sz="5000" dirty="0" smtClean="0">
                <a:solidFill>
                  <a:srgbClr val="000000"/>
                </a:solidFill>
                <a:latin typeface="Calibri Light" panose="020F0302020204030204" pitchFamily="34" charset="0"/>
              </a:rPr>
              <a:t>Tu hija fue atropellada y la llevaron de emergencia al hospital más cercano. Has pagado un montón de dinero por la operación, el tratamiento, las medicinas y  la habitación del hospital. La gravedad de sus lesiones requiere que permanezca por lo menos una semana más en el hospital. A pesar de que se ha pagado por la atención, tu hija se queja que las enfermeras no le ayudan cuando ella lo requiere. Tu sabes que, si pagas a la enfermera algunos dólares extra, ella cuidará de tu hija.</a:t>
            </a:r>
            <a:endParaRPr lang="es-ES" sz="5000" dirty="0">
              <a:solidFill>
                <a:srgbClr val="000000"/>
              </a:solidFill>
              <a:latin typeface="Calibri Light" panose="020F0302020204030204" pitchFamily="34" charset="0"/>
            </a:endParaRPr>
          </a:p>
        </p:txBody>
      </p:sp>
      <p:sp>
        <p:nvSpPr>
          <p:cNvPr id="7" name="Rectangle 14"/>
          <p:cNvSpPr/>
          <p:nvPr/>
        </p:nvSpPr>
        <p:spPr>
          <a:xfrm>
            <a:off x="1431210" y="744780"/>
            <a:ext cx="8586761"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lIns="243796" tIns="121899" rIns="243796" bIns="121899" rtlCol="0" anchor="ctr">
            <a:spAutoFit/>
          </a:bodyPr>
          <a:lstStyle/>
          <a:p>
            <a:pPr>
              <a:tabLst>
                <a:tab pos="338143" algn="l"/>
              </a:tabLst>
            </a:pPr>
            <a:r>
              <a:rPr lang="es-ES" sz="8001" dirty="0" smtClean="0">
                <a:solidFill>
                  <a:schemeClr val="accent1"/>
                </a:solidFill>
                <a:latin typeface="Calibri" panose="020F0502020204030204" pitchFamily="34" charset="0"/>
                <a:cs typeface="Lato Regular"/>
              </a:rPr>
              <a:t>Estudio de caso</a:t>
            </a:r>
            <a:endParaRPr lang="es-ES" sz="8001" dirty="0">
              <a:solidFill>
                <a:schemeClr val="accent1"/>
              </a:solidFill>
              <a:latin typeface="Calibri" panose="020F0502020204030204" pitchFamily="34" charset="0"/>
              <a:cs typeface="Lato Regular"/>
            </a:endParaRPr>
          </a:p>
        </p:txBody>
      </p:sp>
      <p:sp>
        <p:nvSpPr>
          <p:cNvPr id="12" name="Subtitle 2"/>
          <p:cNvSpPr txBox="1">
            <a:spLocks/>
          </p:cNvSpPr>
          <p:nvPr/>
        </p:nvSpPr>
        <p:spPr>
          <a:xfrm>
            <a:off x="1431210" y="7811031"/>
            <a:ext cx="20647024" cy="4673038"/>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s-ES" sz="5000" b="1" dirty="0" smtClean="0">
                <a:solidFill>
                  <a:srgbClr val="000000"/>
                </a:solidFill>
                <a:latin typeface="Calibri Light" panose="020F0302020204030204" pitchFamily="34" charset="0"/>
              </a:rPr>
              <a:t>Preguntas:</a:t>
            </a:r>
          </a:p>
          <a:p>
            <a:pPr marL="571509" indent="-571509">
              <a:buFont typeface="Arial" panose="020B0604020202020204" pitchFamily="34" charset="0"/>
              <a:buChar char="•"/>
            </a:pPr>
            <a:r>
              <a:rPr lang="es-ES" sz="5000" dirty="0" smtClean="0">
                <a:solidFill>
                  <a:srgbClr val="000000"/>
                </a:solidFill>
                <a:latin typeface="Calibri Light" panose="020F0302020204030204" pitchFamily="34" charset="0"/>
              </a:rPr>
              <a:t>Cómo te sientes en esta situación?</a:t>
            </a:r>
          </a:p>
          <a:p>
            <a:pPr marL="571509" indent="-571509">
              <a:buFont typeface="Arial" panose="020B0604020202020204" pitchFamily="34" charset="0"/>
              <a:buChar char="•"/>
            </a:pPr>
            <a:r>
              <a:rPr lang="es-ES" sz="5000" dirty="0" smtClean="0">
                <a:solidFill>
                  <a:srgbClr val="000000"/>
                </a:solidFill>
                <a:latin typeface="Calibri Light" panose="020F0302020204030204" pitchFamily="34" charset="0"/>
              </a:rPr>
              <a:t>Será malo pagar algo extra a la enfermera?</a:t>
            </a:r>
          </a:p>
          <a:p>
            <a:pPr marL="571509" indent="-571509">
              <a:buFont typeface="Arial" panose="020B0604020202020204" pitchFamily="34" charset="0"/>
              <a:buChar char="•"/>
            </a:pPr>
            <a:r>
              <a:rPr lang="es-ES" sz="5000" dirty="0" smtClean="0">
                <a:solidFill>
                  <a:srgbClr val="000000"/>
                </a:solidFill>
                <a:latin typeface="Calibri Light" panose="020F0302020204030204" pitchFamily="34" charset="0"/>
              </a:rPr>
              <a:t>Qué podrías hacer en esta situación?</a:t>
            </a:r>
          </a:p>
          <a:p>
            <a:pPr marL="571509" indent="-571509">
              <a:buFont typeface="Arial" panose="020B0604020202020204" pitchFamily="34" charset="0"/>
              <a:buChar char="•"/>
            </a:pPr>
            <a:r>
              <a:rPr lang="es-ES" sz="5000" dirty="0" smtClean="0">
                <a:solidFill>
                  <a:srgbClr val="000000"/>
                </a:solidFill>
                <a:latin typeface="Calibri Light" panose="020F0302020204030204" pitchFamily="34" charset="0"/>
              </a:rPr>
              <a:t>Qué harías en esta situación?</a:t>
            </a:r>
            <a:endParaRPr lang="es-ES" sz="5000" dirty="0">
              <a:solidFill>
                <a:srgbClr val="000000"/>
              </a:solidFill>
              <a:latin typeface="Calibri Light" panose="020F0302020204030204" pitchFamily="34" charset="0"/>
            </a:endParaRPr>
          </a:p>
        </p:txBody>
      </p:sp>
      <p:sp>
        <p:nvSpPr>
          <p:cNvPr id="13" name="Oval 20"/>
          <p:cNvSpPr/>
          <p:nvPr/>
        </p:nvSpPr>
        <p:spPr>
          <a:xfrm>
            <a:off x="22649091" y="227222"/>
            <a:ext cx="1554714" cy="1554714"/>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5"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Tree>
    <p:extLst>
      <p:ext uri="{BB962C8B-B14F-4D97-AF65-F5344CB8AC3E}">
        <p14:creationId xmlns:p14="http://schemas.microsoft.com/office/powerpoint/2010/main" val="29499021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4348745"/>
            <a:ext cx="18372991" cy="3924115"/>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dirty="0" smtClean="0">
                <a:solidFill>
                  <a:srgbClr val="000000"/>
                </a:solidFill>
                <a:latin typeface="+mn-lt"/>
              </a:rPr>
              <a:t>La sociedad, la gente y las organizaciones cambian constantemente. Asegurarse de establecer una fecha de expiración para las normas y planes de acción, para que mantengan su relevancia a los objetivos de la propia organización  y estén en concordancia con las leyes nacionales. </a:t>
            </a:r>
            <a:endParaRPr lang="es-ES" sz="5400" dirty="0">
              <a:solidFill>
                <a:srgbClr val="000000"/>
              </a:solidFill>
              <a:latin typeface="+mn-lt"/>
            </a:endParaRPr>
          </a:p>
        </p:txBody>
      </p:sp>
      <p:sp>
        <p:nvSpPr>
          <p:cNvPr id="7" name="Rectangle 14"/>
          <p:cNvSpPr/>
          <p:nvPr/>
        </p:nvSpPr>
        <p:spPr>
          <a:xfrm>
            <a:off x="940527" y="1058353"/>
            <a:ext cx="21365294" cy="1477285"/>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0" dirty="0" smtClean="0">
                <a:solidFill>
                  <a:schemeClr val="accent1"/>
                </a:solidFill>
                <a:latin typeface="+mj-lt"/>
                <a:cs typeface="Lato Regular"/>
              </a:rPr>
              <a:t>Paso 5: Revisar y ajustar las normas regularmente</a:t>
            </a:r>
            <a:endParaRPr lang="es-ES" sz="8000" dirty="0">
              <a:solidFill>
                <a:schemeClr val="accent1"/>
              </a:solidFill>
              <a:latin typeface="+mj-lt"/>
              <a:cs typeface="Lato Regular"/>
            </a:endParaRPr>
          </a:p>
        </p:txBody>
      </p:sp>
    </p:spTree>
    <p:extLst>
      <p:ext uri="{BB962C8B-B14F-4D97-AF65-F5344CB8AC3E}">
        <p14:creationId xmlns:p14="http://schemas.microsoft.com/office/powerpoint/2010/main" val="9965717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899773"/>
            <a:ext cx="18372991" cy="6988543"/>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spcAft>
                <a:spcPts val="1200"/>
              </a:spcAft>
            </a:pPr>
            <a:r>
              <a:rPr lang="es-ES" sz="5400" b="1" dirty="0" smtClean="0">
                <a:solidFill>
                  <a:srgbClr val="000000"/>
                </a:solidFill>
                <a:latin typeface="+mn-lt"/>
              </a:rPr>
              <a:t>Conflicto de intereses</a:t>
            </a:r>
          </a:p>
          <a:p>
            <a:pPr marL="884238">
              <a:spcAft>
                <a:spcPts val="1200"/>
              </a:spcAft>
            </a:pPr>
            <a:r>
              <a:rPr lang="es-ES" sz="5400" dirty="0" smtClean="0">
                <a:solidFill>
                  <a:srgbClr val="000000"/>
                </a:solidFill>
                <a:latin typeface="+mn-lt"/>
              </a:rPr>
              <a:t>El miembro del equipo de trabajo debe evitar ponerse en una situación que pueda generarle un conflicto de intereses  real o latente con la organización</a:t>
            </a:r>
            <a:r>
              <a:rPr lang="en-US" sz="5400" dirty="0" smtClean="0">
                <a:solidFill>
                  <a:srgbClr val="000000"/>
                </a:solidFill>
                <a:latin typeface="+mn-lt"/>
              </a:rPr>
              <a:t>. </a:t>
            </a:r>
            <a:endParaRPr lang="en-US" sz="5400" dirty="0">
              <a:solidFill>
                <a:srgbClr val="000000"/>
              </a:solidFill>
              <a:latin typeface="+mn-lt"/>
            </a:endParaRPr>
          </a:p>
          <a:p>
            <a:pPr marL="884238">
              <a:spcAft>
                <a:spcPts val="1200"/>
              </a:spcAft>
            </a:pPr>
            <a:r>
              <a:rPr lang="es-ES" sz="5400" dirty="0" smtClean="0">
                <a:solidFill>
                  <a:srgbClr val="000000"/>
                </a:solidFill>
                <a:latin typeface="+mn-lt"/>
              </a:rPr>
              <a:t>El miembro del equipo de trabajo que confronta un conflicto  de intereses, debe reportarlo a su supervisor; él/ella no debe tener la autoridad para tomar la decisión final en relación al área del conflicto de intereses. </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Ejemplo de Norma</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20057481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407404"/>
            <a:ext cx="18372991" cy="10441796"/>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lvl="1"/>
            <a:r>
              <a:rPr lang="es-ES" sz="5400" b="1" dirty="0" smtClean="0">
                <a:solidFill>
                  <a:srgbClr val="000000"/>
                </a:solidFill>
                <a:latin typeface="+mn-lt"/>
              </a:rPr>
              <a:t>Soborno activo y pasivo</a:t>
            </a:r>
          </a:p>
          <a:p>
            <a:pPr marL="809625"/>
            <a:r>
              <a:rPr lang="es-ES" sz="5400" dirty="0" smtClean="0">
                <a:solidFill>
                  <a:srgbClr val="000000"/>
                </a:solidFill>
                <a:latin typeface="+mn-lt"/>
              </a:rPr>
              <a:t>No está permitido solicitar o aceptar ninguna recompensa en relación al trabajo, sin permiso del empleador </a:t>
            </a:r>
          </a:p>
          <a:p>
            <a:pPr marL="809625"/>
            <a:r>
              <a:rPr lang="es-ES" sz="5400" b="1" dirty="0" smtClean="0">
                <a:solidFill>
                  <a:srgbClr val="000000"/>
                </a:solidFill>
                <a:latin typeface="+mn-lt"/>
              </a:rPr>
              <a:t>Agasajos</a:t>
            </a:r>
          </a:p>
          <a:p>
            <a:pPr marL="809625"/>
            <a:r>
              <a:rPr lang="es-ES" sz="5400" dirty="0" smtClean="0">
                <a:solidFill>
                  <a:srgbClr val="000000"/>
                </a:solidFill>
                <a:latin typeface="+mn-lt"/>
              </a:rPr>
              <a:t>El equipo no debe aceptar agasajos costosos o frecuentes de la gente con la que la organización hace convenios, para evitar una situación de verse obligados a retribuirle al interesado/a. </a:t>
            </a:r>
          </a:p>
          <a:p>
            <a:pPr lvl="1"/>
            <a:r>
              <a:rPr lang="es-ES" sz="5400" b="1" dirty="0" smtClean="0">
                <a:solidFill>
                  <a:srgbClr val="000000"/>
                </a:solidFill>
                <a:latin typeface="+mn-lt"/>
              </a:rPr>
              <a:t>Propiedad de la organización</a:t>
            </a:r>
          </a:p>
          <a:p>
            <a:pPr marL="809625"/>
            <a:r>
              <a:rPr lang="es-ES" sz="5400" dirty="0" smtClean="0">
                <a:solidFill>
                  <a:srgbClr val="000000"/>
                </a:solidFill>
                <a:latin typeface="+mn-lt"/>
              </a:rPr>
              <a:t>Los trabajadores con permiso para usar los bienes de la organización deben asegurarse que éstos solo sean utilizados en relación al trabajo. El uso o venta de los bienes de la organización por parte del personal es prohibido</a:t>
            </a:r>
            <a:r>
              <a:rPr lang="en-US" sz="5400" dirty="0" smtClean="0">
                <a:solidFill>
                  <a:srgbClr val="000000"/>
                </a:solidFill>
                <a:latin typeface="+mn-lt"/>
              </a:rPr>
              <a:t>.</a:t>
            </a:r>
            <a:endParaRPr lang="en-U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Ejemplos de Normas</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39852675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2708810"/>
            <a:ext cx="18372991" cy="10954757"/>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dirty="0" smtClean="0">
                <a:solidFill>
                  <a:srgbClr val="000000"/>
                </a:solidFill>
                <a:latin typeface="+mn-lt"/>
              </a:rPr>
              <a:t>Es esencial tener normas y procedimientos claros para el equipo. Cuando no existen reglas claras, no se puede esperar que la gente las cumpla.</a:t>
            </a:r>
          </a:p>
          <a:p>
            <a:r>
              <a:rPr lang="es-ES" sz="5400" b="1" dirty="0" smtClean="0">
                <a:solidFill>
                  <a:srgbClr val="000000"/>
                </a:solidFill>
                <a:latin typeface="+mn-lt"/>
              </a:rPr>
              <a:t>Ejemplo de artículos incluidos en el documento de </a:t>
            </a:r>
            <a:r>
              <a:rPr lang="es-ES" sz="5400" b="1" dirty="0" smtClean="0">
                <a:solidFill>
                  <a:srgbClr val="000000"/>
                </a:solidFill>
                <a:latin typeface="+mn-lt"/>
              </a:rPr>
              <a:t>política de</a:t>
            </a:r>
            <a:r>
              <a:rPr lang="es-ES" sz="5400" b="1" dirty="0" smtClean="0">
                <a:solidFill>
                  <a:srgbClr val="000000"/>
                </a:solidFill>
                <a:latin typeface="+mn-lt"/>
              </a:rPr>
              <a:t> </a:t>
            </a:r>
            <a:r>
              <a:rPr lang="es-ES" sz="5400" b="1" dirty="0">
                <a:solidFill>
                  <a:srgbClr val="000000"/>
                </a:solidFill>
                <a:latin typeface="+mn-lt"/>
              </a:rPr>
              <a:t>p</a:t>
            </a:r>
            <a:r>
              <a:rPr lang="es-ES" sz="5400" b="1" dirty="0" smtClean="0">
                <a:solidFill>
                  <a:srgbClr val="000000"/>
                </a:solidFill>
                <a:latin typeface="+mn-lt"/>
              </a:rPr>
              <a:t>ersonal</a:t>
            </a:r>
            <a:endParaRPr lang="es-ES" sz="5400" b="1" dirty="0" smtClean="0">
              <a:solidFill>
                <a:srgbClr val="000000"/>
              </a:solidFill>
              <a:latin typeface="+mn-lt"/>
            </a:endParaRPr>
          </a:p>
          <a:p>
            <a:pPr marL="685800" indent="-685800">
              <a:buFont typeface="Arial" panose="020B0604020202020204" pitchFamily="34" charset="0"/>
              <a:buChar char="•"/>
            </a:pPr>
            <a:r>
              <a:rPr lang="es-ES" sz="5400" dirty="0" smtClean="0">
                <a:solidFill>
                  <a:srgbClr val="000000"/>
                </a:solidFill>
                <a:latin typeface="+mn-lt"/>
              </a:rPr>
              <a:t>Actitud &amp; Conducta Personal</a:t>
            </a:r>
          </a:p>
          <a:p>
            <a:pPr marL="685800" indent="-685800">
              <a:buFont typeface="Arial" panose="020B0604020202020204" pitchFamily="34" charset="0"/>
              <a:buChar char="•"/>
            </a:pPr>
            <a:r>
              <a:rPr lang="es-ES" sz="5400" dirty="0" smtClean="0">
                <a:solidFill>
                  <a:srgbClr val="000000"/>
                </a:solidFill>
                <a:latin typeface="+mn-lt"/>
              </a:rPr>
              <a:t>Uso del equipamiento: llaves, computadora, teléfono, correo electrónico &amp; internet</a:t>
            </a:r>
          </a:p>
          <a:p>
            <a:pPr marL="685800" indent="-685800">
              <a:buFont typeface="Arial" panose="020B0604020202020204" pitchFamily="34" charset="0"/>
              <a:buChar char="•"/>
            </a:pPr>
            <a:r>
              <a:rPr lang="es-ES" sz="5400" dirty="0" smtClean="0">
                <a:solidFill>
                  <a:srgbClr val="000000"/>
                </a:solidFill>
                <a:latin typeface="+mn-lt"/>
              </a:rPr>
              <a:t> </a:t>
            </a:r>
            <a:r>
              <a:rPr lang="es-ES" sz="5400" dirty="0" smtClean="0">
                <a:solidFill>
                  <a:srgbClr val="000000"/>
                </a:solidFill>
                <a:latin typeface="+mn-lt"/>
              </a:rPr>
              <a:t>Seguro y seguridad</a:t>
            </a:r>
            <a:endParaRPr lang="es-ES" sz="5400" dirty="0" smtClean="0">
              <a:solidFill>
                <a:srgbClr val="000000"/>
              </a:solidFill>
              <a:latin typeface="+mn-lt"/>
            </a:endParaRPr>
          </a:p>
          <a:p>
            <a:pPr marL="685800" indent="-685800">
              <a:buFont typeface="Arial" panose="020B0604020202020204" pitchFamily="34" charset="0"/>
              <a:buChar char="•"/>
            </a:pPr>
            <a:r>
              <a:rPr lang="es-ES" sz="5400" dirty="0" smtClean="0">
                <a:solidFill>
                  <a:srgbClr val="000000"/>
                </a:solidFill>
                <a:latin typeface="+mn-lt"/>
              </a:rPr>
              <a:t>Confidencialidad</a:t>
            </a:r>
          </a:p>
          <a:p>
            <a:pPr marL="685800" indent="-685800">
              <a:buFont typeface="Arial" panose="020B0604020202020204" pitchFamily="34" charset="0"/>
              <a:buChar char="•"/>
            </a:pPr>
            <a:r>
              <a:rPr lang="es-ES" sz="5400" dirty="0" smtClean="0">
                <a:solidFill>
                  <a:srgbClr val="000000"/>
                </a:solidFill>
                <a:latin typeface="+mn-lt"/>
              </a:rPr>
              <a:t>Empleo &amp; derechos del empleado</a:t>
            </a:r>
          </a:p>
          <a:p>
            <a:pPr marL="685800" indent="-685800">
              <a:buFont typeface="Arial" panose="020B0604020202020204" pitchFamily="34" charset="0"/>
              <a:buChar char="•"/>
            </a:pPr>
            <a:r>
              <a:rPr lang="es-ES" sz="5400" dirty="0" smtClean="0">
                <a:solidFill>
                  <a:srgbClr val="000000"/>
                </a:solidFill>
                <a:latin typeface="+mn-lt"/>
              </a:rPr>
              <a:t>Sanciones en caso de violación</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Política</a:t>
            </a:r>
            <a:r>
              <a:rPr lang="es-ES" sz="8001" dirty="0" smtClean="0">
                <a:solidFill>
                  <a:schemeClr val="accent1"/>
                </a:solidFill>
                <a:latin typeface="+mj-lt"/>
                <a:cs typeface="Lato Regular"/>
              </a:rPr>
              <a:t> </a:t>
            </a:r>
            <a:r>
              <a:rPr lang="es-ES" sz="8001" dirty="0" smtClean="0">
                <a:solidFill>
                  <a:schemeClr val="accent1"/>
                </a:solidFill>
                <a:latin typeface="+mj-lt"/>
                <a:cs typeface="Lato Regular"/>
              </a:rPr>
              <a:t>de personal</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1285107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2063089" y="3296746"/>
            <a:ext cx="20647024" cy="4672012"/>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s-ES" sz="5400" dirty="0" smtClean="0">
                <a:solidFill>
                  <a:srgbClr val="000000"/>
                </a:solidFill>
                <a:latin typeface="+mn-lt"/>
              </a:rPr>
              <a:t>Eres el Responsable de Compras en una compañía grande.  Tienes que comprar 5  vagonetas nuevas Toyota </a:t>
            </a:r>
            <a:r>
              <a:rPr lang="es-ES" sz="5400" dirty="0" err="1" smtClean="0">
                <a:solidFill>
                  <a:srgbClr val="000000"/>
                </a:solidFill>
                <a:latin typeface="+mn-lt"/>
              </a:rPr>
              <a:t>Hiace</a:t>
            </a:r>
            <a:r>
              <a:rPr lang="es-ES" sz="5400" dirty="0" smtClean="0">
                <a:solidFill>
                  <a:srgbClr val="000000"/>
                </a:solidFill>
                <a:latin typeface="+mn-lt"/>
              </a:rPr>
              <a:t>. Pides cotizaciones a tres concesionarios de autos para obtener la mejor oferta. Uno de ellos es amigo tuyo y te ofrece dar mantenimiento gratuito a tu coche privado si aceptas su oferta.  Tu aceptas su oferta y el vende las vagonetas a la compañía. </a:t>
            </a:r>
            <a:endParaRPr lang="es-ES" sz="5400" dirty="0">
              <a:solidFill>
                <a:srgbClr val="000000"/>
              </a:solidFill>
              <a:latin typeface="+mn-lt"/>
            </a:endParaRPr>
          </a:p>
        </p:txBody>
      </p:sp>
      <p:sp>
        <p:nvSpPr>
          <p:cNvPr id="7" name="Rectangle 14"/>
          <p:cNvSpPr/>
          <p:nvPr/>
        </p:nvSpPr>
        <p:spPr>
          <a:xfrm>
            <a:off x="1431210" y="744780"/>
            <a:ext cx="10139467"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Estudio de caso</a:t>
            </a:r>
            <a:endParaRPr lang="es-ES" sz="8001" dirty="0">
              <a:solidFill>
                <a:schemeClr val="accent1"/>
              </a:solidFill>
              <a:latin typeface="+mj-lt"/>
              <a:cs typeface="Lato Regular"/>
            </a:endParaRPr>
          </a:p>
        </p:txBody>
      </p:sp>
      <p:sp>
        <p:nvSpPr>
          <p:cNvPr id="12" name="Subtitle 2"/>
          <p:cNvSpPr txBox="1">
            <a:spLocks/>
          </p:cNvSpPr>
          <p:nvPr/>
        </p:nvSpPr>
        <p:spPr>
          <a:xfrm>
            <a:off x="2232725" y="7982798"/>
            <a:ext cx="20647024" cy="3633779"/>
          </a:xfrm>
          <a:prstGeom prst="rect">
            <a:avLst/>
          </a:prstGeom>
        </p:spPr>
        <p:txBody>
          <a:bodyPr vert="horz"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
                <a:schemeClr val="accent6">
                  <a:lumMod val="75000"/>
                </a:schemeClr>
              </a:buClr>
            </a:pPr>
            <a:r>
              <a:rPr lang="es-ES" sz="5000" b="1" dirty="0" smtClean="0">
                <a:solidFill>
                  <a:srgbClr val="000000"/>
                </a:solidFill>
                <a:latin typeface="+mn-lt"/>
              </a:rPr>
              <a:t>Preguntas:</a:t>
            </a:r>
          </a:p>
          <a:p>
            <a:pPr marL="685811" indent="-685811">
              <a:buFont typeface="Arial" panose="020B0604020202020204" pitchFamily="34" charset="0"/>
              <a:buChar char="•"/>
            </a:pPr>
            <a:r>
              <a:rPr lang="es-ES" sz="5400" dirty="0" smtClean="0">
                <a:solidFill>
                  <a:srgbClr val="000000"/>
                </a:solidFill>
                <a:latin typeface="+mn-lt"/>
              </a:rPr>
              <a:t>Qué piensas de este trato? </a:t>
            </a:r>
          </a:p>
          <a:p>
            <a:pPr marL="685811" indent="-685811">
              <a:buFont typeface="Arial" panose="020B0604020202020204" pitchFamily="34" charset="0"/>
              <a:buChar char="•"/>
            </a:pPr>
            <a:r>
              <a:rPr lang="es-ES" sz="5400" dirty="0" smtClean="0">
                <a:solidFill>
                  <a:srgbClr val="000000"/>
                </a:solidFill>
                <a:latin typeface="+mn-lt"/>
              </a:rPr>
              <a:t>Puedes sugerir una norma y/o un procedimiento adecuado para este tema? </a:t>
            </a:r>
            <a:endParaRPr lang="es-ES" sz="5400" dirty="0">
              <a:solidFill>
                <a:srgbClr val="000000"/>
              </a:solidFill>
              <a:latin typeface="+mn-lt"/>
            </a:endParaRPr>
          </a:p>
        </p:txBody>
      </p:sp>
      <p:sp>
        <p:nvSpPr>
          <p:cNvPr id="14" name="Oval 20"/>
          <p:cNvSpPr/>
          <p:nvPr/>
        </p:nvSpPr>
        <p:spPr>
          <a:xfrm>
            <a:off x="22649091" y="227222"/>
            <a:ext cx="1554714" cy="1554714"/>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15"/>
          <p:cNvSpPr>
            <a:spLocks noChangeArrowheads="1"/>
          </p:cNvSpPr>
          <p:nvPr/>
        </p:nvSpPr>
        <p:spPr bwMode="auto">
          <a:xfrm>
            <a:off x="23187327" y="706129"/>
            <a:ext cx="478243" cy="59690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p:spPr>
        <p:txBody>
          <a:bodyPr wrap="none" lIns="91424" tIns="45712" rIns="91424" bIns="45712" anchor="ctr"/>
          <a:lstStyle/>
          <a:p>
            <a:pPr>
              <a:defRPr/>
            </a:pPr>
            <a:endParaRPr lang="en-US" dirty="0">
              <a:latin typeface="Lato Light"/>
            </a:endParaRPr>
          </a:p>
        </p:txBody>
      </p:sp>
      <p:sp>
        <p:nvSpPr>
          <p:cNvPr id="16" name="Oval 15"/>
          <p:cNvSpPr/>
          <p:nvPr/>
        </p:nvSpPr>
        <p:spPr>
          <a:xfrm>
            <a:off x="22649090" y="1866539"/>
            <a:ext cx="1554714" cy="155471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42"/>
          <p:cNvSpPr>
            <a:spLocks noChangeArrowheads="1"/>
          </p:cNvSpPr>
          <p:nvPr/>
        </p:nvSpPr>
        <p:spPr bwMode="auto">
          <a:xfrm>
            <a:off x="23136539" y="2358147"/>
            <a:ext cx="579817" cy="571499"/>
          </a:xfrm>
          <a:custGeom>
            <a:avLst/>
            <a:gdLst>
              <a:gd name="T0" fmla="*/ 530 w 602"/>
              <a:gd name="T1" fmla="*/ 241 h 595"/>
              <a:gd name="T2" fmla="*/ 530 w 602"/>
              <a:gd name="T3" fmla="*/ 241 h 595"/>
              <a:gd name="T4" fmla="*/ 573 w 602"/>
              <a:gd name="T5" fmla="*/ 318 h 595"/>
              <a:gd name="T6" fmla="*/ 453 w 602"/>
              <a:gd name="T7" fmla="*/ 269 h 595"/>
              <a:gd name="T8" fmla="*/ 410 w 602"/>
              <a:gd name="T9" fmla="*/ 276 h 595"/>
              <a:gd name="T10" fmla="*/ 240 w 602"/>
              <a:gd name="T11" fmla="*/ 135 h 595"/>
              <a:gd name="T12" fmla="*/ 410 w 602"/>
              <a:gd name="T13" fmla="*/ 0 h 595"/>
              <a:gd name="T14" fmla="*/ 601 w 602"/>
              <a:gd name="T15" fmla="*/ 135 h 595"/>
              <a:gd name="T16" fmla="*/ 530 w 602"/>
              <a:gd name="T17" fmla="*/ 241 h 595"/>
              <a:gd name="T18" fmla="*/ 205 w 602"/>
              <a:gd name="T19" fmla="*/ 149 h 595"/>
              <a:gd name="T20" fmla="*/ 205 w 602"/>
              <a:gd name="T21" fmla="*/ 149 h 595"/>
              <a:gd name="T22" fmla="*/ 396 w 602"/>
              <a:gd name="T23" fmla="*/ 311 h 595"/>
              <a:gd name="T24" fmla="*/ 438 w 602"/>
              <a:gd name="T25" fmla="*/ 304 h 595"/>
              <a:gd name="T26" fmla="*/ 438 w 602"/>
              <a:gd name="T27" fmla="*/ 304 h 595"/>
              <a:gd name="T28" fmla="*/ 438 w 602"/>
              <a:gd name="T29" fmla="*/ 304 h 595"/>
              <a:gd name="T30" fmla="*/ 537 w 602"/>
              <a:gd name="T31" fmla="*/ 347 h 595"/>
              <a:gd name="T32" fmla="*/ 283 w 602"/>
              <a:gd name="T33" fmla="*/ 509 h 595"/>
              <a:gd name="T34" fmla="*/ 226 w 602"/>
              <a:gd name="T35" fmla="*/ 495 h 595"/>
              <a:gd name="T36" fmla="*/ 36 w 602"/>
              <a:gd name="T37" fmla="*/ 573 h 595"/>
              <a:gd name="T38" fmla="*/ 99 w 602"/>
              <a:gd name="T39" fmla="*/ 460 h 595"/>
              <a:gd name="T40" fmla="*/ 0 w 602"/>
              <a:gd name="T41" fmla="*/ 297 h 595"/>
              <a:gd name="T42" fmla="*/ 219 w 602"/>
              <a:gd name="T43" fmla="*/ 92 h 595"/>
              <a:gd name="T44" fmla="*/ 205 w 602"/>
              <a:gd name="T45" fmla="*/ 149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lnTo>
                  <a:pt x="438" y="304"/>
                </a:lnTo>
                <a:lnTo>
                  <a:pt x="438" y="304"/>
                </a:ln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chemeClr val="bg1"/>
          </a:solidFill>
          <a:ln>
            <a:noFill/>
          </a:ln>
          <a:effectLst/>
          <a:extLst/>
        </p:spPr>
        <p:txBody>
          <a:bodyPr wrap="none" anchor="ctr"/>
          <a:lstStyle/>
          <a:p>
            <a:pPr>
              <a:defRPr/>
            </a:pPr>
            <a:endParaRPr lang="en-US" dirty="0">
              <a:latin typeface="Lato Light"/>
            </a:endParaRPr>
          </a:p>
        </p:txBody>
      </p:sp>
    </p:spTree>
    <p:extLst>
      <p:ext uri="{BB962C8B-B14F-4D97-AF65-F5344CB8AC3E}">
        <p14:creationId xmlns:p14="http://schemas.microsoft.com/office/powerpoint/2010/main" val="36978467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3280773"/>
            <a:ext cx="18372991" cy="6937247"/>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b="1" dirty="0" smtClean="0">
                <a:solidFill>
                  <a:srgbClr val="000000"/>
                </a:solidFill>
                <a:latin typeface="+mn-lt"/>
              </a:rPr>
              <a:t>Compras </a:t>
            </a:r>
          </a:p>
          <a:p>
            <a:pPr marL="685800" indent="-685800">
              <a:buFont typeface="Arial" panose="020B0604020202020204" pitchFamily="34" charset="0"/>
              <a:buChar char="•"/>
            </a:pPr>
            <a:r>
              <a:rPr lang="es-ES" sz="5400" dirty="0" smtClean="0">
                <a:solidFill>
                  <a:srgbClr val="000000"/>
                </a:solidFill>
                <a:latin typeface="+mn-lt"/>
              </a:rPr>
              <a:t>Se deberá formar un comité  responsable de las compras de la organización.</a:t>
            </a:r>
          </a:p>
          <a:p>
            <a:pPr marL="685800" indent="-685800">
              <a:buFont typeface="Arial" panose="020B0604020202020204" pitchFamily="34" charset="0"/>
              <a:buChar char="•"/>
            </a:pPr>
            <a:r>
              <a:rPr lang="es-ES" sz="5400" dirty="0" smtClean="0">
                <a:solidFill>
                  <a:srgbClr val="000000"/>
                </a:solidFill>
                <a:latin typeface="+mn-lt"/>
              </a:rPr>
              <a:t>El Comité de Compras definirá un protocolo de compras para asegurar la consistencia, legalidad y transparencia en todas las compras</a:t>
            </a:r>
          </a:p>
          <a:p>
            <a:pPr marL="685800" indent="-685800">
              <a:buFont typeface="Arial" panose="020B0604020202020204" pitchFamily="34" charset="0"/>
              <a:buChar char="•"/>
            </a:pPr>
            <a:r>
              <a:rPr lang="es-ES" sz="5400" dirty="0" smtClean="0">
                <a:solidFill>
                  <a:srgbClr val="000000"/>
                </a:solidFill>
                <a:latin typeface="+mn-lt"/>
              </a:rPr>
              <a:t>El Comité monitoreará los procedimientos para determinar si el protocolo es respetado o no. </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Ejemplo de Normas de Compras</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13583189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3534773"/>
            <a:ext cx="18372991" cy="6189350"/>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b="1" dirty="0" smtClean="0">
                <a:solidFill>
                  <a:srgbClr val="000000"/>
                </a:solidFill>
                <a:latin typeface="+mn-lt"/>
              </a:rPr>
              <a:t>Definición de transparencia</a:t>
            </a:r>
          </a:p>
          <a:p>
            <a:pPr marL="914400" indent="-914400">
              <a:buFont typeface="+mj-lt"/>
              <a:buAutoNum type="arabicPeriod"/>
            </a:pPr>
            <a:r>
              <a:rPr lang="es-ES" sz="5400" dirty="0" smtClean="0">
                <a:solidFill>
                  <a:srgbClr val="000000"/>
                </a:solidFill>
                <a:latin typeface="+mn-lt"/>
              </a:rPr>
              <a:t>Operar de tal manera que sea fácil para los demás ver qué acciones se realizaron.</a:t>
            </a:r>
          </a:p>
          <a:p>
            <a:pPr marL="914400" indent="-914400">
              <a:buFont typeface="+mj-lt"/>
              <a:buAutoNum type="arabicPeriod"/>
            </a:pPr>
            <a:r>
              <a:rPr lang="es-ES" sz="5400" dirty="0" smtClean="0">
                <a:solidFill>
                  <a:srgbClr val="000000"/>
                </a:solidFill>
                <a:latin typeface="+mn-lt"/>
              </a:rPr>
              <a:t>Una filosofía fundamentada en la total apertura entre los individuos y las organizaciones. </a:t>
            </a:r>
          </a:p>
          <a:p>
            <a:pPr marL="914400" indent="-914400">
              <a:buFont typeface="+mj-lt"/>
              <a:buAutoNum type="arabicPeriod"/>
            </a:pPr>
            <a:r>
              <a:rPr lang="es-ES" sz="5400" dirty="0" smtClean="0">
                <a:solidFill>
                  <a:srgbClr val="000000"/>
                </a:solidFill>
                <a:latin typeface="+mn-lt"/>
              </a:rPr>
              <a:t>Disposición a ser examinado, fácil de observar o comprender; honesto y abierto, no reservado. </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Transparencia</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13820080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4169773"/>
            <a:ext cx="18372991" cy="6424286"/>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a:buFont typeface="Arial" panose="020B0604020202020204" pitchFamily="34" charset="0"/>
              <a:buChar char="•"/>
            </a:pPr>
            <a:r>
              <a:rPr lang="es-ES" sz="5400" dirty="0" smtClean="0">
                <a:solidFill>
                  <a:srgbClr val="000000"/>
                </a:solidFill>
                <a:latin typeface="+mn-lt"/>
              </a:rPr>
              <a:t>Como autoridad en una organización, los oficiales públicos, agentes civiles y aquellos en posición de líderes tienen el deber de actuar en forma visible, predictible y comprensiblemente.</a:t>
            </a:r>
          </a:p>
          <a:p>
            <a:pPr marL="685800" indent="-685800">
              <a:buFont typeface="Arial" panose="020B0604020202020204" pitchFamily="34" charset="0"/>
              <a:buChar char="•"/>
            </a:pPr>
            <a:r>
              <a:rPr lang="es-ES" sz="5400" dirty="0" smtClean="0">
                <a:solidFill>
                  <a:srgbClr val="000000"/>
                </a:solidFill>
                <a:latin typeface="+mn-lt"/>
              </a:rPr>
              <a:t>Para lograr la transparencia no es suficiente con la accesibilidad a la información. Una gran masa de información es de dominio público y puede resultar no ser clara o ser confusa en vez de ser transparente. </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Transparencia</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4395803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1" y="4423773"/>
            <a:ext cx="18372991" cy="5250632"/>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85800" indent="-685800">
              <a:buFont typeface="Arial" panose="020B0604020202020204" pitchFamily="34" charset="0"/>
              <a:buChar char="•"/>
            </a:pPr>
            <a:r>
              <a:rPr lang="es-ES" sz="5400" dirty="0" smtClean="0">
                <a:solidFill>
                  <a:srgbClr val="000000"/>
                </a:solidFill>
                <a:latin typeface="+mn-lt"/>
              </a:rPr>
              <a:t>La información debe ser administrada y publicada para que sea:</a:t>
            </a:r>
          </a:p>
          <a:p>
            <a:pPr marL="1600017" lvl="1" indent="-685800">
              <a:buFont typeface="Arial" panose="020B0604020202020204" pitchFamily="34" charset="0"/>
              <a:buChar char="•"/>
            </a:pPr>
            <a:r>
              <a:rPr lang="es-ES" sz="4600" dirty="0" smtClean="0">
                <a:solidFill>
                  <a:srgbClr val="000000"/>
                </a:solidFill>
                <a:latin typeface="+mn-lt"/>
              </a:rPr>
              <a:t>Relevante y accesible, dada en pleno y en un lenguaje comprensible.</a:t>
            </a:r>
          </a:p>
          <a:p>
            <a:pPr marL="1600017" lvl="1" indent="-685800">
              <a:buFont typeface="Arial" panose="020B0604020202020204" pitchFamily="34" charset="0"/>
              <a:buChar char="•"/>
            </a:pPr>
            <a:r>
              <a:rPr lang="es-ES" sz="4600" dirty="0" smtClean="0">
                <a:solidFill>
                  <a:srgbClr val="000000"/>
                </a:solidFill>
                <a:latin typeface="+mn-lt"/>
              </a:rPr>
              <a:t>La información debe ser fácil de comprender para todos.</a:t>
            </a:r>
          </a:p>
          <a:p>
            <a:pPr marL="1600017" lvl="1" indent="-685800">
              <a:buFont typeface="Arial" panose="020B0604020202020204" pitchFamily="34" charset="0"/>
              <a:buChar char="•"/>
            </a:pPr>
            <a:r>
              <a:rPr lang="es-ES" sz="4600" dirty="0" smtClean="0">
                <a:solidFill>
                  <a:srgbClr val="000000"/>
                </a:solidFill>
                <a:latin typeface="+mn-lt"/>
              </a:rPr>
              <a:t>A tiempo y certera: Los beneficiarios deben tener el tiempo suficiente para leer y dar sus comentarios antes de su publicación. La información debe ser actual, correcta y completa. </a:t>
            </a: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Transparencia</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7728765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866902" y="2526125"/>
            <a:ext cx="18043422" cy="11189694"/>
          </a:xfrm>
          <a:prstGeom prst="rect">
            <a:avLst/>
          </a:prstGeom>
        </p:spPr>
        <p:txBody>
          <a:bodyPr vert="horz" wrap="square" lIns="182843" tIns="91422" rIns="182843" bIns="91422" numCol="1" spcCol="548640" rtlCol="0">
            <a:spAutoFit/>
          </a:bodyPr>
          <a:lstStyle>
            <a:lvl1pPr marL="0" indent="0" algn="l" defTabSz="1828434"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s-ES" sz="5400" b="1" dirty="0" smtClean="0">
                <a:solidFill>
                  <a:srgbClr val="000000"/>
                </a:solidFill>
                <a:latin typeface="+mn-lt"/>
              </a:rPr>
              <a:t>Ejemplos de normas  y procedimientos financieros</a:t>
            </a:r>
          </a:p>
          <a:p>
            <a:pPr marL="685800" indent="-685800">
              <a:buFont typeface="Arial" panose="020B0604020202020204" pitchFamily="34" charset="0"/>
              <a:buChar char="•"/>
            </a:pPr>
            <a:r>
              <a:rPr lang="es-ES" sz="5400" dirty="0" smtClean="0">
                <a:solidFill>
                  <a:srgbClr val="000000"/>
                </a:solidFill>
                <a:latin typeface="+mn-lt"/>
              </a:rPr>
              <a:t>Separación de servicios, asignando personas específicas que puedan firmar cheques y realizar transferencias bancarias.</a:t>
            </a:r>
          </a:p>
          <a:p>
            <a:pPr marL="685800" indent="-685800">
              <a:buFont typeface="Arial" panose="020B0604020202020204" pitchFamily="34" charset="0"/>
              <a:buChar char="•"/>
            </a:pPr>
            <a:r>
              <a:rPr lang="es-ES" sz="5400" dirty="0" smtClean="0">
                <a:solidFill>
                  <a:srgbClr val="000000"/>
                </a:solidFill>
                <a:latin typeface="+mn-lt"/>
              </a:rPr>
              <a:t>Asignando y limitando al personal calificado la aprobación de cuentas y facturas.</a:t>
            </a:r>
          </a:p>
          <a:p>
            <a:pPr marL="685800" indent="-685800">
              <a:buFont typeface="Arial" panose="020B0604020202020204" pitchFamily="34" charset="0"/>
              <a:buChar char="•"/>
            </a:pPr>
            <a:r>
              <a:rPr lang="es-ES" sz="5400" dirty="0" smtClean="0">
                <a:solidFill>
                  <a:srgbClr val="000000"/>
                </a:solidFill>
                <a:latin typeface="+mn-lt"/>
              </a:rPr>
              <a:t>Llevar una contabilidad y registro de dinero efectivo en un sistema de datos que no puedan ser alterados una vez que sean registrados.</a:t>
            </a:r>
          </a:p>
          <a:p>
            <a:pPr marL="685800" indent="-685800">
              <a:buFont typeface="Arial" panose="020B0604020202020204" pitchFamily="34" charset="0"/>
              <a:buChar char="•"/>
            </a:pPr>
            <a:r>
              <a:rPr lang="es-ES" sz="5400" dirty="0" smtClean="0">
                <a:solidFill>
                  <a:srgbClr val="000000"/>
                </a:solidFill>
                <a:latin typeface="+mn-lt"/>
              </a:rPr>
              <a:t>Tener un auditor externo que monitoree y verifique los libros de la organización regularmente. </a:t>
            </a:r>
          </a:p>
          <a:p>
            <a:pPr marL="685800" indent="-685800">
              <a:buFont typeface="Arial" panose="020B0604020202020204" pitchFamily="34" charset="0"/>
              <a:buChar char="•"/>
            </a:pPr>
            <a:r>
              <a:rPr lang="es-ES" sz="5400" dirty="0" smtClean="0">
                <a:solidFill>
                  <a:srgbClr val="000000"/>
                </a:solidFill>
                <a:latin typeface="+mn-lt"/>
              </a:rPr>
              <a:t>Una auditoria externa  anual de las finanzas de la organización realizada por un auditor financiero aprobado y con registro nacional.</a:t>
            </a:r>
            <a:endParaRPr lang="es-ES" sz="5400" dirty="0">
              <a:solidFill>
                <a:srgbClr val="000000"/>
              </a:solidFill>
              <a:latin typeface="+mn-lt"/>
            </a:endParaRPr>
          </a:p>
        </p:txBody>
      </p:sp>
      <p:sp>
        <p:nvSpPr>
          <p:cNvPr id="7" name="Rectangle 14"/>
          <p:cNvSpPr/>
          <p:nvPr/>
        </p:nvSpPr>
        <p:spPr>
          <a:xfrm>
            <a:off x="1431211" y="744780"/>
            <a:ext cx="20874609" cy="1477413"/>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wrap="square" lIns="243796" tIns="121899" rIns="243796" bIns="121899" rtlCol="0" anchor="ctr">
            <a:spAutoFit/>
          </a:bodyPr>
          <a:lstStyle/>
          <a:p>
            <a:pPr>
              <a:tabLst>
                <a:tab pos="338143" algn="l"/>
              </a:tabLst>
            </a:pPr>
            <a:r>
              <a:rPr lang="es-ES" sz="8001" dirty="0" smtClean="0">
                <a:solidFill>
                  <a:schemeClr val="accent1"/>
                </a:solidFill>
                <a:latin typeface="+mj-lt"/>
                <a:cs typeface="Lato Regular"/>
              </a:rPr>
              <a:t>Transparencia en las finanzas</a:t>
            </a:r>
            <a:endParaRPr lang="es-ES" sz="8001" dirty="0">
              <a:solidFill>
                <a:schemeClr val="accent1"/>
              </a:solidFill>
              <a:latin typeface="+mj-lt"/>
              <a:cs typeface="Lato Regular"/>
            </a:endParaRPr>
          </a:p>
        </p:txBody>
      </p:sp>
    </p:spTree>
    <p:extLst>
      <p:ext uri="{BB962C8B-B14F-4D97-AF65-F5344CB8AC3E}">
        <p14:creationId xmlns:p14="http://schemas.microsoft.com/office/powerpoint/2010/main" val="5399584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theme/theme1.xml><?xml version="1.0" encoding="utf-8"?>
<a:theme xmlns:a="http://schemas.openxmlformats.org/drawingml/2006/main" name="Default Theme">
  <a:themeElements>
    <a:clrScheme name="Epicenter">
      <a:dk1>
        <a:srgbClr val="737572"/>
      </a:dk1>
      <a:lt1>
        <a:sysClr val="window" lastClr="FFFFFF"/>
      </a:lt1>
      <a:dk2>
        <a:srgbClr val="445469"/>
      </a:dk2>
      <a:lt2>
        <a:srgbClr val="FFFFFF"/>
      </a:lt2>
      <a:accent1>
        <a:srgbClr val="393A56"/>
      </a:accent1>
      <a:accent2>
        <a:srgbClr val="5C4F69"/>
      </a:accent2>
      <a:accent3>
        <a:srgbClr val="8F4660"/>
      </a:accent3>
      <a:accent4>
        <a:srgbClr val="CE5969"/>
      </a:accent4>
      <a:accent5>
        <a:srgbClr val="FE994B"/>
      </a:accent5>
      <a:accent6>
        <a:srgbClr val="FCC448"/>
      </a:accent6>
      <a:hlink>
        <a:srgbClr val="8E4660"/>
      </a:hlink>
      <a:folHlink>
        <a:srgbClr val="FCC448"/>
      </a:folHlink>
    </a:clrScheme>
    <a:fontScheme name="Anti Corruption cours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40605</TotalTime>
  <Words>6857</Words>
  <Application>Microsoft Office PowerPoint</Application>
  <PresentationFormat>Personalizado</PresentationFormat>
  <Paragraphs>688</Paragraphs>
  <Slides>115</Slides>
  <Notes>7</Notes>
  <HiddenSlides>0</HiddenSlides>
  <MMClips>0</MMClips>
  <ScaleCrop>false</ScaleCrop>
  <HeadingPairs>
    <vt:vector size="4" baseType="variant">
      <vt:variant>
        <vt:lpstr>Tema</vt:lpstr>
      </vt:variant>
      <vt:variant>
        <vt:i4>1</vt:i4>
      </vt:variant>
      <vt:variant>
        <vt:lpstr>Títulos de diapositiva</vt:lpstr>
      </vt:variant>
      <vt:variant>
        <vt:i4>115</vt:i4>
      </vt:variant>
    </vt:vector>
  </HeadingPairs>
  <TitlesOfParts>
    <vt:vector size="116" baseType="lpstr">
      <vt:lpstr>Default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Sigbjørn Pettersen Kiserud</dc:creator>
  <cp:lastModifiedBy>rebeca obrestad</cp:lastModifiedBy>
  <cp:revision>4459</cp:revision>
  <dcterms:created xsi:type="dcterms:W3CDTF">2014-11-12T21:47:38Z</dcterms:created>
  <dcterms:modified xsi:type="dcterms:W3CDTF">2016-04-12T22:49:46Z</dcterms:modified>
</cp:coreProperties>
</file>